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51_D4E2A536.xml" ContentType="application/vnd.ms-powerpoint.comments+xml"/>
  <Override PartName="/ppt/notesSlides/notesSlide5.xml" ContentType="application/vnd.openxmlformats-officedocument.presentationml.notesSlide+xml"/>
  <Override PartName="/ppt/comments/modernComment_152_7B73F314.xml" ContentType="application/vnd.ms-powerpoint.comments+xml"/>
  <Override PartName="/ppt/notesSlides/notesSlide6.xml" ContentType="application/vnd.openxmlformats-officedocument.presentationml.notesSlide+xml"/>
  <Override PartName="/ppt/comments/modernComment_154_51BFDAA2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5A_AD4D3583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66" r:id="rId5"/>
    <p:sldId id="332" r:id="rId6"/>
    <p:sldId id="335" r:id="rId7"/>
    <p:sldId id="337" r:id="rId8"/>
    <p:sldId id="338" r:id="rId9"/>
    <p:sldId id="340" r:id="rId10"/>
    <p:sldId id="339" r:id="rId11"/>
    <p:sldId id="347" r:id="rId12"/>
    <p:sldId id="341" r:id="rId13"/>
    <p:sldId id="342" r:id="rId14"/>
    <p:sldId id="343" r:id="rId15"/>
    <p:sldId id="344" r:id="rId16"/>
    <p:sldId id="346" r:id="rId17"/>
  </p:sldIdLst>
  <p:sldSz cx="12192000" cy="6858000"/>
  <p:notesSz cx="6858000" cy="9144000"/>
  <p:defaultTextStyle>
    <a:defPPr>
      <a:defRPr lang="zh-S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F4164C-0A5C-3C7E-5F5C-C24642E6DD62}" name="Xuexin Wu" initials="XW" userId="S::xwu122@jh.edu::6fd0ba0b-d1e4-48e3-aa4a-23bce10696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1BD"/>
    <a:srgbClr val="2F3292"/>
    <a:srgbClr val="F8D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0713B-8AE0-4400-964F-4314D35D99B4}" v="708" dt="2024-10-31T15:24:19.654"/>
    <p1510:client id="{9B4255C0-B49D-DD18-DB37-E9744CE32C8D}" v="1134" dt="2024-10-31T16:35:26.753"/>
    <p1510:client id="{AFB7E216-482C-B149-9EC7-8C0802BB5688}" v="2" dt="2024-10-31T17:29:14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78"/>
  </p:normalViewPr>
  <p:slideViewPr>
    <p:cSldViewPr snapToGrid="0">
      <p:cViewPr varScale="1">
        <p:scale>
          <a:sx n="117" d="100"/>
          <a:sy n="117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modernComment_151_D4E2A53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96BF15-F86C-4F88-81C1-190A76C78C82}" authorId="{B4F4164C-0A5C-3C7E-5F5C-C24642E6DD62}" status="resolved" created="2024-10-29T21:12:54.972" complete="100000">
    <pc:sldMkLst xmlns:pc="http://schemas.microsoft.com/office/powerpoint/2013/main/command">
      <pc:docMk/>
      <pc:sldMk cId="3571623222" sldId="337"/>
    </pc:sldMkLst>
    <p188:txBody>
      <a:bodyPr/>
      <a:lstStyle/>
      <a:p>
        <a:r>
          <a:rPr lang="en-US"/>
          <a:t>Add definition </a:t>
        </a:r>
      </a:p>
    </p188:txBody>
  </p188:cm>
</p188:cmLst>
</file>

<file path=ppt/comments/modernComment_152_7B73F3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5764B0F-09D4-4C08-B266-7B7F0774C53F}" authorId="{B4F4164C-0A5C-3C7E-5F5C-C24642E6DD62}" status="resolved" created="2024-10-29T21:13:54.066" complete="100000">
    <pc:sldMkLst xmlns:pc="http://schemas.microsoft.com/office/powerpoint/2013/main/command">
      <pc:docMk/>
      <pc:sldMk cId="2071196436" sldId="338"/>
    </pc:sldMkLst>
    <p188:txBody>
      <a:bodyPr/>
      <a:lstStyle/>
      <a:p>
        <a:r>
          <a:rPr lang="en-US"/>
          <a:t>Put the key parameter, not the whole table</a:t>
        </a:r>
      </a:p>
    </p188:txBody>
  </p188:cm>
</p188:cmLst>
</file>

<file path=ppt/comments/modernComment_154_51BFDAA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925BC21-6407-46A8-AFD9-936D89CC458A}" authorId="{B4F4164C-0A5C-3C7E-5F5C-C24642E6DD62}" status="resolved" created="2024-10-29T21:14:31.285" complete="100000">
    <pc:sldMkLst xmlns:pc="http://schemas.microsoft.com/office/powerpoint/2013/main/command">
      <pc:docMk/>
      <pc:sldMk cId="1371527842" sldId="340"/>
    </pc:sldMkLst>
    <p188:txBody>
      <a:bodyPr/>
      <a:lstStyle/>
      <a:p>
        <a:r>
          <a:rPr lang="en-US"/>
          <a:t>Put heading on it, and do it in bullet point</a:t>
        </a:r>
      </a:p>
    </p188:txBody>
  </p188:cm>
</p188:cmLst>
</file>

<file path=ppt/comments/modernComment_15A_AD4D35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063774B-8C5E-4C3A-9E11-A364B8FA6588}" authorId="{B4F4164C-0A5C-3C7E-5F5C-C24642E6DD62}" status="resolved" created="2024-10-29T21:30:04.025" complete="100000">
    <pc:sldMkLst xmlns:pc="http://schemas.microsoft.com/office/powerpoint/2013/main/command">
      <pc:docMk/>
      <pc:sldMk cId="3996475374" sldId="343"/>
    </pc:sldMkLst>
    <p188:txBody>
      <a:bodyPr/>
      <a:lstStyle/>
      <a:p>
        <a:r>
          <a:rPr lang="en-US"/>
          <a:t>Maybe add video about what's going on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3E8A89-5E7E-44EA-AE17-6AFED373737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1EBC0B-FB01-4C9A-9723-F6A63D37011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>
              <a:latin typeface="Arial"/>
              <a:cs typeface="Arial"/>
            </a:rPr>
            <a:t>Nutrient instability (vitamins, amino acids, dipeptides, etc.)</a:t>
          </a:r>
          <a:r>
            <a:rPr lang="zh-CN" sz="1400" b="1">
              <a:latin typeface="Arial"/>
              <a:cs typeface="Arial"/>
            </a:rPr>
            <a:t> </a:t>
          </a:r>
          <a:r>
            <a:rPr lang="en-US" sz="1400">
              <a:latin typeface="Arial"/>
              <a:cs typeface="Arial"/>
            </a:rPr>
            <a:t>is</a:t>
          </a:r>
          <a:r>
            <a:rPr lang="zh-CN" sz="1400">
              <a:latin typeface="Arial"/>
              <a:cs typeface="Arial"/>
            </a:rPr>
            <a:t> </a:t>
          </a:r>
          <a:r>
            <a:rPr lang="en-US" sz="1400">
              <a:latin typeface="Arial"/>
              <a:cs typeface="Arial"/>
            </a:rPr>
            <a:t>a key contributor to variabilities in liquid cell culture media (CCM) and short storage times.</a:t>
          </a:r>
        </a:p>
      </dgm:t>
    </dgm:pt>
    <dgm:pt modelId="{41CAFADE-8AB4-4E96-B558-ACF0F8BE39C5}" type="parTrans" cxnId="{2C378B7B-AFAB-43EB-A25E-BA9D6B8B32FB}">
      <dgm:prSet/>
      <dgm:spPr/>
      <dgm:t>
        <a:bodyPr/>
        <a:lstStyle/>
        <a:p>
          <a:endParaRPr lang="en-US"/>
        </a:p>
      </dgm:t>
    </dgm:pt>
    <dgm:pt modelId="{29FE55C4-9BE6-4389-B64B-4A3A3DCB6741}" type="sibTrans" cxnId="{2C378B7B-AFAB-43EB-A25E-BA9D6B8B32FB}">
      <dgm:prSet/>
      <dgm:spPr/>
      <dgm:t>
        <a:bodyPr/>
        <a:lstStyle/>
        <a:p>
          <a:endParaRPr lang="en-US"/>
        </a:p>
      </dgm:t>
    </dgm:pt>
    <dgm:pt modelId="{2A80DAC8-15A9-4538-AA9F-1067638DCE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Arial"/>
              <a:cs typeface="Arial"/>
            </a:rPr>
            <a:t>Nutrient breakdown and utilization </a:t>
          </a:r>
          <a:r>
            <a:rPr lang="en-US" b="0">
              <a:latin typeface="Arial"/>
              <a:cs typeface="Arial"/>
            </a:rPr>
            <a:t>lead to the exhaustion of media supply, </a:t>
          </a:r>
          <a:r>
            <a:rPr lang="en-US">
              <a:latin typeface="Arial"/>
              <a:cs typeface="Arial"/>
            </a:rPr>
            <a:t>alter the levels of key CCM components and lower cell culture performance. </a:t>
          </a:r>
        </a:p>
      </dgm:t>
    </dgm:pt>
    <dgm:pt modelId="{DBE8E456-6830-4108-94D0-1D283E371D14}" type="parTrans" cxnId="{8D475F66-9A01-449E-8506-23D177C850EB}">
      <dgm:prSet/>
      <dgm:spPr/>
      <dgm:t>
        <a:bodyPr/>
        <a:lstStyle/>
        <a:p>
          <a:endParaRPr lang="en-US"/>
        </a:p>
      </dgm:t>
    </dgm:pt>
    <dgm:pt modelId="{522B9B9E-3DB6-45C8-9324-E1E42368C3E0}" type="sibTrans" cxnId="{8D475F66-9A01-449E-8506-23D177C850EB}">
      <dgm:prSet/>
      <dgm:spPr/>
      <dgm:t>
        <a:bodyPr/>
        <a:lstStyle/>
        <a:p>
          <a:endParaRPr lang="en-US"/>
        </a:p>
      </dgm:t>
    </dgm:pt>
    <dgm:pt modelId="{25CFFAFA-6055-4446-A488-EA7C6D4764E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Arial"/>
              <a:cs typeface="Arial"/>
            </a:rPr>
            <a:t>Understanding </a:t>
          </a:r>
          <a:r>
            <a:rPr lang="en-US" b="1">
              <a:latin typeface="Arial"/>
              <a:cs typeface="Arial"/>
            </a:rPr>
            <a:t>degradation pathways </a:t>
          </a:r>
          <a:r>
            <a:rPr lang="en-US">
              <a:latin typeface="Arial"/>
              <a:cs typeface="Arial"/>
            </a:rPr>
            <a:t>and the implications on biomanufacturing is important to inform effective stabilization strategies.</a:t>
          </a:r>
        </a:p>
      </dgm:t>
    </dgm:pt>
    <dgm:pt modelId="{DA9A9035-94D9-42F9-97AE-63ABD6DEA286}" type="parTrans" cxnId="{D48EA1EF-1E3F-4C82-AFD0-5DBB8295F4E7}">
      <dgm:prSet/>
      <dgm:spPr/>
      <dgm:t>
        <a:bodyPr/>
        <a:lstStyle/>
        <a:p>
          <a:endParaRPr lang="en-US"/>
        </a:p>
      </dgm:t>
    </dgm:pt>
    <dgm:pt modelId="{574E17BA-C19B-480B-BE56-11622714CB0D}" type="sibTrans" cxnId="{D48EA1EF-1E3F-4C82-AFD0-5DBB8295F4E7}">
      <dgm:prSet/>
      <dgm:spPr/>
      <dgm:t>
        <a:bodyPr/>
        <a:lstStyle/>
        <a:p>
          <a:endParaRPr lang="en-US"/>
        </a:p>
      </dgm:t>
    </dgm:pt>
    <dgm:pt modelId="{EB1BA70F-0178-49FA-AF93-21D690747BD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Arial"/>
              <a:cs typeface="Arial"/>
            </a:rPr>
            <a:t>Online sensing capability </a:t>
          </a:r>
          <a:r>
            <a:rPr lang="en-US">
              <a:latin typeface="Arial"/>
              <a:cs typeface="Arial"/>
            </a:rPr>
            <a:t>with high sensitivity and temporal resolution that is easy to operate, fast, and desirable</a:t>
          </a:r>
        </a:p>
      </dgm:t>
    </dgm:pt>
    <dgm:pt modelId="{CF79D79D-69BD-4B6A-B853-F8CA84D01F59}" type="parTrans" cxnId="{BE0E3096-611C-41E7-B2C8-B423199022C9}">
      <dgm:prSet/>
      <dgm:spPr/>
      <dgm:t>
        <a:bodyPr/>
        <a:lstStyle/>
        <a:p>
          <a:endParaRPr lang="en-US"/>
        </a:p>
      </dgm:t>
    </dgm:pt>
    <dgm:pt modelId="{3810DE3E-FFF1-48BD-B1C1-85066BA8F555}" type="sibTrans" cxnId="{BE0E3096-611C-41E7-B2C8-B423199022C9}">
      <dgm:prSet/>
      <dgm:spPr/>
      <dgm:t>
        <a:bodyPr/>
        <a:lstStyle/>
        <a:p>
          <a:endParaRPr lang="en-US"/>
        </a:p>
      </dgm:t>
    </dgm:pt>
    <dgm:pt modelId="{57EB1ACF-F114-4D2F-BF90-066CB2852285}" type="pres">
      <dgm:prSet presAssocID="{0C3E8A89-5E7E-44EA-AE17-6AFED373737C}" presName="root" presStyleCnt="0">
        <dgm:presLayoutVars>
          <dgm:dir/>
          <dgm:resizeHandles val="exact"/>
        </dgm:presLayoutVars>
      </dgm:prSet>
      <dgm:spPr/>
    </dgm:pt>
    <dgm:pt modelId="{73C3A73F-5CD8-497A-9029-736F70A12BB8}" type="pres">
      <dgm:prSet presAssocID="{931EBC0B-FB01-4C9A-9723-F6A63D370111}" presName="compNode" presStyleCnt="0"/>
      <dgm:spPr/>
    </dgm:pt>
    <dgm:pt modelId="{0E9A35D2-51AC-4AE1-B747-32CF71BCE1B3}" type="pres">
      <dgm:prSet presAssocID="{931EBC0B-FB01-4C9A-9723-F6A63D370111}" presName="bgRect" presStyleLbl="bgShp" presStyleIdx="0" presStyleCnt="4"/>
      <dgm:spPr/>
    </dgm:pt>
    <dgm:pt modelId="{C0F53384-5E5E-49B9-9627-59EBF346DD69}" type="pres">
      <dgm:prSet presAssocID="{931EBC0B-FB01-4C9A-9723-F6A63D37011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2D728917-BEB6-4E1D-9CE5-01EA215A7319}" type="pres">
      <dgm:prSet presAssocID="{931EBC0B-FB01-4C9A-9723-F6A63D370111}" presName="spaceRect" presStyleCnt="0"/>
      <dgm:spPr/>
    </dgm:pt>
    <dgm:pt modelId="{D99DBED1-CBE8-4929-844E-EC9C50471A6B}" type="pres">
      <dgm:prSet presAssocID="{931EBC0B-FB01-4C9A-9723-F6A63D370111}" presName="parTx" presStyleLbl="revTx" presStyleIdx="0" presStyleCnt="4">
        <dgm:presLayoutVars>
          <dgm:chMax val="0"/>
          <dgm:chPref val="0"/>
        </dgm:presLayoutVars>
      </dgm:prSet>
      <dgm:spPr/>
    </dgm:pt>
    <dgm:pt modelId="{EB50AE84-21BE-4BD1-B6F3-F90D32703E48}" type="pres">
      <dgm:prSet presAssocID="{29FE55C4-9BE6-4389-B64B-4A3A3DCB6741}" presName="sibTrans" presStyleCnt="0"/>
      <dgm:spPr/>
    </dgm:pt>
    <dgm:pt modelId="{8A23EDF4-7A39-48F2-AD5F-0F161100CD61}" type="pres">
      <dgm:prSet presAssocID="{2A80DAC8-15A9-4538-AA9F-1067638DCE65}" presName="compNode" presStyleCnt="0"/>
      <dgm:spPr/>
    </dgm:pt>
    <dgm:pt modelId="{37F89E70-31BB-493E-9912-D3D6D05C92F8}" type="pres">
      <dgm:prSet presAssocID="{2A80DAC8-15A9-4538-AA9F-1067638DCE65}" presName="bgRect" presStyleLbl="bgShp" presStyleIdx="1" presStyleCnt="4"/>
      <dgm:spPr/>
    </dgm:pt>
    <dgm:pt modelId="{018FF1D1-9EA4-4904-8F69-6B810624A23C}" type="pres">
      <dgm:prSet presAssocID="{2A80DAC8-15A9-4538-AA9F-1067638DCE6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FEABEB73-849E-4805-9FCD-05A756CC18C8}" type="pres">
      <dgm:prSet presAssocID="{2A80DAC8-15A9-4538-AA9F-1067638DCE65}" presName="spaceRect" presStyleCnt="0"/>
      <dgm:spPr/>
    </dgm:pt>
    <dgm:pt modelId="{DE8F820F-9C59-48F5-9783-AF0604E281BA}" type="pres">
      <dgm:prSet presAssocID="{2A80DAC8-15A9-4538-AA9F-1067638DCE65}" presName="parTx" presStyleLbl="revTx" presStyleIdx="1" presStyleCnt="4">
        <dgm:presLayoutVars>
          <dgm:chMax val="0"/>
          <dgm:chPref val="0"/>
        </dgm:presLayoutVars>
      </dgm:prSet>
      <dgm:spPr/>
    </dgm:pt>
    <dgm:pt modelId="{28769F4F-45CD-4D97-8C80-180D17E4470B}" type="pres">
      <dgm:prSet presAssocID="{522B9B9E-3DB6-45C8-9324-E1E42368C3E0}" presName="sibTrans" presStyleCnt="0"/>
      <dgm:spPr/>
    </dgm:pt>
    <dgm:pt modelId="{0E35D184-643B-4157-920D-8C4630DEEBB1}" type="pres">
      <dgm:prSet presAssocID="{25CFFAFA-6055-4446-A488-EA7C6D4764E8}" presName="compNode" presStyleCnt="0"/>
      <dgm:spPr/>
    </dgm:pt>
    <dgm:pt modelId="{CEB8ED94-68AF-462E-8EB0-F7DCB1E2673C}" type="pres">
      <dgm:prSet presAssocID="{25CFFAFA-6055-4446-A488-EA7C6D4764E8}" presName="bgRect" presStyleLbl="bgShp" presStyleIdx="2" presStyleCnt="4"/>
      <dgm:spPr/>
    </dgm:pt>
    <dgm:pt modelId="{E7D7D432-3E05-495C-9969-B0FFE0ED3E36}" type="pres">
      <dgm:prSet presAssocID="{25CFFAFA-6055-4446-A488-EA7C6D4764E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C2B78F71-6C8D-4959-B322-A550E6B31AB3}" type="pres">
      <dgm:prSet presAssocID="{25CFFAFA-6055-4446-A488-EA7C6D4764E8}" presName="spaceRect" presStyleCnt="0"/>
      <dgm:spPr/>
    </dgm:pt>
    <dgm:pt modelId="{5CBBC147-5876-41F2-8996-6459F8027E21}" type="pres">
      <dgm:prSet presAssocID="{25CFFAFA-6055-4446-A488-EA7C6D4764E8}" presName="parTx" presStyleLbl="revTx" presStyleIdx="2" presStyleCnt="4">
        <dgm:presLayoutVars>
          <dgm:chMax val="0"/>
          <dgm:chPref val="0"/>
        </dgm:presLayoutVars>
      </dgm:prSet>
      <dgm:spPr/>
    </dgm:pt>
    <dgm:pt modelId="{2E4A629A-77A6-4087-8C2B-500BABD27C5E}" type="pres">
      <dgm:prSet presAssocID="{574E17BA-C19B-480B-BE56-11622714CB0D}" presName="sibTrans" presStyleCnt="0"/>
      <dgm:spPr/>
    </dgm:pt>
    <dgm:pt modelId="{1F490BC1-85BC-4FF1-9354-0D90B80B124E}" type="pres">
      <dgm:prSet presAssocID="{EB1BA70F-0178-49FA-AF93-21D690747BD8}" presName="compNode" presStyleCnt="0"/>
      <dgm:spPr/>
    </dgm:pt>
    <dgm:pt modelId="{CD2175D1-5A34-409C-9834-5DE2DAAFAB3A}" type="pres">
      <dgm:prSet presAssocID="{EB1BA70F-0178-49FA-AF93-21D690747BD8}" presName="bgRect" presStyleLbl="bgShp" presStyleIdx="3" presStyleCnt="4"/>
      <dgm:spPr/>
    </dgm:pt>
    <dgm:pt modelId="{7CEEA19A-6B61-45A0-BFEF-1C1EFC8683AA}" type="pres">
      <dgm:prSet presAssocID="{EB1BA70F-0178-49FA-AF93-21D690747BD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372B271B-3B33-4853-934D-4C5BA01D4E5E}" type="pres">
      <dgm:prSet presAssocID="{EB1BA70F-0178-49FA-AF93-21D690747BD8}" presName="spaceRect" presStyleCnt="0"/>
      <dgm:spPr/>
    </dgm:pt>
    <dgm:pt modelId="{EB6277D6-3883-4557-ABE6-0F68EC4F3E08}" type="pres">
      <dgm:prSet presAssocID="{EB1BA70F-0178-49FA-AF93-21D690747BD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F0EC314-8C03-4299-82CD-345DA1BDBC1F}" type="presOf" srcId="{EB1BA70F-0178-49FA-AF93-21D690747BD8}" destId="{EB6277D6-3883-4557-ABE6-0F68EC4F3E08}" srcOrd="0" destOrd="0" presId="urn:microsoft.com/office/officeart/2018/2/layout/IconVerticalSolidList"/>
    <dgm:cxn modelId="{5A121C41-DBA9-4DB3-8158-816EBB5852D9}" type="presOf" srcId="{2A80DAC8-15A9-4538-AA9F-1067638DCE65}" destId="{DE8F820F-9C59-48F5-9783-AF0604E281BA}" srcOrd="0" destOrd="0" presId="urn:microsoft.com/office/officeart/2018/2/layout/IconVerticalSolidList"/>
    <dgm:cxn modelId="{752DCB50-0BBB-4A69-BEB1-659659BB6010}" type="presOf" srcId="{0C3E8A89-5E7E-44EA-AE17-6AFED373737C}" destId="{57EB1ACF-F114-4D2F-BF90-066CB2852285}" srcOrd="0" destOrd="0" presId="urn:microsoft.com/office/officeart/2018/2/layout/IconVerticalSolidList"/>
    <dgm:cxn modelId="{8D475F66-9A01-449E-8506-23D177C850EB}" srcId="{0C3E8A89-5E7E-44EA-AE17-6AFED373737C}" destId="{2A80DAC8-15A9-4538-AA9F-1067638DCE65}" srcOrd="1" destOrd="0" parTransId="{DBE8E456-6830-4108-94D0-1D283E371D14}" sibTransId="{522B9B9E-3DB6-45C8-9324-E1E42368C3E0}"/>
    <dgm:cxn modelId="{2C378B7B-AFAB-43EB-A25E-BA9D6B8B32FB}" srcId="{0C3E8A89-5E7E-44EA-AE17-6AFED373737C}" destId="{931EBC0B-FB01-4C9A-9723-F6A63D370111}" srcOrd="0" destOrd="0" parTransId="{41CAFADE-8AB4-4E96-B558-ACF0F8BE39C5}" sibTransId="{29FE55C4-9BE6-4389-B64B-4A3A3DCB6741}"/>
    <dgm:cxn modelId="{3D0CCB91-7EF1-483E-95CD-20B7758CFED6}" type="presOf" srcId="{931EBC0B-FB01-4C9A-9723-F6A63D370111}" destId="{D99DBED1-CBE8-4929-844E-EC9C50471A6B}" srcOrd="0" destOrd="0" presId="urn:microsoft.com/office/officeart/2018/2/layout/IconVerticalSolidList"/>
    <dgm:cxn modelId="{BE0E3096-611C-41E7-B2C8-B423199022C9}" srcId="{0C3E8A89-5E7E-44EA-AE17-6AFED373737C}" destId="{EB1BA70F-0178-49FA-AF93-21D690747BD8}" srcOrd="3" destOrd="0" parTransId="{CF79D79D-69BD-4B6A-B853-F8CA84D01F59}" sibTransId="{3810DE3E-FFF1-48BD-B1C1-85066BA8F555}"/>
    <dgm:cxn modelId="{157EE0B4-D0CB-44C9-A61C-E5531B16035B}" type="presOf" srcId="{25CFFAFA-6055-4446-A488-EA7C6D4764E8}" destId="{5CBBC147-5876-41F2-8996-6459F8027E21}" srcOrd="0" destOrd="0" presId="urn:microsoft.com/office/officeart/2018/2/layout/IconVerticalSolidList"/>
    <dgm:cxn modelId="{D48EA1EF-1E3F-4C82-AFD0-5DBB8295F4E7}" srcId="{0C3E8A89-5E7E-44EA-AE17-6AFED373737C}" destId="{25CFFAFA-6055-4446-A488-EA7C6D4764E8}" srcOrd="2" destOrd="0" parTransId="{DA9A9035-94D9-42F9-97AE-63ABD6DEA286}" sibTransId="{574E17BA-C19B-480B-BE56-11622714CB0D}"/>
    <dgm:cxn modelId="{B6143AC6-0EE0-4DFB-AF25-F37D6F116796}" type="presParOf" srcId="{57EB1ACF-F114-4D2F-BF90-066CB2852285}" destId="{73C3A73F-5CD8-497A-9029-736F70A12BB8}" srcOrd="0" destOrd="0" presId="urn:microsoft.com/office/officeart/2018/2/layout/IconVerticalSolidList"/>
    <dgm:cxn modelId="{3DB263D9-EA9D-441C-9610-102B8C689AF8}" type="presParOf" srcId="{73C3A73F-5CD8-497A-9029-736F70A12BB8}" destId="{0E9A35D2-51AC-4AE1-B747-32CF71BCE1B3}" srcOrd="0" destOrd="0" presId="urn:microsoft.com/office/officeart/2018/2/layout/IconVerticalSolidList"/>
    <dgm:cxn modelId="{83DAFFF6-6BF9-4146-A71A-7B685CF0096E}" type="presParOf" srcId="{73C3A73F-5CD8-497A-9029-736F70A12BB8}" destId="{C0F53384-5E5E-49B9-9627-59EBF346DD69}" srcOrd="1" destOrd="0" presId="urn:microsoft.com/office/officeart/2018/2/layout/IconVerticalSolidList"/>
    <dgm:cxn modelId="{3B2555FB-D9D1-43D9-B16B-1854ED0B5B7B}" type="presParOf" srcId="{73C3A73F-5CD8-497A-9029-736F70A12BB8}" destId="{2D728917-BEB6-4E1D-9CE5-01EA215A7319}" srcOrd="2" destOrd="0" presId="urn:microsoft.com/office/officeart/2018/2/layout/IconVerticalSolidList"/>
    <dgm:cxn modelId="{E92150C6-F51B-4C58-AF70-2F19E90AC42F}" type="presParOf" srcId="{73C3A73F-5CD8-497A-9029-736F70A12BB8}" destId="{D99DBED1-CBE8-4929-844E-EC9C50471A6B}" srcOrd="3" destOrd="0" presId="urn:microsoft.com/office/officeart/2018/2/layout/IconVerticalSolidList"/>
    <dgm:cxn modelId="{8B804612-FF1F-41E9-A0A9-CCFAEECE0497}" type="presParOf" srcId="{57EB1ACF-F114-4D2F-BF90-066CB2852285}" destId="{EB50AE84-21BE-4BD1-B6F3-F90D32703E48}" srcOrd="1" destOrd="0" presId="urn:microsoft.com/office/officeart/2018/2/layout/IconVerticalSolidList"/>
    <dgm:cxn modelId="{AC662F45-4C71-488D-B3C9-7059C8422F3F}" type="presParOf" srcId="{57EB1ACF-F114-4D2F-BF90-066CB2852285}" destId="{8A23EDF4-7A39-48F2-AD5F-0F161100CD61}" srcOrd="2" destOrd="0" presId="urn:microsoft.com/office/officeart/2018/2/layout/IconVerticalSolidList"/>
    <dgm:cxn modelId="{4FD29F07-7FEB-45D0-97FC-FAB626C18E54}" type="presParOf" srcId="{8A23EDF4-7A39-48F2-AD5F-0F161100CD61}" destId="{37F89E70-31BB-493E-9912-D3D6D05C92F8}" srcOrd="0" destOrd="0" presId="urn:microsoft.com/office/officeart/2018/2/layout/IconVerticalSolidList"/>
    <dgm:cxn modelId="{FE3C1775-45C1-4320-9B15-AA55584E858C}" type="presParOf" srcId="{8A23EDF4-7A39-48F2-AD5F-0F161100CD61}" destId="{018FF1D1-9EA4-4904-8F69-6B810624A23C}" srcOrd="1" destOrd="0" presId="urn:microsoft.com/office/officeart/2018/2/layout/IconVerticalSolidList"/>
    <dgm:cxn modelId="{EA834B8F-4B54-4840-A5A5-7126981958C8}" type="presParOf" srcId="{8A23EDF4-7A39-48F2-AD5F-0F161100CD61}" destId="{FEABEB73-849E-4805-9FCD-05A756CC18C8}" srcOrd="2" destOrd="0" presId="urn:microsoft.com/office/officeart/2018/2/layout/IconVerticalSolidList"/>
    <dgm:cxn modelId="{E0696154-C8C1-4A81-8552-D32B145E030B}" type="presParOf" srcId="{8A23EDF4-7A39-48F2-AD5F-0F161100CD61}" destId="{DE8F820F-9C59-48F5-9783-AF0604E281BA}" srcOrd="3" destOrd="0" presId="urn:microsoft.com/office/officeart/2018/2/layout/IconVerticalSolidList"/>
    <dgm:cxn modelId="{45BD77FA-A398-4A48-B4F7-CABB45689A8F}" type="presParOf" srcId="{57EB1ACF-F114-4D2F-BF90-066CB2852285}" destId="{28769F4F-45CD-4D97-8C80-180D17E4470B}" srcOrd="3" destOrd="0" presId="urn:microsoft.com/office/officeart/2018/2/layout/IconVerticalSolidList"/>
    <dgm:cxn modelId="{615580DE-821B-4E3E-B8F9-0DBBFBF13CE0}" type="presParOf" srcId="{57EB1ACF-F114-4D2F-BF90-066CB2852285}" destId="{0E35D184-643B-4157-920D-8C4630DEEBB1}" srcOrd="4" destOrd="0" presId="urn:microsoft.com/office/officeart/2018/2/layout/IconVerticalSolidList"/>
    <dgm:cxn modelId="{1B654AC5-85C1-47B8-AAB1-D034E44185AD}" type="presParOf" srcId="{0E35D184-643B-4157-920D-8C4630DEEBB1}" destId="{CEB8ED94-68AF-462E-8EB0-F7DCB1E2673C}" srcOrd="0" destOrd="0" presId="urn:microsoft.com/office/officeart/2018/2/layout/IconVerticalSolidList"/>
    <dgm:cxn modelId="{A01854D3-BC63-46D2-9AE8-4E40740805FF}" type="presParOf" srcId="{0E35D184-643B-4157-920D-8C4630DEEBB1}" destId="{E7D7D432-3E05-495C-9969-B0FFE0ED3E36}" srcOrd="1" destOrd="0" presId="urn:microsoft.com/office/officeart/2018/2/layout/IconVerticalSolidList"/>
    <dgm:cxn modelId="{3293B5F3-8146-43BB-AE03-DD17A24DA5E2}" type="presParOf" srcId="{0E35D184-643B-4157-920D-8C4630DEEBB1}" destId="{C2B78F71-6C8D-4959-B322-A550E6B31AB3}" srcOrd="2" destOrd="0" presId="urn:microsoft.com/office/officeart/2018/2/layout/IconVerticalSolidList"/>
    <dgm:cxn modelId="{18005853-E426-4FBA-BF62-C69FF0A85E3A}" type="presParOf" srcId="{0E35D184-643B-4157-920D-8C4630DEEBB1}" destId="{5CBBC147-5876-41F2-8996-6459F8027E21}" srcOrd="3" destOrd="0" presId="urn:microsoft.com/office/officeart/2018/2/layout/IconVerticalSolidList"/>
    <dgm:cxn modelId="{6B8E1CB8-F2D0-4531-B644-350D0F41CF4B}" type="presParOf" srcId="{57EB1ACF-F114-4D2F-BF90-066CB2852285}" destId="{2E4A629A-77A6-4087-8C2B-500BABD27C5E}" srcOrd="5" destOrd="0" presId="urn:microsoft.com/office/officeart/2018/2/layout/IconVerticalSolidList"/>
    <dgm:cxn modelId="{6203187A-8ED0-4CBB-91F7-2AA623D1D83C}" type="presParOf" srcId="{57EB1ACF-F114-4D2F-BF90-066CB2852285}" destId="{1F490BC1-85BC-4FF1-9354-0D90B80B124E}" srcOrd="6" destOrd="0" presId="urn:microsoft.com/office/officeart/2018/2/layout/IconVerticalSolidList"/>
    <dgm:cxn modelId="{C8990748-F62F-4F32-A79A-49BF97E25040}" type="presParOf" srcId="{1F490BC1-85BC-4FF1-9354-0D90B80B124E}" destId="{CD2175D1-5A34-409C-9834-5DE2DAAFAB3A}" srcOrd="0" destOrd="0" presId="urn:microsoft.com/office/officeart/2018/2/layout/IconVerticalSolidList"/>
    <dgm:cxn modelId="{E436F4CF-14CF-471F-9CF0-4787830E3D6A}" type="presParOf" srcId="{1F490BC1-85BC-4FF1-9354-0D90B80B124E}" destId="{7CEEA19A-6B61-45A0-BFEF-1C1EFC8683AA}" srcOrd="1" destOrd="0" presId="urn:microsoft.com/office/officeart/2018/2/layout/IconVerticalSolidList"/>
    <dgm:cxn modelId="{38E8B90C-DD42-4912-9A92-E83C5A342BEB}" type="presParOf" srcId="{1F490BC1-85BC-4FF1-9354-0D90B80B124E}" destId="{372B271B-3B33-4853-934D-4C5BA01D4E5E}" srcOrd="2" destOrd="0" presId="urn:microsoft.com/office/officeart/2018/2/layout/IconVerticalSolidList"/>
    <dgm:cxn modelId="{66348BF2-2B18-4A95-99D2-49E87D568D4E}" type="presParOf" srcId="{1F490BC1-85BC-4FF1-9354-0D90B80B124E}" destId="{EB6277D6-3883-4557-ABE6-0F68EC4F3E0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A35D2-51AC-4AE1-B747-32CF71BCE1B3}">
      <dsp:nvSpPr>
        <dsp:cNvPr id="0" name=""/>
        <dsp:cNvSpPr/>
      </dsp:nvSpPr>
      <dsp:spPr>
        <a:xfrm>
          <a:off x="0" y="2110"/>
          <a:ext cx="5212080" cy="10695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53384-5E5E-49B9-9627-59EBF346DD69}">
      <dsp:nvSpPr>
        <dsp:cNvPr id="0" name=""/>
        <dsp:cNvSpPr/>
      </dsp:nvSpPr>
      <dsp:spPr>
        <a:xfrm>
          <a:off x="323547" y="242765"/>
          <a:ext cx="588268" cy="5882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9DBED1-CBE8-4929-844E-EC9C50471A6B}">
      <dsp:nvSpPr>
        <dsp:cNvPr id="0" name=""/>
        <dsp:cNvSpPr/>
      </dsp:nvSpPr>
      <dsp:spPr>
        <a:xfrm>
          <a:off x="1235364" y="2110"/>
          <a:ext cx="3976715" cy="106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197" tIns="113197" rIns="113197" bIns="11319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Arial"/>
              <a:cs typeface="Arial"/>
            </a:rPr>
            <a:t>Nutrient instability (vitamins, amino acids, dipeptides, etc.)</a:t>
          </a:r>
          <a:r>
            <a:rPr lang="zh-CN" sz="1400" b="1" kern="1200">
              <a:latin typeface="Arial"/>
              <a:cs typeface="Arial"/>
            </a:rPr>
            <a:t> </a:t>
          </a:r>
          <a:r>
            <a:rPr lang="en-US" sz="1400" kern="1200">
              <a:latin typeface="Arial"/>
              <a:cs typeface="Arial"/>
            </a:rPr>
            <a:t>is</a:t>
          </a:r>
          <a:r>
            <a:rPr lang="zh-CN" sz="1400" kern="1200">
              <a:latin typeface="Arial"/>
              <a:cs typeface="Arial"/>
            </a:rPr>
            <a:t> </a:t>
          </a:r>
          <a:r>
            <a:rPr lang="en-US" sz="1400" kern="1200">
              <a:latin typeface="Arial"/>
              <a:cs typeface="Arial"/>
            </a:rPr>
            <a:t>a key contributor to variabilities in liquid cell culture media (CCM) and short storage times.</a:t>
          </a:r>
        </a:p>
      </dsp:txBody>
      <dsp:txXfrm>
        <a:off x="1235364" y="2110"/>
        <a:ext cx="3976715" cy="1069579"/>
      </dsp:txXfrm>
    </dsp:sp>
    <dsp:sp modelId="{37F89E70-31BB-493E-9912-D3D6D05C92F8}">
      <dsp:nvSpPr>
        <dsp:cNvPr id="0" name=""/>
        <dsp:cNvSpPr/>
      </dsp:nvSpPr>
      <dsp:spPr>
        <a:xfrm>
          <a:off x="0" y="1339085"/>
          <a:ext cx="5212080" cy="10695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FF1D1-9EA4-4904-8F69-6B810624A23C}">
      <dsp:nvSpPr>
        <dsp:cNvPr id="0" name=""/>
        <dsp:cNvSpPr/>
      </dsp:nvSpPr>
      <dsp:spPr>
        <a:xfrm>
          <a:off x="323547" y="1579740"/>
          <a:ext cx="588268" cy="5882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F820F-9C59-48F5-9783-AF0604E281BA}">
      <dsp:nvSpPr>
        <dsp:cNvPr id="0" name=""/>
        <dsp:cNvSpPr/>
      </dsp:nvSpPr>
      <dsp:spPr>
        <a:xfrm>
          <a:off x="1235364" y="1339085"/>
          <a:ext cx="3976715" cy="106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197" tIns="113197" rIns="113197" bIns="11319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Arial"/>
              <a:cs typeface="Arial"/>
            </a:rPr>
            <a:t>Nutrient breakdown and utilization </a:t>
          </a:r>
          <a:r>
            <a:rPr lang="en-US" sz="1400" b="0" kern="1200">
              <a:latin typeface="Arial"/>
              <a:cs typeface="Arial"/>
            </a:rPr>
            <a:t>lead to the exhaustion of media supply, </a:t>
          </a:r>
          <a:r>
            <a:rPr lang="en-US" sz="1400" kern="1200">
              <a:latin typeface="Arial"/>
              <a:cs typeface="Arial"/>
            </a:rPr>
            <a:t>alter the levels of key CCM components and lower cell culture performance. </a:t>
          </a:r>
        </a:p>
      </dsp:txBody>
      <dsp:txXfrm>
        <a:off x="1235364" y="1339085"/>
        <a:ext cx="3976715" cy="1069579"/>
      </dsp:txXfrm>
    </dsp:sp>
    <dsp:sp modelId="{CEB8ED94-68AF-462E-8EB0-F7DCB1E2673C}">
      <dsp:nvSpPr>
        <dsp:cNvPr id="0" name=""/>
        <dsp:cNvSpPr/>
      </dsp:nvSpPr>
      <dsp:spPr>
        <a:xfrm>
          <a:off x="0" y="2676059"/>
          <a:ext cx="5212080" cy="10695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7D432-3E05-495C-9969-B0FFE0ED3E36}">
      <dsp:nvSpPr>
        <dsp:cNvPr id="0" name=""/>
        <dsp:cNvSpPr/>
      </dsp:nvSpPr>
      <dsp:spPr>
        <a:xfrm>
          <a:off x="323547" y="2916715"/>
          <a:ext cx="588268" cy="5882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BBC147-5876-41F2-8996-6459F8027E21}">
      <dsp:nvSpPr>
        <dsp:cNvPr id="0" name=""/>
        <dsp:cNvSpPr/>
      </dsp:nvSpPr>
      <dsp:spPr>
        <a:xfrm>
          <a:off x="1235364" y="2676059"/>
          <a:ext cx="3976715" cy="106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197" tIns="113197" rIns="113197" bIns="11319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"/>
              <a:cs typeface="Arial"/>
            </a:rPr>
            <a:t>Understanding </a:t>
          </a:r>
          <a:r>
            <a:rPr lang="en-US" sz="1400" b="1" kern="1200">
              <a:latin typeface="Arial"/>
              <a:cs typeface="Arial"/>
            </a:rPr>
            <a:t>degradation pathways </a:t>
          </a:r>
          <a:r>
            <a:rPr lang="en-US" sz="1400" kern="1200">
              <a:latin typeface="Arial"/>
              <a:cs typeface="Arial"/>
            </a:rPr>
            <a:t>and the implications on biomanufacturing is important to inform effective stabilization strategies.</a:t>
          </a:r>
        </a:p>
      </dsp:txBody>
      <dsp:txXfrm>
        <a:off x="1235364" y="2676059"/>
        <a:ext cx="3976715" cy="1069579"/>
      </dsp:txXfrm>
    </dsp:sp>
    <dsp:sp modelId="{CD2175D1-5A34-409C-9834-5DE2DAAFAB3A}">
      <dsp:nvSpPr>
        <dsp:cNvPr id="0" name=""/>
        <dsp:cNvSpPr/>
      </dsp:nvSpPr>
      <dsp:spPr>
        <a:xfrm>
          <a:off x="0" y="4013034"/>
          <a:ext cx="5212080" cy="10695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EEA19A-6B61-45A0-BFEF-1C1EFC8683AA}">
      <dsp:nvSpPr>
        <dsp:cNvPr id="0" name=""/>
        <dsp:cNvSpPr/>
      </dsp:nvSpPr>
      <dsp:spPr>
        <a:xfrm>
          <a:off x="323547" y="4253690"/>
          <a:ext cx="588268" cy="5882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277D6-3883-4557-ABE6-0F68EC4F3E08}">
      <dsp:nvSpPr>
        <dsp:cNvPr id="0" name=""/>
        <dsp:cNvSpPr/>
      </dsp:nvSpPr>
      <dsp:spPr>
        <a:xfrm>
          <a:off x="1235364" y="4013034"/>
          <a:ext cx="3976715" cy="1069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197" tIns="113197" rIns="113197" bIns="11319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Arial"/>
              <a:cs typeface="Arial"/>
            </a:rPr>
            <a:t>Online sensing capability </a:t>
          </a:r>
          <a:r>
            <a:rPr lang="en-US" sz="1400" kern="1200">
              <a:latin typeface="Arial"/>
              <a:cs typeface="Arial"/>
            </a:rPr>
            <a:t>with high sensitivity and temporal resolution that is easy to operate, fast, and desirable</a:t>
          </a:r>
        </a:p>
      </dsp:txBody>
      <dsp:txXfrm>
        <a:off x="1235364" y="4013034"/>
        <a:ext cx="3976715" cy="1069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SG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F0311-259E-45AE-B688-616D7A21456B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SG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SG"/>
              <a:t>Click to edit Master text styles</a:t>
            </a:r>
          </a:p>
          <a:p>
            <a:pPr lvl="1"/>
            <a:r>
              <a:rPr lang="en-US" altLang="zh-SG"/>
              <a:t>Second level</a:t>
            </a:r>
          </a:p>
          <a:p>
            <a:pPr lvl="2"/>
            <a:r>
              <a:rPr lang="en-US" altLang="zh-SG"/>
              <a:t>Third level</a:t>
            </a:r>
          </a:p>
          <a:p>
            <a:pPr lvl="3"/>
            <a:r>
              <a:rPr lang="en-US" altLang="zh-SG"/>
              <a:t>Fourth level</a:t>
            </a:r>
          </a:p>
          <a:p>
            <a:pPr lvl="4"/>
            <a:r>
              <a:rPr lang="en-US" altLang="zh-SG"/>
              <a:t>Fifth level</a:t>
            </a:r>
            <a:endParaRPr lang="zh-SG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SG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17DEC-CC5C-4FD8-BFAA-C0FADC040059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346403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78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551E8-EDBD-AB1A-2022-C688E6D82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DF4981-B969-3C41-6606-B868F538A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32EB8-C4A0-93FC-DD70-593C00A79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70C35-32E2-AC85-1B42-745B33B4A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30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1F12-6C7E-D0C7-5512-1F6BE42B1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A5DB4-6337-8F31-8029-3353AFA44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021A3D-EC4B-D176-4503-FCE257995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99A12-BBB6-C4BE-9BC8-D86C5790C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83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170DA-2A32-1A0D-0FCC-CB6FAF7AE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534FEE-521C-2166-CB1D-8733BCF17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FD0B5-E387-CC0D-2ABE-DEA2CA9A8F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CC9EF-5805-0672-69FF-EE174C394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61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2ECBF-4288-7EA3-8B28-DF3536823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CB22B-2A7A-BAEB-DB11-194294393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1BA094-072F-9033-695B-107A52985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4F86C-C85A-1269-45B7-3A1C90993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80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8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FB4B2-CEE7-EE2E-42B7-33027589C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8E4830-FB44-779E-C38C-2A784E80B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E42D4F-19B6-ACEC-8823-6110B75BD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DE57C-9EA8-C64B-A6EC-35A692066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97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98A1A-C9AF-07B2-EDC8-3938DDBB1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F0489A-FFE4-BF7E-A9B8-189E5577D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CD4681-2310-F4A4-988D-179D827635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32C8A-849E-42C9-FBDF-66322E66DD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9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B4E48-F640-879B-ADBE-FC9011ABF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7B10E1-BF91-2E52-C27B-C7640ACCA5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B72E2B-34BC-D240-79B6-15F94F0C6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F5512-7634-AEB3-9BCC-B9FEA35A9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37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7C7DD-0C06-464A-C098-164006B68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EA53CB-3365-5460-084C-84C64D3D5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47CCED-4925-4B0E-E87E-6455465B8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6C50A-49AA-E977-FA33-2896AFC287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58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7C7DD-0C06-464A-C098-164006B68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EA53CB-3365-5460-084C-84C64D3D5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47CCED-4925-4B0E-E87E-6455465B8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6C50A-49AA-E977-FA33-2896AFC287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84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FFD94-B631-23AF-7880-6397B5B52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6D3BA5-AA76-4702-7E4E-296290DEA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AE77C-3E47-130B-CB33-169D6B1F6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66E5D-8537-7C5F-894B-562B569D0E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A5ABF-A166-E844-AB15-A3580D7EA8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01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0E90-9E4E-03FB-7649-C7EC846DF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SG"/>
              <a:t>Click to edit Master title style</a:t>
            </a:r>
            <a:endParaRPr lang="zh-SG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7CAB92-1A9C-57BB-2E3E-7DF80DE03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SG"/>
              <a:t>Click to edit Master subtitle style</a:t>
            </a:r>
            <a:endParaRPr lang="zh-SG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86E06-3953-C46A-64D1-C6C93CBD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A04B-6BCC-4264-A8B5-F33FC94878AF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91777-9E5D-0469-8542-DFEA6C2E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5A8B9-65ED-9794-865F-378A4D0F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A890-5D05-4E12-B830-103950F4EFDA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148918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3EB1-809D-8E7E-B2FD-028440A79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SG"/>
              <a:t>Click to edit Master title style</a:t>
            </a:r>
            <a:endParaRPr lang="zh-SG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251A0-C3FB-F091-4C48-D41549377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SG"/>
              <a:t>Click to edit Master text styles</a:t>
            </a:r>
          </a:p>
          <a:p>
            <a:pPr lvl="1"/>
            <a:r>
              <a:rPr lang="en-US" altLang="zh-SG"/>
              <a:t>Second level</a:t>
            </a:r>
          </a:p>
          <a:p>
            <a:pPr lvl="2"/>
            <a:r>
              <a:rPr lang="en-US" altLang="zh-SG"/>
              <a:t>Third level</a:t>
            </a:r>
          </a:p>
          <a:p>
            <a:pPr lvl="3"/>
            <a:r>
              <a:rPr lang="en-US" altLang="zh-SG"/>
              <a:t>Fourth level</a:t>
            </a:r>
          </a:p>
          <a:p>
            <a:pPr lvl="4"/>
            <a:r>
              <a:rPr lang="en-US" altLang="zh-SG"/>
              <a:t>Fifth level</a:t>
            </a:r>
            <a:endParaRPr lang="zh-SG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C7EE2-F509-F88B-E176-5CB61F32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A04B-6BCC-4264-A8B5-F33FC94878AF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9F99E-8182-1785-E0C7-A72241C01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879D8-48BF-3797-97CF-017BBF5B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A890-5D05-4E12-B830-103950F4EFDA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160775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D7B31-0617-D874-1826-A3369F034D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SG"/>
              <a:t>Click to edit Master title style</a:t>
            </a:r>
            <a:endParaRPr lang="zh-SG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10F8C-629B-8EBD-1A29-19A25DFC5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SG"/>
              <a:t>Click to edit Master text styles</a:t>
            </a:r>
          </a:p>
          <a:p>
            <a:pPr lvl="1"/>
            <a:r>
              <a:rPr lang="en-US" altLang="zh-SG"/>
              <a:t>Second level</a:t>
            </a:r>
          </a:p>
          <a:p>
            <a:pPr lvl="2"/>
            <a:r>
              <a:rPr lang="en-US" altLang="zh-SG"/>
              <a:t>Third level</a:t>
            </a:r>
          </a:p>
          <a:p>
            <a:pPr lvl="3"/>
            <a:r>
              <a:rPr lang="en-US" altLang="zh-SG"/>
              <a:t>Fourth level</a:t>
            </a:r>
          </a:p>
          <a:p>
            <a:pPr lvl="4"/>
            <a:r>
              <a:rPr lang="en-US" altLang="zh-SG"/>
              <a:t>Fifth level</a:t>
            </a:r>
            <a:endParaRPr lang="zh-SG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0C2D-EBAA-AD61-851D-E65B36E38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A04B-6BCC-4264-A8B5-F33FC94878AF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0777C-A1C4-53C8-062D-80501806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32355-91E5-E85E-F28E-FDEEB54D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A890-5D05-4E12-B830-103950F4EFDA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131227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468E-DF75-F2D1-BF7A-D40E8D331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SG"/>
              <a:t>Click to edit Master title style</a:t>
            </a:r>
            <a:endParaRPr lang="zh-SG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82EB9-3C88-995B-B108-15170433F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SG"/>
              <a:t>Click to edit Master text styles</a:t>
            </a:r>
          </a:p>
          <a:p>
            <a:pPr lvl="1"/>
            <a:r>
              <a:rPr lang="en-US" altLang="zh-SG"/>
              <a:t>Second level</a:t>
            </a:r>
          </a:p>
          <a:p>
            <a:pPr lvl="2"/>
            <a:r>
              <a:rPr lang="en-US" altLang="zh-SG"/>
              <a:t>Third level</a:t>
            </a:r>
          </a:p>
          <a:p>
            <a:pPr lvl="3"/>
            <a:r>
              <a:rPr lang="en-US" altLang="zh-SG"/>
              <a:t>Fourth level</a:t>
            </a:r>
          </a:p>
          <a:p>
            <a:pPr lvl="4"/>
            <a:r>
              <a:rPr lang="en-US" altLang="zh-SG"/>
              <a:t>Fifth level</a:t>
            </a:r>
            <a:endParaRPr lang="zh-SG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F241C-874C-13DB-D3B6-B262CEE4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A04B-6BCC-4264-A8B5-F33FC94878AF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3DD47-4A2C-CF67-5862-9C15CCFD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FBB40-FABD-DF2C-16D8-3EA8F486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A890-5D05-4E12-B830-103950F4EFDA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304740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693C-959F-CD31-A695-7A5369ED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SG"/>
              <a:t>Click to edit Master title style</a:t>
            </a:r>
            <a:endParaRPr lang="zh-SG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551C5-B052-DDBE-1776-AE8FDA59E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altLang="zh-SG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7CC79-9DD0-56B8-B959-B5B2959E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A04B-6BCC-4264-A8B5-F33FC94878AF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70E77-E283-BA95-339A-17C567BA2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1A672-E6B2-A758-3C48-99A9EC7E1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A890-5D05-4E12-B830-103950F4EFDA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214809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68D5D-8592-2BFB-7207-C43B079BB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SG"/>
              <a:t>Click to edit Master title style</a:t>
            </a:r>
            <a:endParaRPr lang="zh-SG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22258-8B0A-0238-7AE7-C28E868C9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SG"/>
              <a:t>Click to edit Master text styles</a:t>
            </a:r>
          </a:p>
          <a:p>
            <a:pPr lvl="1"/>
            <a:r>
              <a:rPr lang="en-US" altLang="zh-SG"/>
              <a:t>Second level</a:t>
            </a:r>
          </a:p>
          <a:p>
            <a:pPr lvl="2"/>
            <a:r>
              <a:rPr lang="en-US" altLang="zh-SG"/>
              <a:t>Third level</a:t>
            </a:r>
          </a:p>
          <a:p>
            <a:pPr lvl="3"/>
            <a:r>
              <a:rPr lang="en-US" altLang="zh-SG"/>
              <a:t>Fourth level</a:t>
            </a:r>
          </a:p>
          <a:p>
            <a:pPr lvl="4"/>
            <a:r>
              <a:rPr lang="en-US" altLang="zh-SG"/>
              <a:t>Fifth level</a:t>
            </a:r>
            <a:endParaRPr lang="zh-SG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C6FD5-8476-EABA-6736-1C6AF3507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SG"/>
              <a:t>Click to edit Master text styles</a:t>
            </a:r>
          </a:p>
          <a:p>
            <a:pPr lvl="1"/>
            <a:r>
              <a:rPr lang="en-US" altLang="zh-SG"/>
              <a:t>Second level</a:t>
            </a:r>
          </a:p>
          <a:p>
            <a:pPr lvl="2"/>
            <a:r>
              <a:rPr lang="en-US" altLang="zh-SG"/>
              <a:t>Third level</a:t>
            </a:r>
          </a:p>
          <a:p>
            <a:pPr lvl="3"/>
            <a:r>
              <a:rPr lang="en-US" altLang="zh-SG"/>
              <a:t>Fourth level</a:t>
            </a:r>
          </a:p>
          <a:p>
            <a:pPr lvl="4"/>
            <a:r>
              <a:rPr lang="en-US" altLang="zh-SG"/>
              <a:t>Fifth level</a:t>
            </a:r>
            <a:endParaRPr lang="zh-SG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7697E-391E-B7C5-C3FC-B9D0EB9D3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A04B-6BCC-4264-A8B5-F33FC94878AF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D823-DD01-4901-980D-88EF4B0D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20F59-5327-90E7-0448-E39CCDCC1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A890-5D05-4E12-B830-103950F4EFDA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99795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D210-A1D9-9032-3F23-3216BE8E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SG"/>
              <a:t>Click to edit Master title style</a:t>
            </a:r>
            <a:endParaRPr lang="zh-SG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D235A-798C-AFD8-50C2-7B141DB03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SG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70010-C6F7-2940-661C-7B93C958E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SG"/>
              <a:t>Click to edit Master text styles</a:t>
            </a:r>
          </a:p>
          <a:p>
            <a:pPr lvl="1"/>
            <a:r>
              <a:rPr lang="en-US" altLang="zh-SG"/>
              <a:t>Second level</a:t>
            </a:r>
          </a:p>
          <a:p>
            <a:pPr lvl="2"/>
            <a:r>
              <a:rPr lang="en-US" altLang="zh-SG"/>
              <a:t>Third level</a:t>
            </a:r>
          </a:p>
          <a:p>
            <a:pPr lvl="3"/>
            <a:r>
              <a:rPr lang="en-US" altLang="zh-SG"/>
              <a:t>Fourth level</a:t>
            </a:r>
          </a:p>
          <a:p>
            <a:pPr lvl="4"/>
            <a:r>
              <a:rPr lang="en-US" altLang="zh-SG"/>
              <a:t>Fifth level</a:t>
            </a:r>
            <a:endParaRPr lang="zh-SG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3E5A3A-74EA-1BF5-6076-AF735EFFF9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SG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D1009-16D0-86B9-9EDB-8EDC9EF5C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SG"/>
              <a:t>Click to edit Master text styles</a:t>
            </a:r>
          </a:p>
          <a:p>
            <a:pPr lvl="1"/>
            <a:r>
              <a:rPr lang="en-US" altLang="zh-SG"/>
              <a:t>Second level</a:t>
            </a:r>
          </a:p>
          <a:p>
            <a:pPr lvl="2"/>
            <a:r>
              <a:rPr lang="en-US" altLang="zh-SG"/>
              <a:t>Third level</a:t>
            </a:r>
          </a:p>
          <a:p>
            <a:pPr lvl="3"/>
            <a:r>
              <a:rPr lang="en-US" altLang="zh-SG"/>
              <a:t>Fourth level</a:t>
            </a:r>
          </a:p>
          <a:p>
            <a:pPr lvl="4"/>
            <a:r>
              <a:rPr lang="en-US" altLang="zh-SG"/>
              <a:t>Fifth level</a:t>
            </a:r>
            <a:endParaRPr lang="zh-SG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5EFA91-341D-88CF-40FF-78130E231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A04B-6BCC-4264-A8B5-F33FC94878AF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0BB5B-04B8-2112-9B10-A934B456D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C2F2B5-716A-C9AD-C2D1-F813C3C8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A890-5D05-4E12-B830-103950F4EFDA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138363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90B1-F9F3-A569-64D0-E82A84AF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SG"/>
              <a:t>Click to edit Master title style</a:t>
            </a:r>
            <a:endParaRPr lang="zh-SG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5C884-74DF-C97F-6B37-6F366992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A04B-6BCC-4264-A8B5-F33FC94878AF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7F28B2-195A-B3A8-6915-663E9745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4ED79-D9D4-B305-45C0-C8FDC85D0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A890-5D05-4E12-B830-103950F4EFDA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310729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00201-E63A-A8FF-B576-A287B97D0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A04B-6BCC-4264-A8B5-F33FC94878AF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C92E38-970D-442F-9C4D-8443D97F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FF0E7-3DE2-7D10-AEF6-1342AE92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A890-5D05-4E12-B830-103950F4EFDA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421950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3E165-E2E6-CBC6-B0F3-7FD813BE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SG"/>
              <a:t>Click to edit Master title style</a:t>
            </a:r>
            <a:endParaRPr lang="zh-SG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94A7A-C831-FDC2-DE35-0BE42942F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SG"/>
              <a:t>Click to edit Master text styles</a:t>
            </a:r>
          </a:p>
          <a:p>
            <a:pPr lvl="1"/>
            <a:r>
              <a:rPr lang="en-US" altLang="zh-SG"/>
              <a:t>Second level</a:t>
            </a:r>
          </a:p>
          <a:p>
            <a:pPr lvl="2"/>
            <a:r>
              <a:rPr lang="en-US" altLang="zh-SG"/>
              <a:t>Third level</a:t>
            </a:r>
          </a:p>
          <a:p>
            <a:pPr lvl="3"/>
            <a:r>
              <a:rPr lang="en-US" altLang="zh-SG"/>
              <a:t>Fourth level</a:t>
            </a:r>
          </a:p>
          <a:p>
            <a:pPr lvl="4"/>
            <a:r>
              <a:rPr lang="en-US" altLang="zh-SG"/>
              <a:t>Fifth level</a:t>
            </a:r>
            <a:endParaRPr lang="zh-SG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30C19-CC73-5C7D-1ADE-8330C925F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SG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CC623-DF33-6220-91CD-A7FF05E2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A04B-6BCC-4264-A8B5-F33FC94878AF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28FC3-BF7C-6CE8-2DF5-86BB3DE48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DD291-D34F-9923-39F9-88CF437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A890-5D05-4E12-B830-103950F4EFDA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23516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9362-DB5D-404B-8A92-90B80B09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SG"/>
              <a:t>Click to edit Master title style</a:t>
            </a:r>
            <a:endParaRPr lang="zh-SG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E61884-3532-400F-EE65-9644CCF74C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SG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71D21-1E9C-FEDF-7807-31A7E1119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SG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C4D9E-EF6D-243B-AFCD-EB4FBBAB6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A04B-6BCC-4264-A8B5-F33FC94878AF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8C5A8-74BC-1000-320D-C05CD24AC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SG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21736-EA7B-9A53-C3C6-B644A6D3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4A890-5D05-4E12-B830-103950F4EFDA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209110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93EBBF-8278-209A-9542-2CE69B51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SG"/>
              <a:t>Click to edit Master title style</a:t>
            </a:r>
            <a:endParaRPr lang="zh-SG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E6802-6EA5-B097-502A-2F5219BD0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SG"/>
              <a:t>Click to edit Master text styles</a:t>
            </a:r>
          </a:p>
          <a:p>
            <a:pPr lvl="1"/>
            <a:r>
              <a:rPr lang="en-US" altLang="zh-SG"/>
              <a:t>Second level</a:t>
            </a:r>
          </a:p>
          <a:p>
            <a:pPr lvl="2"/>
            <a:r>
              <a:rPr lang="en-US" altLang="zh-SG"/>
              <a:t>Third level</a:t>
            </a:r>
          </a:p>
          <a:p>
            <a:pPr lvl="3"/>
            <a:r>
              <a:rPr lang="en-US" altLang="zh-SG"/>
              <a:t>Fourth level</a:t>
            </a:r>
          </a:p>
          <a:p>
            <a:pPr lvl="4"/>
            <a:r>
              <a:rPr lang="en-US" altLang="zh-SG"/>
              <a:t>Fifth level</a:t>
            </a:r>
            <a:endParaRPr lang="zh-SG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9B736-58C6-86B2-7685-6A966A33E9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A8A04B-6BCC-4264-A8B5-F33FC94878AF}" type="datetimeFigureOut">
              <a:rPr lang="zh-SG" altLang="en-US" smtClean="0"/>
              <a:t>04/12/24</a:t>
            </a:fld>
            <a:endParaRPr lang="zh-SG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43023-7745-7120-81E2-146B052C3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SG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EC333-58E4-283B-FD5B-4E16CBBE2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C4A890-5D05-4E12-B830-103950F4EFDA}" type="slidenum">
              <a:rPr lang="zh-SG" altLang="en-US" smtClean="0"/>
              <a:t>‹#›</a:t>
            </a:fld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332300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S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jpeg"/><Relationship Id="rId10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A_AD4D358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png"/><Relationship Id="rId5" Type="http://schemas.openxmlformats.org/officeDocument/2006/relationships/diagramData" Target="../diagrams/data1.xml"/><Relationship Id="rId10" Type="http://schemas.openxmlformats.org/officeDocument/2006/relationships/image" Target="../media/image5.jpeg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18/10/relationships/comments" Target="../comments/modernComment_151_D4E2A536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18/10/relationships/comments" Target="../comments/modernComment_152_7B73F314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18/10/relationships/comments" Target="../comments/modernComment_154_51BFDAA2.xml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6.wdp"/><Relationship Id="rId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openxmlformats.org/officeDocument/2006/relationships/image" Target="../media/image5.jpe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044701"/>
            <a:ext cx="0" cy="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24602" y="99994"/>
            <a:ext cx="11060171" cy="6737687"/>
            <a:chOff x="-599398" y="99993"/>
            <a:chExt cx="11060171" cy="6737687"/>
          </a:xfrm>
        </p:grpSpPr>
        <p:sp>
          <p:nvSpPr>
            <p:cNvPr id="11" name="TextBox 10"/>
            <p:cNvSpPr txBox="1"/>
            <p:nvPr/>
          </p:nvSpPr>
          <p:spPr>
            <a:xfrm>
              <a:off x="-599398" y="5931967"/>
              <a:ext cx="10460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2E319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 National  Science  Foundation-facilitated academic – industry – government  consortia</a:t>
              </a:r>
            </a:p>
            <a:p>
              <a:pPr algn="ctr"/>
              <a:r>
                <a:rPr lang="en-US" sz="1200" b="1">
                  <a:solidFill>
                    <a:srgbClr val="2E319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 advance  precompetitive  knowledge  in  biomanufacturing</a:t>
              </a:r>
            </a:p>
          </p:txBody>
        </p:sp>
        <p:pic>
          <p:nvPicPr>
            <p:cNvPr id="14" name="Picture 13" descr="AMBIC-horizontal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298"/>
            <a:stretch/>
          </p:blipFill>
          <p:spPr>
            <a:xfrm>
              <a:off x="2605210" y="399302"/>
              <a:ext cx="3949441" cy="860554"/>
            </a:xfrm>
            <a:prstGeom prst="rect">
              <a:avLst/>
            </a:prstGeom>
            <a:noFill/>
            <a:ln w="28575">
              <a:noFill/>
            </a:ln>
          </p:spPr>
        </p:pic>
        <p:pic>
          <p:nvPicPr>
            <p:cNvPr id="4" name="Picture 3" descr="UD_Logo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607" y="1353504"/>
              <a:ext cx="1560726" cy="629656"/>
            </a:xfrm>
            <a:prstGeom prst="rect">
              <a:avLst/>
            </a:prstGeom>
          </p:spPr>
        </p:pic>
        <p:pic>
          <p:nvPicPr>
            <p:cNvPr id="5" name="Picture 4" descr="Johns_Hopkins_Logo.p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71" y="1376498"/>
              <a:ext cx="2852988" cy="587740"/>
            </a:xfrm>
            <a:prstGeom prst="rect">
              <a:avLst/>
            </a:prstGeom>
          </p:spPr>
        </p:pic>
        <p:pic>
          <p:nvPicPr>
            <p:cNvPr id="9" name="Picture 8" descr="NSF.jpe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48" y="99993"/>
              <a:ext cx="1099312" cy="1107640"/>
            </a:xfrm>
            <a:prstGeom prst="rect">
              <a:avLst/>
            </a:prstGeom>
            <a:solidFill>
              <a:srgbClr val="F8DE28"/>
            </a:solidFill>
          </p:spPr>
        </p:pic>
        <p:pic>
          <p:nvPicPr>
            <p:cNvPr id="6" name="Picture 5" descr="Clemson_Logo.png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9522" y="1344985"/>
              <a:ext cx="2219325" cy="6381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579104" y="6406792"/>
              <a:ext cx="1881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2E319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www.ambic.org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8960" y="3035438"/>
              <a:ext cx="800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Industry/University Cooperative Research Center (I/UCRC) </a:t>
              </a:r>
            </a:p>
            <a:p>
              <a:pPr algn="ctr"/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Advanced Mammalian Biomanufacturing Innovation Center (AMBIC)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259" y="2014505"/>
              <a:ext cx="1828800" cy="7937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330960" y="6406793"/>
              <a:ext cx="648208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>
                  <a:latin typeface="Arial" panose="020B0604020202020204" pitchFamily="34" charset="0"/>
                  <a:cs typeface="Arial" panose="020B0604020202020204" pitchFamily="34" charset="0"/>
                </a:rPr>
                <a:t>Contents are Proprietary to AMBIC and its Members</a:t>
              </a:r>
            </a:p>
            <a:p>
              <a:pPr algn="ctr"/>
              <a:r>
                <a:rPr lang="en-US" sz="1050">
                  <a:latin typeface="Arial" panose="020B0604020202020204" pitchFamily="34" charset="0"/>
                  <a:cs typeface="Arial" panose="020B0604020202020204" pitchFamily="34" charset="0"/>
                </a:rPr>
                <a:t>Terms of Center Membership Agreement Apply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14" y="1978901"/>
            <a:ext cx="821135" cy="8095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5ED618-CE55-48CA-A67A-9328E410B324}"/>
              </a:ext>
            </a:extLst>
          </p:cNvPr>
          <p:cNvSpPr txBox="1"/>
          <p:nvPr/>
        </p:nvSpPr>
        <p:spPr>
          <a:xfrm>
            <a:off x="1041443" y="3843496"/>
            <a:ext cx="10109114" cy="19236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b="1">
                <a:solidFill>
                  <a:srgbClr val="000090"/>
                </a:solidFill>
                <a:latin typeface="Arial"/>
                <a:ea typeface="+mn-lt"/>
                <a:cs typeface="Arial"/>
              </a:rPr>
              <a:t>Advanced PAT Sensors for Rapid, High Sensitivity Detection and Control of Dipeptides, Vitamins, and Other Nutrients in Cell Culture Media </a:t>
            </a:r>
            <a:endParaRPr lang="en-US" sz="2200">
              <a:latin typeface="Arial"/>
              <a:cs typeface="Arial"/>
            </a:endParaRPr>
          </a:p>
          <a:p>
            <a:pPr algn="ctr"/>
            <a:endParaRPr lang="en-US" sz="1200">
              <a:solidFill>
                <a:srgbClr val="000090"/>
              </a:solidFill>
            </a:endParaRPr>
          </a:p>
          <a:p>
            <a:pPr algn="ctr"/>
            <a:r>
              <a:rPr lang="en-US" b="1">
                <a:solidFill>
                  <a:srgbClr val="000090"/>
                </a:solidFill>
              </a:rPr>
              <a:t>Yayuan Liu (Johns Hopkins University)</a:t>
            </a:r>
            <a:r>
              <a:rPr lang="en-US" b="1">
                <a:solidFill>
                  <a:srgbClr val="000090"/>
                </a:solidFill>
                <a:cs typeface="Calibri"/>
              </a:rPr>
              <a:t>			</a:t>
            </a:r>
            <a:r>
              <a:rPr lang="en-US" b="1">
                <a:solidFill>
                  <a:srgbClr val="000090"/>
                </a:solidFill>
              </a:rPr>
              <a:t>Role: Sensor Development</a:t>
            </a:r>
            <a:endParaRPr lang="en-US" b="1">
              <a:solidFill>
                <a:srgbClr val="000090"/>
              </a:solidFill>
              <a:ea typeface="Calibri"/>
              <a:cs typeface="Calibri"/>
            </a:endParaRPr>
          </a:p>
          <a:p>
            <a:pPr algn="ctr"/>
            <a:r>
              <a:rPr lang="en-US" b="1">
                <a:solidFill>
                  <a:srgbClr val="000090"/>
                </a:solidFill>
              </a:rPr>
              <a:t>Michael Betenbaugh (</a:t>
            </a:r>
            <a:r>
              <a:rPr lang="en-US" b="1">
                <a:solidFill>
                  <a:srgbClr val="000090"/>
                </a:solidFill>
                <a:ea typeface="+mn-lt"/>
                <a:cs typeface="+mn-lt"/>
              </a:rPr>
              <a:t>Johns Hopkins University</a:t>
            </a:r>
            <a:r>
              <a:rPr lang="en-US" b="1">
                <a:solidFill>
                  <a:srgbClr val="000090"/>
                </a:solidFill>
              </a:rPr>
              <a:t>)</a:t>
            </a:r>
            <a:r>
              <a:rPr lang="en-US"/>
              <a:t>		</a:t>
            </a:r>
            <a:r>
              <a:rPr lang="en-US" b="1">
                <a:solidFill>
                  <a:srgbClr val="000090"/>
                </a:solidFill>
              </a:rPr>
              <a:t>Role:  Cell Culture Experiments  </a:t>
            </a:r>
            <a:endParaRPr lang="en-US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1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>
                <a:latin typeface="Arial"/>
                <a:cs typeface="Arial"/>
              </a:rPr>
              <a:t>Mentor Meeting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50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1C61A-623E-0EEC-78F5-D46E75DC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3003E1A-0A38-6B61-554B-E32A8DC6832D}"/>
              </a:ext>
            </a:extLst>
          </p:cNvPr>
          <p:cNvSpPr txBox="1">
            <a:spLocks/>
          </p:cNvSpPr>
          <p:nvPr/>
        </p:nvSpPr>
        <p:spPr>
          <a:xfrm>
            <a:off x="2555287" y="1485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9813CF-7B13-041E-CC7A-ECE21110E579}"/>
              </a:ext>
            </a:extLst>
          </p:cNvPr>
          <p:cNvGrpSpPr/>
          <p:nvPr/>
        </p:nvGrpSpPr>
        <p:grpSpPr>
          <a:xfrm>
            <a:off x="0" y="0"/>
            <a:ext cx="1010173" cy="6655110"/>
            <a:chOff x="-4335" y="-3077"/>
            <a:chExt cx="1010173" cy="6655110"/>
          </a:xfrm>
        </p:grpSpPr>
        <p:pic>
          <p:nvPicPr>
            <p:cNvPr id="3" name="Picture 2" descr="NSF.jpeg">
              <a:extLst>
                <a:ext uri="{FF2B5EF4-FFF2-40B4-BE49-F238E27FC236}">
                  <a16:creationId xmlns:a16="http://schemas.microsoft.com/office/drawing/2014/main" id="{E96B2DDD-090C-089D-8B77-6FB8141F7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12797C-D2B7-A309-DBC6-77F7F8FA0B07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24916" y="2317504"/>
              <a:ext cx="5651336" cy="1010173"/>
              <a:chOff x="325118" y="2690362"/>
              <a:chExt cx="6177280" cy="11041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9616FE3-3606-08F9-86F3-54B2A9E8AFF4}"/>
                  </a:ext>
                </a:extLst>
              </p:cNvPr>
              <p:cNvSpPr/>
              <p:nvPr/>
            </p:nvSpPr>
            <p:spPr>
              <a:xfrm rot="5400000">
                <a:off x="2864032" y="156184"/>
                <a:ext cx="109945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MBIC-horizontal.png">
                <a:extLst>
                  <a:ext uri="{FF2B5EF4-FFF2-40B4-BE49-F238E27FC236}">
                    <a16:creationId xmlns:a16="http://schemas.microsoft.com/office/drawing/2014/main" id="{F866D678-6E68-3074-E810-661403FFFD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F09581-4D04-A015-9180-CC170FD709F4}"/>
                  </a:ext>
                </a:extLst>
              </p:cNvPr>
              <p:cNvSpPr txBox="1"/>
              <p:nvPr/>
            </p:nvSpPr>
            <p:spPr>
              <a:xfrm>
                <a:off x="3875481" y="2690362"/>
                <a:ext cx="2455165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51037A4-8826-8965-24D0-79C9C0169D2A}"/>
              </a:ext>
            </a:extLst>
          </p:cNvPr>
          <p:cNvSpPr/>
          <p:nvPr/>
        </p:nvSpPr>
        <p:spPr>
          <a:xfrm>
            <a:off x="5305748" y="3432128"/>
            <a:ext cx="1480301" cy="179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A26BD37-CB44-D988-6F2F-2B240E88355F}"/>
              </a:ext>
            </a:extLst>
          </p:cNvPr>
          <p:cNvSpPr txBox="1">
            <a:spLocks/>
          </p:cNvSpPr>
          <p:nvPr/>
        </p:nvSpPr>
        <p:spPr>
          <a:xfrm>
            <a:off x="2651873" y="2882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zh-CN" altLang="en-US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</a:t>
            </a:r>
            <a:r>
              <a:rPr lang="zh-CN" altLang="en-US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</a:p>
        </p:txBody>
      </p:sp>
      <p:pic>
        <p:nvPicPr>
          <p:cNvPr id="12" name="Picture 11" descr="A diagram of a diagram of a couple of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4DC67A37-5AE9-AB8D-9AC9-1B1EBBBBA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54" y="1067812"/>
            <a:ext cx="6674161" cy="24540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17615B3-67C7-4ED9-40FD-A4C06DC3424A}"/>
              </a:ext>
            </a:extLst>
          </p:cNvPr>
          <p:cNvSpPr/>
          <p:nvPr/>
        </p:nvSpPr>
        <p:spPr>
          <a:xfrm>
            <a:off x="1272154" y="1111231"/>
            <a:ext cx="579730" cy="604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diagram of a machine&#10;&#10;Description automatically generated">
            <a:extLst>
              <a:ext uri="{FF2B5EF4-FFF2-40B4-BE49-F238E27FC236}">
                <a16:creationId xmlns:a16="http://schemas.microsoft.com/office/drawing/2014/main" id="{727D227A-234C-E44F-0710-386A42EEF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55" y="3668481"/>
            <a:ext cx="3742291" cy="2884281"/>
          </a:xfrm>
          <a:prstGeom prst="rect">
            <a:avLst/>
          </a:prstGeom>
        </p:spPr>
      </p:pic>
      <p:pic>
        <p:nvPicPr>
          <p:cNvPr id="22" name="Picture 21" descr="A diagram of a microcontroller&#10;&#10;Description automatically generated">
            <a:extLst>
              <a:ext uri="{FF2B5EF4-FFF2-40B4-BE49-F238E27FC236}">
                <a16:creationId xmlns:a16="http://schemas.microsoft.com/office/drawing/2014/main" id="{C408F36A-157B-6BE1-002F-0A8C3B297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847902" y="2612384"/>
            <a:ext cx="2849591" cy="4971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B37F3CC-4B40-6D6B-2C9D-668E753E8480}"/>
              </a:ext>
            </a:extLst>
          </p:cNvPr>
          <p:cNvSpPr txBox="1"/>
          <p:nvPr/>
        </p:nvSpPr>
        <p:spPr>
          <a:xfrm>
            <a:off x="8148579" y="1578642"/>
            <a:ext cx="3912455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 sz="2200">
                <a:effectLst/>
                <a:latin typeface="Arial"/>
                <a:ea typeface="等线"/>
                <a:cs typeface="Arial"/>
              </a:rPr>
              <a:t>If</a:t>
            </a:r>
            <a:r>
              <a:rPr lang="zh-CN" altLang="en-US" sz="2200">
                <a:effectLst/>
                <a:latin typeface="Arial"/>
                <a:ea typeface="等线"/>
                <a:cs typeface="Arial"/>
              </a:rPr>
              <a:t> </a:t>
            </a:r>
            <a:r>
              <a:rPr lang="en-US" altLang="zh-CN" sz="2200">
                <a:latin typeface="Arial"/>
                <a:ea typeface="等线"/>
                <a:cs typeface="Arial"/>
              </a:rPr>
              <a:t>a</a:t>
            </a:r>
            <a:r>
              <a:rPr lang="zh-CN" altLang="en-US" sz="2200">
                <a:latin typeface="Arial"/>
                <a:ea typeface="等线"/>
                <a:cs typeface="Arial"/>
              </a:rPr>
              <a:t> </a:t>
            </a:r>
            <a:r>
              <a:rPr lang="en-US" altLang="zh-CN" sz="2200">
                <a:latin typeface="Arial"/>
                <a:ea typeface="等线"/>
                <a:cs typeface="Arial"/>
              </a:rPr>
              <a:t>second</a:t>
            </a:r>
            <a:r>
              <a:rPr lang="zh-CN" altLang="en-US" sz="2200">
                <a:latin typeface="Arial"/>
                <a:ea typeface="等线"/>
                <a:cs typeface="Arial"/>
              </a:rPr>
              <a:t> </a:t>
            </a:r>
            <a:r>
              <a:rPr lang="en-US" altLang="zh-CN" sz="2200">
                <a:latin typeface="Arial"/>
                <a:ea typeface="等线"/>
                <a:cs typeface="Arial"/>
              </a:rPr>
              <a:t>capillary</a:t>
            </a:r>
            <a:r>
              <a:rPr lang="en-US" sz="2200">
                <a:effectLst/>
                <a:latin typeface="Arial"/>
                <a:cs typeface="Arial"/>
              </a:rPr>
              <a:t> </a:t>
            </a:r>
            <a:r>
              <a:rPr lang="en-US" altLang="zh-CN" sz="2200">
                <a:effectLst/>
                <a:latin typeface="Arial"/>
                <a:ea typeface="等线"/>
                <a:cs typeface="Arial"/>
              </a:rPr>
              <a:t>is</a:t>
            </a:r>
            <a:r>
              <a:rPr lang="zh-CN" altLang="en-US" sz="2200">
                <a:effectLst/>
                <a:latin typeface="Arial"/>
                <a:ea typeface="等线"/>
                <a:cs typeface="Arial"/>
              </a:rPr>
              <a:t> </a:t>
            </a:r>
            <a:r>
              <a:rPr lang="en-US" altLang="zh-CN" sz="2200" b="1">
                <a:solidFill>
                  <a:srgbClr val="00B050"/>
                </a:solidFill>
                <a:effectLst/>
                <a:latin typeface="Arial"/>
                <a:ea typeface="等线"/>
                <a:cs typeface="Arial"/>
              </a:rPr>
              <a:t>small</a:t>
            </a:r>
            <a:r>
              <a:rPr lang="zh-CN" altLang="en-US" sz="2200">
                <a:latin typeface="Arial"/>
                <a:ea typeface="等线"/>
                <a:cs typeface="Arial"/>
              </a:rPr>
              <a:t> </a:t>
            </a:r>
            <a:r>
              <a:rPr lang="en-US" altLang="zh-CN" sz="2200">
                <a:latin typeface="Arial"/>
                <a:ea typeface="等线"/>
                <a:cs typeface="Arial"/>
              </a:rPr>
              <a:t>enough,</a:t>
            </a:r>
            <a:r>
              <a:rPr lang="zh-CN" altLang="en-US" sz="2200">
                <a:latin typeface="Arial"/>
                <a:ea typeface="等线"/>
                <a:cs typeface="Arial"/>
              </a:rPr>
              <a:t> </a:t>
            </a:r>
            <a:r>
              <a:rPr lang="en-US" sz="2200">
                <a:effectLst/>
                <a:latin typeface="Arial"/>
                <a:cs typeface="Arial"/>
              </a:rPr>
              <a:t>electrophoretic current through the capillary </a:t>
            </a:r>
            <a:r>
              <a:rPr lang="en-US" altLang="zh-CN" sz="2200">
                <a:effectLst/>
                <a:latin typeface="Arial"/>
                <a:ea typeface="等线"/>
                <a:cs typeface="Arial"/>
              </a:rPr>
              <a:t>will</a:t>
            </a:r>
            <a:r>
              <a:rPr lang="zh-CN" altLang="en-US" sz="2200">
                <a:effectLst/>
                <a:latin typeface="Arial"/>
                <a:ea typeface="等线"/>
                <a:cs typeface="Arial"/>
              </a:rPr>
              <a:t> </a:t>
            </a:r>
            <a:r>
              <a:rPr lang="en-US" altLang="zh-CN" sz="2200">
                <a:effectLst/>
                <a:latin typeface="Arial"/>
                <a:ea typeface="等线"/>
                <a:cs typeface="Arial"/>
              </a:rPr>
              <a:t>be</a:t>
            </a:r>
            <a:r>
              <a:rPr lang="en-US" sz="2200">
                <a:effectLst/>
                <a:latin typeface="Arial"/>
                <a:cs typeface="Arial"/>
              </a:rPr>
              <a:t> very </a:t>
            </a:r>
            <a:r>
              <a:rPr lang="en-US" sz="2200" b="1">
                <a:solidFill>
                  <a:srgbClr val="00B050"/>
                </a:solidFill>
                <a:effectLst/>
                <a:latin typeface="Arial"/>
                <a:cs typeface="Arial"/>
              </a:rPr>
              <a:t>small (1-15 </a:t>
            </a:r>
            <a:r>
              <a:rPr lang="en-US" sz="2200" b="1" err="1">
                <a:solidFill>
                  <a:srgbClr val="00B050"/>
                </a:solidFill>
                <a:effectLst/>
                <a:latin typeface="Arial"/>
                <a:cs typeface="Arial"/>
              </a:rPr>
              <a:t>nA</a:t>
            </a:r>
            <a:r>
              <a:rPr lang="en-US" sz="2200" b="1">
                <a:solidFill>
                  <a:srgbClr val="00B050"/>
                </a:solidFill>
                <a:effectLst/>
                <a:latin typeface="Arial"/>
                <a:cs typeface="Arial"/>
              </a:rPr>
              <a:t>)</a:t>
            </a:r>
            <a:endParaRPr lang="en-US" sz="2200">
              <a:latin typeface="Arial"/>
              <a:cs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3FF43D-7CD0-C642-4FC1-66861DDE3543}"/>
              </a:ext>
            </a:extLst>
          </p:cNvPr>
          <p:cNvSpPr/>
          <p:nvPr/>
        </p:nvSpPr>
        <p:spPr>
          <a:xfrm>
            <a:off x="3816221" y="1940767"/>
            <a:ext cx="1210276" cy="575333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5755FD-C4E9-B72C-A16B-E49C7D607D36}"/>
              </a:ext>
            </a:extLst>
          </p:cNvPr>
          <p:cNvSpPr txBox="1"/>
          <p:nvPr/>
        </p:nvSpPr>
        <p:spPr>
          <a:xfrm>
            <a:off x="6441076" y="3193449"/>
            <a:ext cx="5617362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 sz="2200" b="1">
                <a:solidFill>
                  <a:srgbClr val="FF0000"/>
                </a:solidFill>
                <a:latin typeface="Arial"/>
                <a:ea typeface="等线"/>
                <a:cs typeface="Arial"/>
              </a:rPr>
              <a:t>E</a:t>
            </a:r>
            <a:r>
              <a:rPr lang="en-US" sz="2200" b="1">
                <a:solidFill>
                  <a:srgbClr val="FF0000"/>
                </a:solidFill>
                <a:effectLst/>
                <a:latin typeface="Arial"/>
                <a:cs typeface="Arial"/>
              </a:rPr>
              <a:t>lectrical</a:t>
            </a:r>
            <a:r>
              <a:rPr lang="zh-CN" altLang="en-US" sz="2200" b="1">
                <a:solidFill>
                  <a:srgbClr val="FF0000"/>
                </a:solidFill>
                <a:effectLst/>
                <a:latin typeface="Arial"/>
                <a:ea typeface="等线"/>
                <a:cs typeface="Arial"/>
              </a:rPr>
              <a:t> </a:t>
            </a:r>
            <a:r>
              <a:rPr lang="en-US" altLang="zh-CN" sz="2200" b="1">
                <a:solidFill>
                  <a:srgbClr val="FF0000"/>
                </a:solidFill>
                <a:effectLst/>
                <a:latin typeface="Arial"/>
                <a:ea typeface="等线"/>
                <a:cs typeface="Arial"/>
              </a:rPr>
              <a:t>Field</a:t>
            </a:r>
            <a:r>
              <a:rPr lang="en-US" sz="2200" b="1">
                <a:solidFill>
                  <a:srgbClr val="FF0000"/>
                </a:solidFill>
                <a:effectLst/>
                <a:latin typeface="Arial"/>
                <a:cs typeface="Arial"/>
              </a:rPr>
              <a:t> interference </a:t>
            </a:r>
            <a:r>
              <a:rPr lang="en-US" altLang="zh-CN" sz="2200" b="1">
                <a:solidFill>
                  <a:srgbClr val="FF0000"/>
                </a:solidFill>
                <a:effectLst/>
                <a:latin typeface="Arial"/>
                <a:ea typeface="等线"/>
                <a:cs typeface="Arial"/>
              </a:rPr>
              <a:t>is</a:t>
            </a:r>
            <a:r>
              <a:rPr lang="zh-CN" altLang="en-US" sz="2200" b="1">
                <a:solidFill>
                  <a:srgbClr val="FF0000"/>
                </a:solidFill>
                <a:effectLst/>
                <a:latin typeface="Arial"/>
                <a:ea typeface="等线"/>
                <a:cs typeface="Arial"/>
              </a:rPr>
              <a:t> </a:t>
            </a:r>
            <a:r>
              <a:rPr lang="en-US" sz="2200" b="1">
                <a:solidFill>
                  <a:srgbClr val="FF0000"/>
                </a:solidFill>
                <a:effectLst/>
                <a:latin typeface="Arial"/>
                <a:cs typeface="Arial"/>
              </a:rPr>
              <a:t>minimized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652299-B339-772E-A3A1-B89EB5644A08}"/>
              </a:ext>
            </a:extLst>
          </p:cNvPr>
          <p:cNvSpPr txBox="1"/>
          <p:nvPr/>
        </p:nvSpPr>
        <p:spPr>
          <a:xfrm>
            <a:off x="1010174" y="6579360"/>
            <a:ext cx="337933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SG" sz="1200" i="1">
                <a:solidFill>
                  <a:srgbClr val="212121"/>
                </a:solidFill>
                <a:latin typeface="system-ui"/>
                <a:ea typeface="等线"/>
                <a:cs typeface="Times New Roman"/>
              </a:rPr>
              <a:t>Electroanalysis</a:t>
            </a:r>
            <a:r>
              <a:rPr lang="zh-SG" sz="1200">
                <a:solidFill>
                  <a:srgbClr val="212121"/>
                </a:solidFill>
                <a:latin typeface="system-ui"/>
                <a:ea typeface="等线"/>
                <a:cs typeface="Times New Roman"/>
              </a:rPr>
              <a:t>. 201</a:t>
            </a:r>
            <a:r>
              <a:rPr lang="en-US" altLang="zh-SG" sz="1200">
                <a:solidFill>
                  <a:srgbClr val="212121"/>
                </a:solidFill>
                <a:latin typeface="system-ui"/>
                <a:ea typeface="等线"/>
                <a:cs typeface="Times New Roman"/>
              </a:rPr>
              <a:t>8, </a:t>
            </a:r>
            <a:r>
              <a:rPr lang="zh-SG" sz="1200">
                <a:solidFill>
                  <a:srgbClr val="212121"/>
                </a:solidFill>
                <a:latin typeface="system-ui"/>
                <a:ea typeface="等线"/>
                <a:cs typeface="Times New Roman"/>
              </a:rPr>
              <a:t>30(10)</a:t>
            </a:r>
            <a:r>
              <a:rPr lang="en-US" altLang="zh-SG" sz="1200">
                <a:solidFill>
                  <a:srgbClr val="212121"/>
                </a:solidFill>
                <a:latin typeface="system-ui"/>
                <a:ea typeface="等线"/>
                <a:cs typeface="Times New Roman"/>
              </a:rPr>
              <a:t>,</a:t>
            </a:r>
            <a:r>
              <a:rPr lang="zh-SG" altLang="en-US" sz="1200">
                <a:solidFill>
                  <a:srgbClr val="212121"/>
                </a:solidFill>
                <a:latin typeface="system-ui"/>
                <a:ea typeface="等线"/>
                <a:cs typeface="Times New Roman"/>
              </a:rPr>
              <a:t> </a:t>
            </a:r>
            <a:r>
              <a:rPr lang="zh-SG" sz="1200">
                <a:solidFill>
                  <a:srgbClr val="212121"/>
                </a:solidFill>
                <a:latin typeface="system-ui"/>
                <a:ea typeface="等线"/>
                <a:cs typeface="Times New Roman"/>
              </a:rPr>
              <a:t>2241-2249.</a:t>
            </a:r>
            <a:endParaRPr lang="en-US" altLang="zh-SG">
              <a:ea typeface="等线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9722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F472C-DCAF-9049-D12B-934F9A581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16DD904-C1BE-4B7C-86F1-761437655E67}"/>
              </a:ext>
            </a:extLst>
          </p:cNvPr>
          <p:cNvSpPr txBox="1">
            <a:spLocks/>
          </p:cNvSpPr>
          <p:nvPr/>
        </p:nvSpPr>
        <p:spPr>
          <a:xfrm>
            <a:off x="2555287" y="1485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9E276F-15B8-E75C-145A-29B91BDB78A6}"/>
              </a:ext>
            </a:extLst>
          </p:cNvPr>
          <p:cNvGrpSpPr/>
          <p:nvPr/>
        </p:nvGrpSpPr>
        <p:grpSpPr>
          <a:xfrm>
            <a:off x="0" y="0"/>
            <a:ext cx="1010173" cy="6655110"/>
            <a:chOff x="-4335" y="-3077"/>
            <a:chExt cx="1010173" cy="6655110"/>
          </a:xfrm>
        </p:grpSpPr>
        <p:pic>
          <p:nvPicPr>
            <p:cNvPr id="3" name="Picture 2" descr="NSF.jpeg">
              <a:extLst>
                <a:ext uri="{FF2B5EF4-FFF2-40B4-BE49-F238E27FC236}">
                  <a16:creationId xmlns:a16="http://schemas.microsoft.com/office/drawing/2014/main" id="{B706B189-AB8D-66A7-734D-B7436EFC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7821007-8FC0-9B5E-4EB1-0500B2674877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24916" y="2317504"/>
              <a:ext cx="5651336" cy="1010173"/>
              <a:chOff x="325118" y="2690362"/>
              <a:chExt cx="6177280" cy="11041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6BBE00F-E301-C74C-88DA-B3FF22BB21B9}"/>
                  </a:ext>
                </a:extLst>
              </p:cNvPr>
              <p:cNvSpPr/>
              <p:nvPr/>
            </p:nvSpPr>
            <p:spPr>
              <a:xfrm rot="5400000">
                <a:off x="2864032" y="156184"/>
                <a:ext cx="109945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MBIC-horizontal.png">
                <a:extLst>
                  <a:ext uri="{FF2B5EF4-FFF2-40B4-BE49-F238E27FC236}">
                    <a16:creationId xmlns:a16="http://schemas.microsoft.com/office/drawing/2014/main" id="{32A6A494-1C39-D409-FB98-B814BB6BC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F8821D-0852-C64B-416A-5F9F9CA878ED}"/>
                  </a:ext>
                </a:extLst>
              </p:cNvPr>
              <p:cNvSpPr txBox="1"/>
              <p:nvPr/>
            </p:nvSpPr>
            <p:spPr>
              <a:xfrm>
                <a:off x="3875481" y="2690362"/>
                <a:ext cx="2455165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9F94EBB-E9E0-5E30-D8DA-B84E1A85F350}"/>
              </a:ext>
            </a:extLst>
          </p:cNvPr>
          <p:cNvSpPr/>
          <p:nvPr/>
        </p:nvSpPr>
        <p:spPr>
          <a:xfrm>
            <a:off x="10580113" y="4448584"/>
            <a:ext cx="1480301" cy="179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ED39FA8-59DC-4578-36DA-CF658D1CEE65}"/>
              </a:ext>
            </a:extLst>
          </p:cNvPr>
          <p:cNvSpPr txBox="1">
            <a:spLocks/>
          </p:cNvSpPr>
          <p:nvPr/>
        </p:nvSpPr>
        <p:spPr>
          <a:xfrm>
            <a:off x="1102473" y="288271"/>
            <a:ext cx="110612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zh-CN" altLang="en-US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112A6017-8EDA-22B1-72D4-1CAD56422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08" y="1785047"/>
            <a:ext cx="5220872" cy="30829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5AABDE-F310-5ECF-8655-55C13DEF647D}"/>
              </a:ext>
            </a:extLst>
          </p:cNvPr>
          <p:cNvSpPr txBox="1"/>
          <p:nvPr/>
        </p:nvSpPr>
        <p:spPr>
          <a:xfrm>
            <a:off x="1105272" y="1433733"/>
            <a:ext cx="5225148" cy="3512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rgbClr val="4E81BD"/>
                </a:solidFill>
                <a:latin typeface="Arial"/>
                <a:ea typeface="Roboto"/>
                <a:cs typeface="Roboto"/>
              </a:rPr>
              <a:t>Effect</a:t>
            </a:r>
            <a:r>
              <a:rPr lang="en-US" sz="1600" i="0" u="none" strike="noStrike">
                <a:solidFill>
                  <a:srgbClr val="4E81BD"/>
                </a:solidFill>
                <a:effectLst/>
                <a:latin typeface="Arial"/>
                <a:ea typeface="Roboto"/>
                <a:cs typeface="Roboto"/>
              </a:rPr>
              <a:t> of temperature on the response of the biosensor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00C23B-BCCC-9DAA-53A8-A6462A69E5BA}"/>
              </a:ext>
            </a:extLst>
          </p:cNvPr>
          <p:cNvSpPr txBox="1"/>
          <p:nvPr/>
        </p:nvSpPr>
        <p:spPr>
          <a:xfrm>
            <a:off x="1010459" y="6582429"/>
            <a:ext cx="264795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i="1">
                <a:ea typeface="+mn-lt"/>
                <a:cs typeface="+mn-lt"/>
              </a:rPr>
              <a:t>Int. J. </a:t>
            </a:r>
            <a:r>
              <a:rPr lang="en-US" sz="1200" i="1" err="1">
                <a:ea typeface="+mn-lt"/>
                <a:cs typeface="+mn-lt"/>
              </a:rPr>
              <a:t>Electrochem</a:t>
            </a:r>
            <a:r>
              <a:rPr lang="en-US" sz="1200" i="1">
                <a:ea typeface="+mn-lt"/>
                <a:cs typeface="+mn-lt"/>
              </a:rPr>
              <a:t>. Sci.</a:t>
            </a:r>
            <a:r>
              <a:rPr lang="en-US" sz="1200">
                <a:ea typeface="+mn-lt"/>
                <a:cs typeface="+mn-lt"/>
              </a:rPr>
              <a:t>, Vol. 7, 2012.</a:t>
            </a:r>
            <a:endParaRPr lang="en-US"/>
          </a:p>
        </p:txBody>
      </p:sp>
      <p:pic>
        <p:nvPicPr>
          <p:cNvPr id="19" name="Picture 18" descr="Diagram of a diagram of a heat pump&#10;&#10;Description automatically generated">
            <a:extLst>
              <a:ext uri="{FF2B5EF4-FFF2-40B4-BE49-F238E27FC236}">
                <a16:creationId xmlns:a16="http://schemas.microsoft.com/office/drawing/2014/main" id="{E5BC7D11-62A8-AF65-1E15-45F003312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87" y="1764199"/>
            <a:ext cx="5609910" cy="31259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0B0A5-62AD-CCE6-5F9A-5FD7F0CC7C0A}"/>
              </a:ext>
            </a:extLst>
          </p:cNvPr>
          <p:cNvSpPr txBox="1"/>
          <p:nvPr/>
        </p:nvSpPr>
        <p:spPr>
          <a:xfrm>
            <a:off x="2768319" y="5274981"/>
            <a:ext cx="713234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SG" sz="2400" b="1">
                <a:solidFill>
                  <a:srgbClr val="00B050"/>
                </a:solidFill>
                <a:ea typeface="等线"/>
              </a:rPr>
              <a:t>3D print the cooling cartridge to maintain the high performance of the separation and detection. </a:t>
            </a:r>
            <a:endParaRPr lang="zh-SG" altLang="en-US" sz="2400" b="1">
              <a:solidFill>
                <a:srgbClr val="00B050"/>
              </a:solidFill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996475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32D1C-EEC0-750B-16F9-83AC2A23A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32A97B3-CB43-7090-4300-4A45DCB2DF51}"/>
              </a:ext>
            </a:extLst>
          </p:cNvPr>
          <p:cNvSpPr txBox="1">
            <a:spLocks/>
          </p:cNvSpPr>
          <p:nvPr/>
        </p:nvSpPr>
        <p:spPr>
          <a:xfrm>
            <a:off x="2555287" y="1485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ECA998-D87B-F44E-0223-B4837BC555F8}"/>
              </a:ext>
            </a:extLst>
          </p:cNvPr>
          <p:cNvGrpSpPr/>
          <p:nvPr/>
        </p:nvGrpSpPr>
        <p:grpSpPr>
          <a:xfrm>
            <a:off x="0" y="0"/>
            <a:ext cx="1010173" cy="6655110"/>
            <a:chOff x="-4335" y="-3077"/>
            <a:chExt cx="1010173" cy="6655110"/>
          </a:xfrm>
        </p:grpSpPr>
        <p:pic>
          <p:nvPicPr>
            <p:cNvPr id="3" name="Picture 2" descr="NSF.jpeg">
              <a:extLst>
                <a:ext uri="{FF2B5EF4-FFF2-40B4-BE49-F238E27FC236}">
                  <a16:creationId xmlns:a16="http://schemas.microsoft.com/office/drawing/2014/main" id="{1A0DC067-C5EA-548E-2EB2-C3BD44340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E9AED9E-9553-883A-53B7-3AE38D98B953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24916" y="2317504"/>
              <a:ext cx="5651336" cy="1010173"/>
              <a:chOff x="325118" y="2690362"/>
              <a:chExt cx="6177280" cy="11041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55C642F-9BCD-5CA3-DCC0-978055DE4351}"/>
                  </a:ext>
                </a:extLst>
              </p:cNvPr>
              <p:cNvSpPr/>
              <p:nvPr/>
            </p:nvSpPr>
            <p:spPr>
              <a:xfrm rot="5400000">
                <a:off x="2864032" y="156184"/>
                <a:ext cx="109945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MBIC-horizontal.png">
                <a:extLst>
                  <a:ext uri="{FF2B5EF4-FFF2-40B4-BE49-F238E27FC236}">
                    <a16:creationId xmlns:a16="http://schemas.microsoft.com/office/drawing/2014/main" id="{96D98F27-A5F8-1B8D-9464-8EFC2D47FC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5C3B4F-7080-1A57-BD3E-0D1A18D642FF}"/>
                  </a:ext>
                </a:extLst>
              </p:cNvPr>
              <p:cNvSpPr txBox="1"/>
              <p:nvPr/>
            </p:nvSpPr>
            <p:spPr>
              <a:xfrm>
                <a:off x="3875481" y="2690362"/>
                <a:ext cx="2455165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100EF-7F57-6C4C-97EA-356CEBC082A3}"/>
              </a:ext>
            </a:extLst>
          </p:cNvPr>
          <p:cNvSpPr/>
          <p:nvPr/>
        </p:nvSpPr>
        <p:spPr>
          <a:xfrm>
            <a:off x="10580113" y="4448584"/>
            <a:ext cx="1480301" cy="179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58793F8-8A47-60AF-3E00-B90B3E23F0D8}"/>
              </a:ext>
            </a:extLst>
          </p:cNvPr>
          <p:cNvSpPr txBox="1">
            <a:spLocks/>
          </p:cNvSpPr>
          <p:nvPr/>
        </p:nvSpPr>
        <p:spPr>
          <a:xfrm>
            <a:off x="1013838" y="163968"/>
            <a:ext cx="1116524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Phase Plan</a:t>
            </a:r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C5A45-4EF2-0EDF-A5BE-086CF18B2417}"/>
              </a:ext>
            </a:extLst>
          </p:cNvPr>
          <p:cNvSpPr txBox="1"/>
          <p:nvPr/>
        </p:nvSpPr>
        <p:spPr>
          <a:xfrm>
            <a:off x="1557060" y="1337152"/>
            <a:ext cx="10090001" cy="4862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n-US" altLang="zh-SG" sz="2000" b="1">
                <a:latin typeface="Arial"/>
                <a:ea typeface="等线"/>
                <a:cs typeface="Times New Roman"/>
              </a:rPr>
              <a:t>Microelectrode Design*:</a:t>
            </a:r>
            <a:endParaRPr lang="en-US" sz="2000" b="1">
              <a:latin typeface="Aptos" panose="02110004020202020204"/>
              <a:ea typeface="等线"/>
              <a:cs typeface="Times New Roman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altLang="zh-SG">
                <a:latin typeface="Arial"/>
                <a:ea typeface="等线"/>
                <a:cs typeface="Times New Roman"/>
              </a:rPr>
              <a:t>Test various </a:t>
            </a:r>
            <a:r>
              <a:rPr lang="en-US" altLang="zh-SG">
                <a:solidFill>
                  <a:srgbClr val="FF0000"/>
                </a:solidFill>
                <a:latin typeface="Arial"/>
                <a:ea typeface="等线"/>
                <a:cs typeface="Times New Roman"/>
              </a:rPr>
              <a:t>materials</a:t>
            </a:r>
            <a:r>
              <a:rPr lang="en-US" altLang="zh-SG">
                <a:latin typeface="Arial"/>
                <a:ea typeface="等线"/>
                <a:cs typeface="Times New Roman"/>
              </a:rPr>
              <a:t> for optimal sensitivity, stability, and low background noise.</a:t>
            </a:r>
            <a:endParaRPr lang="en-US">
              <a:latin typeface="Arial"/>
              <a:cs typeface="Arial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altLang="zh-SG">
                <a:latin typeface="Arial"/>
                <a:ea typeface="等线"/>
                <a:cs typeface="Times New Roman"/>
              </a:rPr>
              <a:t>Experiment with </a:t>
            </a:r>
            <a:r>
              <a:rPr lang="en-US" altLang="zh-SG">
                <a:solidFill>
                  <a:srgbClr val="FF0000"/>
                </a:solidFill>
                <a:latin typeface="Arial"/>
                <a:ea typeface="等线"/>
                <a:cs typeface="Times New Roman"/>
              </a:rPr>
              <a:t>shapes</a:t>
            </a:r>
            <a:r>
              <a:rPr lang="en-US" altLang="zh-SG">
                <a:latin typeface="Arial"/>
                <a:ea typeface="等线"/>
                <a:cs typeface="Times New Roman"/>
              </a:rPr>
              <a:t> (e.g., round, conical, flat-tip) </a:t>
            </a:r>
            <a:r>
              <a:rPr lang="en-US" altLang="zh-CN">
                <a:latin typeface="Arial"/>
                <a:ea typeface="等线"/>
                <a:cs typeface="Times New Roman"/>
              </a:rPr>
              <a:t>and </a:t>
            </a:r>
            <a:r>
              <a:rPr lang="en-US" altLang="zh-CN">
                <a:solidFill>
                  <a:srgbClr val="FF0000"/>
                </a:solidFill>
                <a:latin typeface="Arial"/>
                <a:ea typeface="等线"/>
                <a:cs typeface="Times New Roman"/>
              </a:rPr>
              <a:t>size</a:t>
            </a:r>
            <a:r>
              <a:rPr lang="en-US" altLang="zh-SG">
                <a:solidFill>
                  <a:srgbClr val="FF0000"/>
                </a:solidFill>
                <a:latin typeface="Arial"/>
                <a:ea typeface="等线"/>
                <a:cs typeface="Times New Roman"/>
              </a:rPr>
              <a:t> </a:t>
            </a:r>
            <a:r>
              <a:rPr lang="en-US" altLang="zh-SG">
                <a:latin typeface="Arial"/>
                <a:ea typeface="等线"/>
                <a:cs typeface="Times New Roman"/>
              </a:rPr>
              <a:t>to find the best resolution and sensitivity balance.</a:t>
            </a:r>
          </a:p>
          <a:p>
            <a:pPr marL="342900" indent="-342900">
              <a:buAutoNum type="arabicPeriod"/>
            </a:pPr>
            <a:endParaRPr lang="en-US" altLang="zh-SG" sz="1600">
              <a:latin typeface="Arial"/>
              <a:ea typeface="等线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altLang="zh-SG" sz="2000" b="1">
                <a:latin typeface="Arial"/>
                <a:ea typeface="等线"/>
                <a:cs typeface="Times New Roman"/>
              </a:rPr>
              <a:t>3D Printed Liquid Cooling System:</a:t>
            </a:r>
          </a:p>
          <a:p>
            <a:pPr marL="800100" lvl="1" indent="-342900">
              <a:buFont typeface="Courier New"/>
              <a:buChar char="o"/>
            </a:pPr>
            <a:r>
              <a:rPr lang="en-US" altLang="zh-SG">
                <a:latin typeface="Arial"/>
                <a:ea typeface="等线"/>
                <a:cs typeface="Times New Roman"/>
              </a:rPr>
              <a:t>Use </a:t>
            </a:r>
            <a:r>
              <a:rPr lang="en-US" altLang="zh-SG">
                <a:solidFill>
                  <a:srgbClr val="FF0000"/>
                </a:solidFill>
                <a:latin typeface="Arial"/>
                <a:ea typeface="等线"/>
                <a:cs typeface="Times New Roman"/>
              </a:rPr>
              <a:t>cooling-compatible materials</a:t>
            </a:r>
            <a:r>
              <a:rPr lang="en-US" altLang="zh-SG">
                <a:latin typeface="Arial"/>
                <a:ea typeface="等线"/>
                <a:cs typeface="Times New Roman"/>
              </a:rPr>
              <a:t> to build a </a:t>
            </a:r>
            <a:r>
              <a:rPr lang="en-US" altLang="zh-SG">
                <a:solidFill>
                  <a:srgbClr val="FF0000"/>
                </a:solidFill>
                <a:latin typeface="Arial"/>
                <a:ea typeface="等线"/>
                <a:cs typeface="Times New Roman"/>
              </a:rPr>
              <a:t>cartridge</a:t>
            </a:r>
            <a:r>
              <a:rPr lang="en-US" altLang="zh-SG">
                <a:latin typeface="Arial"/>
                <a:ea typeface="等线"/>
                <a:cs typeface="Times New Roman"/>
              </a:rPr>
              <a:t>.</a:t>
            </a:r>
          </a:p>
          <a:p>
            <a:pPr marL="800100" lvl="1" indent="-342900">
              <a:buFont typeface="Courier New"/>
              <a:buChar char="o"/>
            </a:pPr>
            <a:r>
              <a:rPr lang="en-US" altLang="zh-SG">
                <a:latin typeface="Arial"/>
                <a:ea typeface="等线"/>
                <a:cs typeface="Times New Roman"/>
              </a:rPr>
              <a:t>Adjust flow rates and temperatures to maximize cooling efficiency and ensure stable capillary electrophoresis performance.</a:t>
            </a:r>
          </a:p>
          <a:p>
            <a:pPr marL="342900" indent="-342900">
              <a:buAutoNum type="arabicPeriod"/>
            </a:pPr>
            <a:endParaRPr lang="en-US" altLang="zh-SG">
              <a:latin typeface="Arial"/>
              <a:ea typeface="等线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altLang="zh-SG" sz="2000" b="1">
                <a:latin typeface="Arial"/>
                <a:ea typeface="等线"/>
                <a:cs typeface="Times New Roman"/>
              </a:rPr>
              <a:t>Sample Injection System:</a:t>
            </a:r>
          </a:p>
          <a:p>
            <a:pPr marL="800100" lvl="1" indent="-342900">
              <a:buFont typeface="Courier New"/>
              <a:buChar char="o"/>
            </a:pPr>
            <a:r>
              <a:rPr lang="en-US" altLang="zh-SG">
                <a:latin typeface="Arial"/>
                <a:ea typeface="等线"/>
                <a:cs typeface="Times New Roman"/>
              </a:rPr>
              <a:t>Test </a:t>
            </a:r>
            <a:r>
              <a:rPr lang="en-US" altLang="zh-SG">
                <a:solidFill>
                  <a:srgbClr val="FF0000"/>
                </a:solidFill>
                <a:latin typeface="Arial"/>
                <a:ea typeface="等线"/>
                <a:cs typeface="Times New Roman"/>
              </a:rPr>
              <a:t>different systems </a:t>
            </a:r>
            <a:r>
              <a:rPr lang="en-US" altLang="zh-SG">
                <a:latin typeface="Arial"/>
                <a:ea typeface="等线"/>
                <a:cs typeface="Times New Roman"/>
              </a:rPr>
              <a:t>with quick switch-outs and minimal dead volume.</a:t>
            </a:r>
          </a:p>
          <a:p>
            <a:pPr marL="800100" lvl="1" indent="-342900">
              <a:buFont typeface="Courier New"/>
              <a:buChar char="o"/>
            </a:pPr>
            <a:r>
              <a:rPr lang="en-US" altLang="zh-SG">
                <a:latin typeface="Arial"/>
                <a:ea typeface="等线"/>
                <a:cs typeface="Times New Roman"/>
              </a:rPr>
              <a:t>Compare syringe pump systems with pressure-driven injectors for control over injection volume and convenience.</a:t>
            </a:r>
          </a:p>
          <a:p>
            <a:pPr marL="342900" indent="-342900">
              <a:buAutoNum type="arabicPeriod"/>
            </a:pPr>
            <a:endParaRPr lang="en-US" altLang="zh-SG">
              <a:latin typeface="Arial"/>
              <a:ea typeface="等线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altLang="zh-SG" sz="2000" b="1">
                <a:latin typeface="Arial"/>
                <a:ea typeface="等线"/>
                <a:cs typeface="Times New Roman"/>
              </a:rPr>
              <a:t>Parameter Refinement:</a:t>
            </a:r>
          </a:p>
          <a:p>
            <a:pPr marL="800100" lvl="1" indent="-342900">
              <a:buFont typeface="Courier New"/>
              <a:buChar char="o"/>
            </a:pPr>
            <a:r>
              <a:rPr lang="en-US" altLang="zh-SG">
                <a:latin typeface="Arial"/>
                <a:ea typeface="等线"/>
                <a:cs typeface="Times New Roman"/>
              </a:rPr>
              <a:t>Adjust </a:t>
            </a:r>
            <a:r>
              <a:rPr lang="en-US" altLang="zh-SG">
                <a:solidFill>
                  <a:srgbClr val="FF0000"/>
                </a:solidFill>
                <a:latin typeface="Arial"/>
                <a:ea typeface="等线"/>
                <a:cs typeface="Times New Roman"/>
              </a:rPr>
              <a:t>capillary length, voltage and current </a:t>
            </a:r>
            <a:r>
              <a:rPr lang="en-US" altLang="zh-SG">
                <a:latin typeface="Arial"/>
                <a:ea typeface="等线"/>
                <a:cs typeface="Times New Roman"/>
              </a:rPr>
              <a:t>to evaluate effects on </a:t>
            </a:r>
            <a:r>
              <a:rPr lang="en-US" altLang="zh-SG">
                <a:solidFill>
                  <a:srgbClr val="00B050"/>
                </a:solidFill>
                <a:latin typeface="Arial"/>
                <a:ea typeface="等线"/>
                <a:cs typeface="Times New Roman"/>
              </a:rPr>
              <a:t>resolution</a:t>
            </a:r>
            <a:r>
              <a:rPr lang="en-US" altLang="zh-SG">
                <a:latin typeface="Arial"/>
                <a:ea typeface="等线"/>
                <a:cs typeface="Times New Roman"/>
              </a:rPr>
              <a:t> and </a:t>
            </a:r>
            <a:r>
              <a:rPr lang="en-US" altLang="zh-SG">
                <a:solidFill>
                  <a:srgbClr val="00B050"/>
                </a:solidFill>
                <a:latin typeface="Arial"/>
                <a:ea typeface="等线"/>
                <a:cs typeface="Times New Roman"/>
              </a:rPr>
              <a:t>run time</a:t>
            </a:r>
            <a:r>
              <a:rPr lang="en-US" altLang="zh-SG">
                <a:latin typeface="Arial"/>
                <a:ea typeface="等线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298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68993-BCEE-2429-F1BA-55DE48F2C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630C5FC-15F8-E7AF-D621-C3360CF91462}"/>
              </a:ext>
            </a:extLst>
          </p:cNvPr>
          <p:cNvSpPr txBox="1">
            <a:spLocks/>
          </p:cNvSpPr>
          <p:nvPr/>
        </p:nvSpPr>
        <p:spPr>
          <a:xfrm>
            <a:off x="2555287" y="1485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6F5AD7-A91E-F50A-18DC-68FBE329DB1D}"/>
              </a:ext>
            </a:extLst>
          </p:cNvPr>
          <p:cNvGrpSpPr/>
          <p:nvPr/>
        </p:nvGrpSpPr>
        <p:grpSpPr>
          <a:xfrm>
            <a:off x="0" y="0"/>
            <a:ext cx="1010173" cy="6655110"/>
            <a:chOff x="-4335" y="-3077"/>
            <a:chExt cx="1010173" cy="6655110"/>
          </a:xfrm>
        </p:grpSpPr>
        <p:pic>
          <p:nvPicPr>
            <p:cNvPr id="3" name="Picture 2" descr="NSF.jpeg">
              <a:extLst>
                <a:ext uri="{FF2B5EF4-FFF2-40B4-BE49-F238E27FC236}">
                  <a16:creationId xmlns:a16="http://schemas.microsoft.com/office/drawing/2014/main" id="{1297493C-1378-B428-B1CE-154AC2F4E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C250AA-B418-BC41-1C86-58C9A85E806A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24916" y="2317504"/>
              <a:ext cx="5651336" cy="1010173"/>
              <a:chOff x="325118" y="2690362"/>
              <a:chExt cx="6177280" cy="11041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C99E0B-A4A8-FC37-56B3-E92FC90097DA}"/>
                  </a:ext>
                </a:extLst>
              </p:cNvPr>
              <p:cNvSpPr/>
              <p:nvPr/>
            </p:nvSpPr>
            <p:spPr>
              <a:xfrm rot="5400000">
                <a:off x="2864032" y="156184"/>
                <a:ext cx="109945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MBIC-horizontal.png">
                <a:extLst>
                  <a:ext uri="{FF2B5EF4-FFF2-40B4-BE49-F238E27FC236}">
                    <a16:creationId xmlns:a16="http://schemas.microsoft.com/office/drawing/2014/main" id="{BC1549ED-E6FE-414F-FFCB-AAD2D04BF1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70B899C-5053-3D92-303C-49A6CAD79F6C}"/>
                  </a:ext>
                </a:extLst>
              </p:cNvPr>
              <p:cNvSpPr txBox="1"/>
              <p:nvPr/>
            </p:nvSpPr>
            <p:spPr>
              <a:xfrm>
                <a:off x="3875481" y="2690362"/>
                <a:ext cx="2455165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2B14565-EFF7-D2A1-9B49-6646A8C7BE6A}"/>
              </a:ext>
            </a:extLst>
          </p:cNvPr>
          <p:cNvSpPr/>
          <p:nvPr/>
        </p:nvSpPr>
        <p:spPr>
          <a:xfrm>
            <a:off x="10393175" y="4437476"/>
            <a:ext cx="1480301" cy="179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A906957-6C00-6785-0F55-E11EEFD61F89}"/>
              </a:ext>
            </a:extLst>
          </p:cNvPr>
          <p:cNvSpPr txBox="1">
            <a:spLocks/>
          </p:cNvSpPr>
          <p:nvPr/>
        </p:nvSpPr>
        <p:spPr>
          <a:xfrm>
            <a:off x="2555287" y="21050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since Now</a:t>
            </a:r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2" descr="A diagram of a computer&#10;&#10;Description automatically generated">
            <a:extLst>
              <a:ext uri="{FF2B5EF4-FFF2-40B4-BE49-F238E27FC236}">
                <a16:creationId xmlns:a16="http://schemas.microsoft.com/office/drawing/2014/main" id="{4F29C5AF-9DB3-2675-3298-065D8967A6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11754" y="383671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889F02E1-5846-90D8-3A27-BA97A3F07629}"/>
              </a:ext>
            </a:extLst>
          </p:cNvPr>
          <p:cNvSpPr/>
          <p:nvPr/>
        </p:nvSpPr>
        <p:spPr>
          <a:xfrm>
            <a:off x="1504360" y="4818771"/>
            <a:ext cx="3351550" cy="411744"/>
          </a:xfrm>
          <a:prstGeom prst="chevron">
            <a:avLst/>
          </a:prstGeom>
          <a:noFill/>
          <a:ln>
            <a:solidFill>
              <a:srgbClr val="F8D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>
                <a:solidFill>
                  <a:srgbClr val="2F3292"/>
                </a:solidFill>
                <a:latin typeface="Helvetica"/>
                <a:ea typeface="等线"/>
                <a:cs typeface="Helvetica"/>
              </a:rPr>
              <a:t>Months: 1-6</a:t>
            </a:r>
            <a:endParaRPr lang="en-US">
              <a:solidFill>
                <a:srgbClr val="2F329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B95B6A41-2F77-7C1D-262A-6B0D04A1A716}"/>
              </a:ext>
            </a:extLst>
          </p:cNvPr>
          <p:cNvSpPr/>
          <p:nvPr/>
        </p:nvSpPr>
        <p:spPr>
          <a:xfrm>
            <a:off x="4736434" y="5484219"/>
            <a:ext cx="3349120" cy="417560"/>
          </a:xfrm>
          <a:prstGeom prst="chevron">
            <a:avLst/>
          </a:prstGeom>
          <a:noFill/>
          <a:ln>
            <a:solidFill>
              <a:srgbClr val="F8D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2F329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Months: 7-14</a:t>
            </a: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AB0682AD-975E-EB0C-3E62-8DA8BFC2183E}"/>
              </a:ext>
            </a:extLst>
          </p:cNvPr>
          <p:cNvSpPr/>
          <p:nvPr/>
        </p:nvSpPr>
        <p:spPr>
          <a:xfrm>
            <a:off x="8084196" y="6126402"/>
            <a:ext cx="3346133" cy="405926"/>
          </a:xfrm>
          <a:prstGeom prst="chevron">
            <a:avLst/>
          </a:prstGeom>
          <a:noFill/>
          <a:ln>
            <a:solidFill>
              <a:srgbClr val="F8D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2F329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Months:15-18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054E89-3812-9A87-F1BD-1F9F26A37BE6}"/>
              </a:ext>
            </a:extLst>
          </p:cNvPr>
          <p:cNvSpPr txBox="1"/>
          <p:nvPr/>
        </p:nvSpPr>
        <p:spPr>
          <a:xfrm>
            <a:off x="6086331" y="3858005"/>
            <a:ext cx="32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SG">
                <a:solidFill>
                  <a:schemeClr val="bg1"/>
                </a:solidFill>
              </a:rPr>
              <a:t>2</a:t>
            </a:r>
            <a:endParaRPr lang="zh-SG" alt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42C230-39E3-734F-8004-891E647E83D1}"/>
              </a:ext>
            </a:extLst>
          </p:cNvPr>
          <p:cNvSpPr txBox="1"/>
          <p:nvPr/>
        </p:nvSpPr>
        <p:spPr>
          <a:xfrm>
            <a:off x="8893936" y="3883253"/>
            <a:ext cx="32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SG">
                <a:solidFill>
                  <a:schemeClr val="bg1"/>
                </a:solidFill>
              </a:rPr>
              <a:t>3</a:t>
            </a:r>
            <a:endParaRPr lang="zh-SG" altLang="en-US">
              <a:solidFill>
                <a:schemeClr val="bg1"/>
              </a:solidFill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39100D8A-874F-781E-707E-D8B7E1611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59578"/>
              </p:ext>
            </p:extLst>
          </p:nvPr>
        </p:nvGraphicFramePr>
        <p:xfrm>
          <a:off x="1506549" y="1273878"/>
          <a:ext cx="9806592" cy="2611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1465">
                  <a:extLst>
                    <a:ext uri="{9D8B030D-6E8A-4147-A177-3AD203B41FA5}">
                      <a16:colId xmlns:a16="http://schemas.microsoft.com/office/drawing/2014/main" val="2014306703"/>
                    </a:ext>
                  </a:extLst>
                </a:gridCol>
                <a:gridCol w="3341465">
                  <a:extLst>
                    <a:ext uri="{9D8B030D-6E8A-4147-A177-3AD203B41FA5}">
                      <a16:colId xmlns:a16="http://schemas.microsoft.com/office/drawing/2014/main" val="1849044841"/>
                    </a:ext>
                  </a:extLst>
                </a:gridCol>
                <a:gridCol w="3123662">
                  <a:extLst>
                    <a:ext uri="{9D8B030D-6E8A-4147-A177-3AD203B41FA5}">
                      <a16:colId xmlns:a16="http://schemas.microsoft.com/office/drawing/2014/main" val="4001374435"/>
                    </a:ext>
                  </a:extLst>
                </a:gridCol>
              </a:tblGrid>
              <a:tr h="2611224">
                <a:tc>
                  <a:txBody>
                    <a:bodyPr/>
                    <a:lstStyle/>
                    <a:p>
                      <a:r>
                        <a:rPr lang="en-US" altLang="zh-SG" sz="1400" b="1">
                          <a:solidFill>
                            <a:srgbClr val="2F3292"/>
                          </a:solidFill>
                          <a:latin typeface="Arial"/>
                          <a:cs typeface="Times New Roman"/>
                        </a:rPr>
                        <a:t>Microelectrode Design</a:t>
                      </a:r>
                      <a:r>
                        <a:rPr lang="en-US" altLang="zh-SG" sz="1400">
                          <a:solidFill>
                            <a:srgbClr val="2F3292"/>
                          </a:solidFill>
                          <a:latin typeface="Arial"/>
                          <a:cs typeface="Times New Roman"/>
                        </a:rPr>
                        <a:t>:</a:t>
                      </a:r>
                      <a:endParaRPr lang="zh-SG" altLang="en-US" sz="1400">
                        <a:solidFill>
                          <a:srgbClr val="2F3292"/>
                        </a:solidFill>
                        <a:latin typeface="Arial"/>
                        <a:cs typeface="Times New Roman"/>
                      </a:endParaRP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2F3292"/>
                          </a:solidFill>
                          <a:latin typeface="Arial"/>
                        </a:rPr>
                        <a:t>Start with common materials: gold, platinum, and carbon</a:t>
                      </a:r>
                      <a:endParaRPr lang="en-US">
                        <a:latin typeface="Arial"/>
                      </a:endParaRP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2F3292"/>
                          </a:solidFill>
                          <a:latin typeface="Arial"/>
                        </a:rPr>
                        <a:t>Test for sensitivity, stability, and background noise</a:t>
                      </a:r>
                      <a:endParaRPr lang="en-US">
                        <a:latin typeface="Arial"/>
                      </a:endParaRP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2F3292"/>
                          </a:solidFill>
                          <a:latin typeface="Arial"/>
                        </a:rPr>
                        <a:t>Choose shape: round, conical, or flat-tip for desired spatial resolution and sensitivity</a:t>
                      </a:r>
                      <a:endParaRPr lang="en-US">
                        <a:latin typeface="Arial"/>
                      </a:endParaRPr>
                    </a:p>
                  </a:txBody>
                  <a:tcPr anchor="ctr">
                    <a:solidFill>
                      <a:srgbClr val="F8DE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SG" sz="1400" b="1">
                          <a:solidFill>
                            <a:srgbClr val="2F3292"/>
                          </a:solidFill>
                          <a:latin typeface="Arial"/>
                          <a:cs typeface="Times New Roman"/>
                        </a:rPr>
                        <a:t>Integration and Refinement of the Detection System: </a:t>
                      </a:r>
                      <a:endParaRPr lang="zh-SG" altLang="en-US" sz="1400" b="1">
                        <a:solidFill>
                          <a:srgbClr val="2F3292"/>
                        </a:solidFill>
                        <a:latin typeface="Arial"/>
                        <a:cs typeface="Times New Roman"/>
                      </a:endParaRP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2F3292"/>
                          </a:solidFill>
                          <a:latin typeface="Arial"/>
                        </a:rPr>
                        <a:t>Optimize interface for low-resistance connectivity, ideal electrode placement, and material</a:t>
                      </a:r>
                      <a:endParaRPr lang="en-US">
                        <a:latin typeface="Arial"/>
                      </a:endParaRP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2F3292"/>
                          </a:solidFill>
                          <a:latin typeface="Arial"/>
                        </a:rPr>
                        <a:t>Refine parameters: voltage, current, capillary length, buffer conditions</a:t>
                      </a:r>
                      <a:endParaRPr lang="en-US" b="0" i="0" u="none" strike="noStrike" noProof="0">
                        <a:latin typeface="Arial"/>
                      </a:endParaRP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2F3292"/>
                          </a:solidFill>
                          <a:latin typeface="Arial"/>
                        </a:rPr>
                        <a:t>Ensure compatibility and performance</a:t>
                      </a:r>
                      <a:endParaRPr lang="en-US">
                        <a:latin typeface="Arial"/>
                      </a:endParaRP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2F3292"/>
                          </a:solidFill>
                          <a:latin typeface="Arial"/>
                        </a:rPr>
                        <a:t>Complete system with calibration, reproducibility tests, and LOD/LOQ assessments for accurate, reliable target analyte measurement</a:t>
                      </a:r>
                      <a:endParaRPr lang="en-US">
                        <a:latin typeface="Arial"/>
                      </a:endParaRPr>
                    </a:p>
                  </a:txBody>
                  <a:tcPr anchor="ctr">
                    <a:solidFill>
                      <a:srgbClr val="F8DE2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>
                          <a:solidFill>
                            <a:srgbClr val="2F3292"/>
                          </a:solidFill>
                          <a:latin typeface="Arial"/>
                          <a:cs typeface="Times New Roman"/>
                        </a:rPr>
                        <a:t>Application in Cell Culture: </a:t>
                      </a:r>
                      <a:endParaRPr lang="zh-SG" altLang="en-US" sz="1400" b="1">
                        <a:solidFill>
                          <a:srgbClr val="2F3292"/>
                        </a:solidFill>
                        <a:latin typeface="Arial"/>
                        <a:cs typeface="Times New Roman"/>
                      </a:endParaRP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2F3292"/>
                          </a:solidFill>
                          <a:latin typeface="Arial"/>
                        </a:rPr>
                        <a:t>Calibrate CE-EChem detection system with known standards for nutrient and metabolite sensitivity</a:t>
                      </a:r>
                      <a:endParaRPr lang="en-US" sz="1200">
                        <a:latin typeface="Arial"/>
                      </a:endParaRP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2F3292"/>
                          </a:solidFill>
                          <a:latin typeface="Arial"/>
                        </a:rPr>
                        <a:t>Optimize parameters for peak sensitivity</a:t>
                      </a:r>
                      <a:endParaRPr lang="en-US" sz="1200">
                        <a:latin typeface="Arial"/>
                      </a:endParaRP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2F3292"/>
                          </a:solidFill>
                          <a:latin typeface="Arial"/>
                        </a:rPr>
                        <a:t>Monitor analyte concentrations in real-time within live CHO cell cultures</a:t>
                      </a:r>
                      <a:endParaRPr lang="en-US" sz="1200">
                        <a:latin typeface="Arial"/>
                      </a:endParaRP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2F3292"/>
                          </a:solidFill>
                          <a:latin typeface="Arial"/>
                        </a:rPr>
                        <a:t>Analyze data to assess system reliability for fed-batch and perfusion culture adjustments</a:t>
                      </a:r>
                      <a:endParaRPr lang="en-US" sz="1200">
                        <a:latin typeface="Arial"/>
                      </a:endParaRP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b="0" i="0" u="none" strike="noStrike" noProof="0">
                          <a:solidFill>
                            <a:srgbClr val="2F3292"/>
                          </a:solidFill>
                          <a:latin typeface="Arial"/>
                        </a:rPr>
                        <a:t>Enhance cell growth and productivity</a:t>
                      </a:r>
                      <a:endParaRPr lang="en-US" sz="1200">
                        <a:latin typeface="Arial"/>
                      </a:endParaRPr>
                    </a:p>
                  </a:txBody>
                  <a:tcPr anchor="ctr">
                    <a:solidFill>
                      <a:srgbClr val="F8DE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582411"/>
                  </a:ext>
                </a:extLst>
              </a:tr>
            </a:tbl>
          </a:graphicData>
        </a:graphic>
      </p:graphicFrame>
      <p:sp>
        <p:nvSpPr>
          <p:cNvPr id="33" name="Arrow: Notched Right 32">
            <a:extLst>
              <a:ext uri="{FF2B5EF4-FFF2-40B4-BE49-F238E27FC236}">
                <a16:creationId xmlns:a16="http://schemas.microsoft.com/office/drawing/2014/main" id="{CFD2B4F8-19A9-4711-11BD-F94A72E352F3}"/>
              </a:ext>
            </a:extLst>
          </p:cNvPr>
          <p:cNvSpPr/>
          <p:nvPr/>
        </p:nvSpPr>
        <p:spPr>
          <a:xfrm>
            <a:off x="1122547" y="3985647"/>
            <a:ext cx="10886713" cy="699839"/>
          </a:xfrm>
          <a:prstGeom prst="notchedRightArrow">
            <a:avLst/>
          </a:prstGeom>
          <a:solidFill>
            <a:srgbClr val="2F3292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29075183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3B091C8-49E9-7135-53DF-A48E6E193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759" y="3701982"/>
            <a:ext cx="3931920" cy="30885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Picture 21" descr="A diagram of chemical formulas&#10;&#10;Description automatically generated">
            <a:extLst>
              <a:ext uri="{FF2B5EF4-FFF2-40B4-BE49-F238E27FC236}">
                <a16:creationId xmlns:a16="http://schemas.microsoft.com/office/drawing/2014/main" id="{EEEFE5B7-E8E7-7532-E9AE-8A373C510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163" y="870850"/>
            <a:ext cx="3931920" cy="283281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555287" y="1485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Relevance &amp; Need</a:t>
            </a:r>
          </a:p>
        </p:txBody>
      </p:sp>
      <p:graphicFrame>
        <p:nvGraphicFramePr>
          <p:cNvPr id="26" name="TextBox 23">
            <a:extLst>
              <a:ext uri="{FF2B5EF4-FFF2-40B4-BE49-F238E27FC236}">
                <a16:creationId xmlns:a16="http://schemas.microsoft.com/office/drawing/2014/main" id="{C6072729-CA3E-5F84-21C6-546EBECBE3D2}"/>
              </a:ext>
            </a:extLst>
          </p:cNvPr>
          <p:cNvGraphicFramePr/>
          <p:nvPr/>
        </p:nvGraphicFramePr>
        <p:xfrm>
          <a:off x="1241866" y="1032281"/>
          <a:ext cx="5212080" cy="508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20DD52A-5F82-7098-A1C5-33914468B630}"/>
              </a:ext>
            </a:extLst>
          </p:cNvPr>
          <p:cNvGrpSpPr/>
          <p:nvPr/>
        </p:nvGrpSpPr>
        <p:grpSpPr>
          <a:xfrm>
            <a:off x="0" y="0"/>
            <a:ext cx="1010173" cy="6655110"/>
            <a:chOff x="-4335" y="-3077"/>
            <a:chExt cx="1010173" cy="6655110"/>
          </a:xfrm>
        </p:grpSpPr>
        <p:pic>
          <p:nvPicPr>
            <p:cNvPr id="3" name="Picture 2" descr="NSF.jpeg">
              <a:extLst>
                <a:ext uri="{FF2B5EF4-FFF2-40B4-BE49-F238E27FC236}">
                  <a16:creationId xmlns:a16="http://schemas.microsoft.com/office/drawing/2014/main" id="{8A1DB1B7-8745-46F9-61B1-098A58570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D89D5E-7056-57B3-D64A-48FFF1E2F144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24916" y="2317504"/>
              <a:ext cx="5651336" cy="1010173"/>
              <a:chOff x="325118" y="2690362"/>
              <a:chExt cx="6177280" cy="11041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74B9BB-5858-1137-975B-B995B015292F}"/>
                  </a:ext>
                </a:extLst>
              </p:cNvPr>
              <p:cNvSpPr/>
              <p:nvPr/>
            </p:nvSpPr>
            <p:spPr>
              <a:xfrm rot="5400000">
                <a:off x="2864032" y="156184"/>
                <a:ext cx="109945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MBIC-horizontal.png">
                <a:extLst>
                  <a:ext uri="{FF2B5EF4-FFF2-40B4-BE49-F238E27FC236}">
                    <a16:creationId xmlns:a16="http://schemas.microsoft.com/office/drawing/2014/main" id="{A1F8B242-FF40-2C1C-584C-EF851F17B6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96B794-36D5-FBB2-2B5B-96031368A3D4}"/>
                  </a:ext>
                </a:extLst>
              </p:cNvPr>
              <p:cNvSpPr txBox="1"/>
              <p:nvPr/>
            </p:nvSpPr>
            <p:spPr>
              <a:xfrm>
                <a:off x="3875481" y="2690362"/>
                <a:ext cx="2455165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3B4653-5515-88E0-830B-146CE1ABE95C}"/>
              </a:ext>
            </a:extLst>
          </p:cNvPr>
          <p:cNvSpPr txBox="1"/>
          <p:nvPr/>
        </p:nvSpPr>
        <p:spPr>
          <a:xfrm>
            <a:off x="1010752" y="6580110"/>
            <a:ext cx="484632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0" i="1">
                <a:solidFill>
                  <a:srgbClr val="222222"/>
                </a:solidFill>
                <a:effectLst/>
                <a:latin typeface="Arial"/>
                <a:cs typeface="Arial"/>
              </a:rPr>
              <a:t>Biotechnology and Bioengineering, </a:t>
            </a:r>
            <a:r>
              <a:rPr lang="en-US" sz="1200" b="0" i="0">
                <a:solidFill>
                  <a:srgbClr val="222222"/>
                </a:solidFill>
                <a:effectLst/>
                <a:latin typeface="Arial"/>
                <a:cs typeface="Arial"/>
              </a:rPr>
              <a:t>2019,</a:t>
            </a:r>
            <a:r>
              <a:rPr lang="en-US" sz="1200">
                <a:solidFill>
                  <a:srgbClr val="222222"/>
                </a:solidFill>
                <a:latin typeface="Arial"/>
                <a:cs typeface="Arial"/>
              </a:rPr>
              <a:t> 116(6),</a:t>
            </a:r>
            <a:r>
              <a:rPr lang="en-US" sz="1200" b="0" i="0">
                <a:solidFill>
                  <a:srgbClr val="222222"/>
                </a:solidFill>
                <a:effectLst/>
                <a:latin typeface="Arial"/>
                <a:cs typeface="Arial"/>
              </a:rPr>
              <a:t> 1537-1555.</a:t>
            </a:r>
            <a:endParaRPr lang="en-US" sz="120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DF59D9-0981-7EC9-0CBB-BC01D2336357}"/>
              </a:ext>
            </a:extLst>
          </p:cNvPr>
          <p:cNvSpPr txBox="1"/>
          <p:nvPr/>
        </p:nvSpPr>
        <p:spPr>
          <a:xfrm>
            <a:off x="10256779" y="1539921"/>
            <a:ext cx="1803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2E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 Degradation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376D30-4D3C-8C7B-DF88-CA98579F1C35}"/>
              </a:ext>
            </a:extLst>
          </p:cNvPr>
          <p:cNvSpPr txBox="1"/>
          <p:nvPr/>
        </p:nvSpPr>
        <p:spPr>
          <a:xfrm>
            <a:off x="6757092" y="5833261"/>
            <a:ext cx="2027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2E31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 Catabolism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66E1C7-0B44-64B2-E487-C5F78135DFF8}"/>
              </a:ext>
            </a:extLst>
          </p:cNvPr>
          <p:cNvSpPr/>
          <p:nvPr/>
        </p:nvSpPr>
        <p:spPr>
          <a:xfrm>
            <a:off x="10580113" y="4448584"/>
            <a:ext cx="1480301" cy="179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07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555287" y="1485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0DD52A-5F82-7098-A1C5-33914468B630}"/>
              </a:ext>
            </a:extLst>
          </p:cNvPr>
          <p:cNvGrpSpPr/>
          <p:nvPr/>
        </p:nvGrpSpPr>
        <p:grpSpPr>
          <a:xfrm>
            <a:off x="0" y="0"/>
            <a:ext cx="1010173" cy="6655110"/>
            <a:chOff x="-4335" y="-3077"/>
            <a:chExt cx="1010173" cy="6655110"/>
          </a:xfrm>
        </p:grpSpPr>
        <p:pic>
          <p:nvPicPr>
            <p:cNvPr id="3" name="Picture 2" descr="NSF.jpeg">
              <a:extLst>
                <a:ext uri="{FF2B5EF4-FFF2-40B4-BE49-F238E27FC236}">
                  <a16:creationId xmlns:a16="http://schemas.microsoft.com/office/drawing/2014/main" id="{8A1DB1B7-8745-46F9-61B1-098A58570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D89D5E-7056-57B3-D64A-48FFF1E2F144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24916" y="2317504"/>
              <a:ext cx="5651336" cy="1010173"/>
              <a:chOff x="325118" y="2690362"/>
              <a:chExt cx="6177280" cy="11041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74B9BB-5858-1137-975B-B995B015292F}"/>
                  </a:ext>
                </a:extLst>
              </p:cNvPr>
              <p:cNvSpPr/>
              <p:nvPr/>
            </p:nvSpPr>
            <p:spPr>
              <a:xfrm rot="5400000">
                <a:off x="2864032" y="156184"/>
                <a:ext cx="109945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MBIC-horizontal.png">
                <a:extLst>
                  <a:ext uri="{FF2B5EF4-FFF2-40B4-BE49-F238E27FC236}">
                    <a16:creationId xmlns:a16="http://schemas.microsoft.com/office/drawing/2014/main" id="{A1F8B242-FF40-2C1C-584C-EF851F17B6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96B794-36D5-FBB2-2B5B-96031368A3D4}"/>
                  </a:ext>
                </a:extLst>
              </p:cNvPr>
              <p:cNvSpPr txBox="1"/>
              <p:nvPr/>
            </p:nvSpPr>
            <p:spPr>
              <a:xfrm>
                <a:off x="3875481" y="2690362"/>
                <a:ext cx="2455165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366E1C7-0B44-64B2-E487-C5F78135DFF8}"/>
              </a:ext>
            </a:extLst>
          </p:cNvPr>
          <p:cNvSpPr/>
          <p:nvPr/>
        </p:nvSpPr>
        <p:spPr>
          <a:xfrm>
            <a:off x="10580113" y="4448584"/>
            <a:ext cx="1480301" cy="179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8CAE95-1C0B-2C4E-2806-EFA5605BAAC1}"/>
              </a:ext>
            </a:extLst>
          </p:cNvPr>
          <p:cNvSpPr txBox="1">
            <a:spLocks/>
          </p:cNvSpPr>
          <p:nvPr/>
        </p:nvSpPr>
        <p:spPr>
          <a:xfrm>
            <a:off x="2651873" y="2882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Capillary Electrophoresis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2C26E3-71C8-DBA8-FBBC-D460539BB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250931"/>
            <a:ext cx="9290184" cy="491121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19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AC061-FD44-A0C6-1351-8C7CD22E4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36DDAA3-2F2A-9A82-73DE-51A027C44E40}"/>
              </a:ext>
            </a:extLst>
          </p:cNvPr>
          <p:cNvSpPr txBox="1">
            <a:spLocks/>
          </p:cNvSpPr>
          <p:nvPr/>
        </p:nvSpPr>
        <p:spPr>
          <a:xfrm>
            <a:off x="2555287" y="1485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F83B30-2455-FF86-DFE6-1AB838262DF6}"/>
              </a:ext>
            </a:extLst>
          </p:cNvPr>
          <p:cNvGrpSpPr/>
          <p:nvPr/>
        </p:nvGrpSpPr>
        <p:grpSpPr>
          <a:xfrm>
            <a:off x="0" y="0"/>
            <a:ext cx="1010173" cy="6655110"/>
            <a:chOff x="-4335" y="-3077"/>
            <a:chExt cx="1010173" cy="6655110"/>
          </a:xfrm>
        </p:grpSpPr>
        <p:pic>
          <p:nvPicPr>
            <p:cNvPr id="3" name="Picture 2" descr="NSF.jpeg">
              <a:extLst>
                <a:ext uri="{FF2B5EF4-FFF2-40B4-BE49-F238E27FC236}">
                  <a16:creationId xmlns:a16="http://schemas.microsoft.com/office/drawing/2014/main" id="{71A034E9-F27D-F646-0FBC-96F97CC12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B2281F0-4B7E-2BC4-AF39-D7309DC72884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24916" y="2317504"/>
              <a:ext cx="5651336" cy="1010173"/>
              <a:chOff x="325118" y="2690362"/>
              <a:chExt cx="6177280" cy="11041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689DC8-D3C8-FF67-396C-E7F99B31BE0D}"/>
                  </a:ext>
                </a:extLst>
              </p:cNvPr>
              <p:cNvSpPr/>
              <p:nvPr/>
            </p:nvSpPr>
            <p:spPr>
              <a:xfrm rot="5400000">
                <a:off x="2864032" y="156184"/>
                <a:ext cx="109945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MBIC-horizontal.png">
                <a:extLst>
                  <a:ext uri="{FF2B5EF4-FFF2-40B4-BE49-F238E27FC236}">
                    <a16:creationId xmlns:a16="http://schemas.microsoft.com/office/drawing/2014/main" id="{151A240F-BF2F-9DD6-2AC9-F08BD5EBB5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779DE5-C8DC-5217-A179-62E515531930}"/>
                  </a:ext>
                </a:extLst>
              </p:cNvPr>
              <p:cNvSpPr txBox="1"/>
              <p:nvPr/>
            </p:nvSpPr>
            <p:spPr>
              <a:xfrm>
                <a:off x="3875481" y="2690362"/>
                <a:ext cx="2455165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5C28E75-A68D-88F5-C1AF-A3E259CB47F2}"/>
              </a:ext>
            </a:extLst>
          </p:cNvPr>
          <p:cNvSpPr/>
          <p:nvPr/>
        </p:nvSpPr>
        <p:spPr>
          <a:xfrm>
            <a:off x="10580113" y="4448584"/>
            <a:ext cx="1480301" cy="179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874ADEC-4413-F848-7EE3-26F8433DBFA8}"/>
              </a:ext>
            </a:extLst>
          </p:cNvPr>
          <p:cNvSpPr txBox="1">
            <a:spLocks/>
          </p:cNvSpPr>
          <p:nvPr/>
        </p:nvSpPr>
        <p:spPr>
          <a:xfrm>
            <a:off x="2651873" y="2882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Capillary Electrophoresis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99378-4254-BEAC-D7C6-99F4B0FF3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542" y="1240438"/>
            <a:ext cx="3133503" cy="2612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61416F-40B5-B361-6085-77E85F57E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542" y="4051388"/>
            <a:ext cx="3123400" cy="26740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9277878-8C4C-0C29-B31A-54FCD0028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"/>
          <a:stretch/>
        </p:blipFill>
        <p:spPr bwMode="auto">
          <a:xfrm>
            <a:off x="1287879" y="1238733"/>
            <a:ext cx="6408899" cy="35047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F2897D-3677-825C-7FE2-6028DFD4ED35}"/>
              </a:ext>
            </a:extLst>
          </p:cNvPr>
          <p:cNvSpPr txBox="1"/>
          <p:nvPr/>
        </p:nvSpPr>
        <p:spPr>
          <a:xfrm>
            <a:off x="1406930" y="4750109"/>
            <a:ext cx="6013450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SG" b="1">
                <a:latin typeface="Arial"/>
                <a:ea typeface="等线"/>
                <a:cs typeface="Open Sans"/>
              </a:rPr>
              <a:t>Ionic or electrophoretic mobility: The migration velocity of an ion in a channel under the influence of an </a:t>
            </a:r>
            <a:r>
              <a:rPr lang="en-US" altLang="zh-SG" b="1">
                <a:solidFill>
                  <a:srgbClr val="FF0000"/>
                </a:solidFill>
                <a:latin typeface="Arial"/>
                <a:ea typeface="等线"/>
                <a:cs typeface="Open Sans"/>
              </a:rPr>
              <a:t>electric field </a:t>
            </a:r>
          </a:p>
          <a:p>
            <a:pPr marL="285750" indent="-285750">
              <a:buFont typeface="Arial"/>
              <a:buChar char="•"/>
            </a:pPr>
            <a:endParaRPr lang="en-US" altLang="zh-SG" b="1">
              <a:solidFill>
                <a:srgbClr val="000000"/>
              </a:solidFill>
              <a:latin typeface="Open Sans"/>
              <a:ea typeface="等线"/>
              <a:cs typeface="Open Sans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SG" b="1">
                <a:latin typeface="Arial"/>
                <a:ea typeface="等线"/>
                <a:cs typeface="Open Sans"/>
              </a:rPr>
              <a:t>Electroosmotic flow</a:t>
            </a:r>
            <a:r>
              <a:rPr lang="en-US" altLang="zh-SG">
                <a:latin typeface="Arial"/>
                <a:ea typeface="等线"/>
                <a:cs typeface="Open Sans"/>
              </a:rPr>
              <a:t> </a:t>
            </a:r>
            <a:r>
              <a:rPr lang="en-US" altLang="zh-SG" b="1">
                <a:latin typeface="Arial"/>
                <a:ea typeface="等线"/>
                <a:cs typeface="Open Sans"/>
              </a:rPr>
              <a:t>(EOF): Caused by </a:t>
            </a:r>
            <a:r>
              <a:rPr lang="en-US" altLang="zh-SG" b="1">
                <a:solidFill>
                  <a:srgbClr val="FF0000"/>
                </a:solidFill>
                <a:latin typeface="Arial"/>
                <a:ea typeface="等线"/>
                <a:cs typeface="Open Sans"/>
              </a:rPr>
              <a:t>an electrical double layer </a:t>
            </a:r>
            <a:r>
              <a:rPr lang="en-US" altLang="zh-SG" b="1">
                <a:latin typeface="Arial"/>
                <a:ea typeface="等线"/>
                <a:cs typeface="Open Sans"/>
              </a:rPr>
              <a:t>that forms at the stationary/solution interface</a:t>
            </a:r>
          </a:p>
        </p:txBody>
      </p:sp>
    </p:spTree>
    <p:extLst>
      <p:ext uri="{BB962C8B-B14F-4D97-AF65-F5344CB8AC3E}">
        <p14:creationId xmlns:p14="http://schemas.microsoft.com/office/powerpoint/2010/main" val="357162322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0582F-426C-48B7-2E2F-ECD281FFA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89E013-94C6-5795-68D5-AD1A2DCB5933}"/>
              </a:ext>
            </a:extLst>
          </p:cNvPr>
          <p:cNvSpPr txBox="1">
            <a:spLocks/>
          </p:cNvSpPr>
          <p:nvPr/>
        </p:nvSpPr>
        <p:spPr>
          <a:xfrm>
            <a:off x="2555287" y="1485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28572A-248A-82F5-D615-4031BC055C07}"/>
              </a:ext>
            </a:extLst>
          </p:cNvPr>
          <p:cNvGrpSpPr/>
          <p:nvPr/>
        </p:nvGrpSpPr>
        <p:grpSpPr>
          <a:xfrm>
            <a:off x="0" y="0"/>
            <a:ext cx="1010173" cy="6655110"/>
            <a:chOff x="-4335" y="-3077"/>
            <a:chExt cx="1010173" cy="6655110"/>
          </a:xfrm>
        </p:grpSpPr>
        <p:pic>
          <p:nvPicPr>
            <p:cNvPr id="3" name="Picture 2" descr="NSF.jpeg">
              <a:extLst>
                <a:ext uri="{FF2B5EF4-FFF2-40B4-BE49-F238E27FC236}">
                  <a16:creationId xmlns:a16="http://schemas.microsoft.com/office/drawing/2014/main" id="{207F7765-1A1D-2E45-B882-1FB2DDA6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477465-CDEA-A381-74DC-189D6839D706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24916" y="2317504"/>
              <a:ext cx="5651336" cy="1010173"/>
              <a:chOff x="325118" y="2690362"/>
              <a:chExt cx="6177280" cy="11041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855C006-2FFE-28A8-B309-9D8093F1C973}"/>
                  </a:ext>
                </a:extLst>
              </p:cNvPr>
              <p:cNvSpPr/>
              <p:nvPr/>
            </p:nvSpPr>
            <p:spPr>
              <a:xfrm rot="5400000">
                <a:off x="2864032" y="156184"/>
                <a:ext cx="109945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MBIC-horizontal.png">
                <a:extLst>
                  <a:ext uri="{FF2B5EF4-FFF2-40B4-BE49-F238E27FC236}">
                    <a16:creationId xmlns:a16="http://schemas.microsoft.com/office/drawing/2014/main" id="{E5743D8C-1C6B-37E6-D0EE-CD5C53DE4E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D8C20B-D138-EAD3-B0CB-68619B9E7DB6}"/>
                  </a:ext>
                </a:extLst>
              </p:cNvPr>
              <p:cNvSpPr txBox="1"/>
              <p:nvPr/>
            </p:nvSpPr>
            <p:spPr>
              <a:xfrm>
                <a:off x="3875481" y="2690362"/>
                <a:ext cx="2455165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2D2F95E-0200-8089-BA85-0BEB52AE84A9}"/>
              </a:ext>
            </a:extLst>
          </p:cNvPr>
          <p:cNvSpPr txBox="1">
            <a:spLocks/>
          </p:cNvSpPr>
          <p:nvPr/>
        </p:nvSpPr>
        <p:spPr>
          <a:xfrm>
            <a:off x="2651873" y="2882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Supply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0F123-832D-8BCC-264A-2C41D61EC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915" y="1893576"/>
            <a:ext cx="4199561" cy="22166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A5D09-7896-B699-E3BC-01CA11E412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2575" r="-1361" b="20890"/>
          <a:stretch/>
        </p:blipFill>
        <p:spPr>
          <a:xfrm>
            <a:off x="1227120" y="4844223"/>
            <a:ext cx="5215004" cy="9082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4DAC6C-26E7-7AE0-DBC4-2688CCF62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4461" y="1890346"/>
            <a:ext cx="6464828" cy="2245845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A5F95B-95ED-38F2-077D-5D8F22CB7602}"/>
              </a:ext>
            </a:extLst>
          </p:cNvPr>
          <p:cNvCxnSpPr/>
          <p:nvPr/>
        </p:nvCxnSpPr>
        <p:spPr>
          <a:xfrm>
            <a:off x="6451599" y="5263733"/>
            <a:ext cx="655919" cy="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CCC8697-D141-1827-2496-54B0AF73DD25}"/>
              </a:ext>
            </a:extLst>
          </p:cNvPr>
          <p:cNvSpPr txBox="1"/>
          <p:nvPr/>
        </p:nvSpPr>
        <p:spPr>
          <a:xfrm>
            <a:off x="7108687" y="5088129"/>
            <a:ext cx="3154018" cy="3825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SG">
                <a:latin typeface="Arial"/>
                <a:ea typeface="等线"/>
                <a:cs typeface="Arial"/>
              </a:rPr>
              <a:t>STDP Switch safety interlock</a:t>
            </a:r>
            <a:endParaRPr lang="zh-SG" altLang="en-US">
              <a:latin typeface="Arial"/>
              <a:ea typeface="等线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F7692B-AE67-DB29-F368-0B624E96CBD1}"/>
              </a:ext>
            </a:extLst>
          </p:cNvPr>
          <p:cNvSpPr/>
          <p:nvPr/>
        </p:nvSpPr>
        <p:spPr>
          <a:xfrm>
            <a:off x="7937938" y="3298686"/>
            <a:ext cx="234923" cy="36609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258A18-6670-C8B8-B188-E8C4732A02D1}"/>
              </a:ext>
            </a:extLst>
          </p:cNvPr>
          <p:cNvCxnSpPr/>
          <p:nvPr/>
        </p:nvCxnSpPr>
        <p:spPr>
          <a:xfrm flipH="1">
            <a:off x="8053959" y="3665029"/>
            <a:ext cx="2154" cy="140689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15FD795-BC44-59CB-B835-062BE3BE80E1}"/>
              </a:ext>
            </a:extLst>
          </p:cNvPr>
          <p:cNvSpPr/>
          <p:nvPr/>
        </p:nvSpPr>
        <p:spPr>
          <a:xfrm>
            <a:off x="4721290" y="3396342"/>
            <a:ext cx="715346" cy="5784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964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5C1CE-6584-16C0-03D7-890F3B00F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B2D899-ECFE-C7FC-CEB0-8508A5D598BA}"/>
              </a:ext>
            </a:extLst>
          </p:cNvPr>
          <p:cNvGrpSpPr/>
          <p:nvPr/>
        </p:nvGrpSpPr>
        <p:grpSpPr>
          <a:xfrm>
            <a:off x="0" y="0"/>
            <a:ext cx="1010173" cy="6655110"/>
            <a:chOff x="-4335" y="-3077"/>
            <a:chExt cx="1010173" cy="6655110"/>
          </a:xfrm>
        </p:grpSpPr>
        <p:pic>
          <p:nvPicPr>
            <p:cNvPr id="3" name="Picture 2" descr="NSF.jpeg">
              <a:extLst>
                <a:ext uri="{FF2B5EF4-FFF2-40B4-BE49-F238E27FC236}">
                  <a16:creationId xmlns:a16="http://schemas.microsoft.com/office/drawing/2014/main" id="{E4C2C8B6-4662-3993-90E6-0AC51EB4F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EB48DC-04D9-C94C-16D4-E4C78A83DF2C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24916" y="2317504"/>
              <a:ext cx="5651336" cy="1010173"/>
              <a:chOff x="325118" y="2690362"/>
              <a:chExt cx="6177280" cy="11041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6CDDE9E-0CFD-88E0-34F0-91186EAC67D7}"/>
                  </a:ext>
                </a:extLst>
              </p:cNvPr>
              <p:cNvSpPr/>
              <p:nvPr/>
            </p:nvSpPr>
            <p:spPr>
              <a:xfrm rot="5400000">
                <a:off x="2864032" y="156184"/>
                <a:ext cx="109945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MBIC-horizontal.png">
                <a:extLst>
                  <a:ext uri="{FF2B5EF4-FFF2-40B4-BE49-F238E27FC236}">
                    <a16:creationId xmlns:a16="http://schemas.microsoft.com/office/drawing/2014/main" id="{7DAF030B-760B-E348-C537-599FBB8EA7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88AE0B-E863-FD2A-FF2B-48438BEEF7B3}"/>
                  </a:ext>
                </a:extLst>
              </p:cNvPr>
              <p:cNvSpPr txBox="1"/>
              <p:nvPr/>
            </p:nvSpPr>
            <p:spPr>
              <a:xfrm>
                <a:off x="3875481" y="2690362"/>
                <a:ext cx="2455165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16932AB-6E63-C152-64B3-03831B361FC2}"/>
              </a:ext>
            </a:extLst>
          </p:cNvPr>
          <p:cNvSpPr/>
          <p:nvPr/>
        </p:nvSpPr>
        <p:spPr>
          <a:xfrm>
            <a:off x="10580113" y="4448584"/>
            <a:ext cx="1480301" cy="179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B60672C-E79E-D882-E470-D9FCFF7941F2}"/>
              </a:ext>
            </a:extLst>
          </p:cNvPr>
          <p:cNvSpPr txBox="1">
            <a:spLocks/>
          </p:cNvSpPr>
          <p:nvPr/>
        </p:nvSpPr>
        <p:spPr>
          <a:xfrm>
            <a:off x="2651873" y="2882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Capillary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C0D74-CF2B-5C6D-E0D5-ED5B9C6A3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8737" y="1545414"/>
            <a:ext cx="2904642" cy="2397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7985F2-E2CD-6A4B-3CB6-72649B1D74F3}"/>
              </a:ext>
            </a:extLst>
          </p:cNvPr>
          <p:cNvSpPr txBox="1"/>
          <p:nvPr/>
        </p:nvSpPr>
        <p:spPr>
          <a:xfrm>
            <a:off x="2290182" y="4412696"/>
            <a:ext cx="3168650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SG" sz="2800" b="1">
                <a:latin typeface="Arial"/>
                <a:ea typeface="等线"/>
                <a:cs typeface="Arial"/>
              </a:rPr>
              <a:t>Characteristics:</a:t>
            </a:r>
          </a:p>
          <a:p>
            <a:pPr marL="285750" indent="-285750">
              <a:buFont typeface="Arial"/>
              <a:buChar char="•"/>
            </a:pPr>
            <a:r>
              <a:rPr lang="en-US" altLang="zh-SG" sz="2000" err="1">
                <a:latin typeface="Arial"/>
                <a:ea typeface="等线"/>
                <a:cs typeface="Arial"/>
              </a:rPr>
              <a:t>Polymicro</a:t>
            </a:r>
            <a:r>
              <a:rPr lang="en-US" altLang="zh-SG" sz="2000">
                <a:latin typeface="Arial"/>
                <a:ea typeface="等线"/>
                <a:cs typeface="Arial"/>
              </a:rPr>
              <a:t> capillary</a:t>
            </a:r>
          </a:p>
          <a:p>
            <a:pPr marL="285750" indent="-285750">
              <a:buFont typeface="Arial"/>
              <a:buChar char="•"/>
            </a:pPr>
            <a:r>
              <a:rPr lang="en-US" altLang="zh-SG" sz="2000">
                <a:latin typeface="Arial"/>
                <a:ea typeface="等线"/>
                <a:cs typeface="Arial"/>
              </a:rPr>
              <a:t>75 µm inner diameter</a:t>
            </a:r>
          </a:p>
          <a:p>
            <a:pPr marL="285750" indent="-285750">
              <a:buFont typeface="Arial"/>
              <a:buChar char="•"/>
            </a:pPr>
            <a:r>
              <a:rPr lang="en-US" altLang="zh-SG" sz="2000">
                <a:latin typeface="Arial"/>
                <a:ea typeface="等线"/>
                <a:cs typeface="Arial"/>
              </a:rPr>
              <a:t>40-70cm length</a:t>
            </a:r>
          </a:p>
          <a:p>
            <a:pPr marL="285750" indent="-285750">
              <a:buFont typeface="Arial"/>
              <a:buChar char="•"/>
            </a:pPr>
            <a:r>
              <a:rPr lang="en-US" altLang="zh-SG" sz="2000">
                <a:latin typeface="Arial"/>
                <a:ea typeface="等线"/>
                <a:cs typeface="Arial"/>
              </a:rPr>
              <a:t>Synthetic fused silica </a:t>
            </a:r>
          </a:p>
          <a:p>
            <a:pPr marL="285750" indent="-285750">
              <a:buFont typeface="Arial"/>
              <a:buChar char="•"/>
            </a:pPr>
            <a:r>
              <a:rPr lang="en-US" altLang="zh-SG" sz="2000">
                <a:latin typeface="Arial"/>
                <a:ea typeface="等线"/>
                <a:cs typeface="Arial"/>
              </a:rPr>
              <a:t>Operation up to 350 °C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16635-F1B2-7544-BA9E-C69BBD05CE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749" y="1547526"/>
            <a:ext cx="3964025" cy="23977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A7AA91-1359-C9C8-E56F-3D3CEDD66D6C}"/>
              </a:ext>
            </a:extLst>
          </p:cNvPr>
          <p:cNvSpPr txBox="1"/>
          <p:nvPr/>
        </p:nvSpPr>
        <p:spPr>
          <a:xfrm>
            <a:off x="6858895" y="4413131"/>
            <a:ext cx="3860800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SG" sz="2800" b="1">
                <a:latin typeface="Arial"/>
                <a:ea typeface="等线"/>
                <a:cs typeface="Arial"/>
              </a:rPr>
              <a:t>Purposes:</a:t>
            </a:r>
          </a:p>
          <a:p>
            <a:pPr marL="285750" indent="-285750">
              <a:buFont typeface="Arial"/>
              <a:buChar char="•"/>
            </a:pPr>
            <a:r>
              <a:rPr lang="en-US" altLang="zh-SG" sz="2000">
                <a:latin typeface="Arial"/>
                <a:ea typeface="等线"/>
                <a:cs typeface="Arial"/>
              </a:rPr>
              <a:t>Minimizing Sample Loss </a:t>
            </a:r>
          </a:p>
          <a:p>
            <a:pPr marL="285750" indent="-285750">
              <a:buFont typeface="Arial"/>
              <a:buChar char="•"/>
            </a:pPr>
            <a:r>
              <a:rPr lang="en-US" altLang="zh-SG" sz="2000">
                <a:latin typeface="Arial"/>
                <a:ea typeface="等线"/>
                <a:cs typeface="Arial"/>
              </a:rPr>
              <a:t>Reducing Detection Issues </a:t>
            </a:r>
          </a:p>
          <a:p>
            <a:pPr marL="285750" indent="-285750">
              <a:buFont typeface="Arial"/>
              <a:buChar char="•"/>
            </a:pPr>
            <a:r>
              <a:rPr lang="en-US" altLang="zh-SG" sz="2000">
                <a:latin typeface="Arial"/>
                <a:ea typeface="等线"/>
                <a:cs typeface="Arial"/>
              </a:rPr>
              <a:t>Ensuring Consistent Flow</a:t>
            </a:r>
          </a:p>
          <a:p>
            <a:pPr marL="285750" indent="-285750">
              <a:buFont typeface="Arial"/>
              <a:buChar char="•"/>
            </a:pPr>
            <a:r>
              <a:rPr lang="en-US" altLang="zh-SG" sz="2000">
                <a:latin typeface="Arial"/>
                <a:ea typeface="等线"/>
                <a:cs typeface="Arial"/>
              </a:rPr>
              <a:t>Preventing Blockages</a:t>
            </a:r>
          </a:p>
        </p:txBody>
      </p:sp>
      <p:pic>
        <p:nvPicPr>
          <p:cNvPr id="12" name="Picture 11" descr="A close-up of a cut end&#10;&#10;Description automatically generated">
            <a:extLst>
              <a:ext uri="{FF2B5EF4-FFF2-40B4-BE49-F238E27FC236}">
                <a16:creationId xmlns:a16="http://schemas.microsoft.com/office/drawing/2014/main" id="{5C15850C-8072-2890-BA15-96D93067E7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204" y="1545414"/>
            <a:ext cx="2474083" cy="24066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15278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2BA82-AE70-B0CC-E110-5E66D5A44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C609D6E-2B07-7A70-8A0D-08594EEC9FE6}"/>
              </a:ext>
            </a:extLst>
          </p:cNvPr>
          <p:cNvSpPr txBox="1">
            <a:spLocks/>
          </p:cNvSpPr>
          <p:nvPr/>
        </p:nvSpPr>
        <p:spPr>
          <a:xfrm>
            <a:off x="2555287" y="1485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875E52-03C1-DFE8-D751-837260FB7AF3}"/>
              </a:ext>
            </a:extLst>
          </p:cNvPr>
          <p:cNvGrpSpPr/>
          <p:nvPr/>
        </p:nvGrpSpPr>
        <p:grpSpPr>
          <a:xfrm>
            <a:off x="0" y="0"/>
            <a:ext cx="1010173" cy="6655110"/>
            <a:chOff x="-4335" y="-3077"/>
            <a:chExt cx="1010173" cy="6655110"/>
          </a:xfrm>
        </p:grpSpPr>
        <p:pic>
          <p:nvPicPr>
            <p:cNvPr id="3" name="Picture 2" descr="NSF.jpeg">
              <a:extLst>
                <a:ext uri="{FF2B5EF4-FFF2-40B4-BE49-F238E27FC236}">
                  <a16:creationId xmlns:a16="http://schemas.microsoft.com/office/drawing/2014/main" id="{9550E65E-6603-633B-E2CB-5FA95FC80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CEFB60B-632D-D7B3-38FD-3866196022B0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24916" y="2317504"/>
              <a:ext cx="5651336" cy="1010173"/>
              <a:chOff x="325118" y="2690362"/>
              <a:chExt cx="6177280" cy="11041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2584A2A-1139-0F61-9577-A979BA3E67D0}"/>
                  </a:ext>
                </a:extLst>
              </p:cNvPr>
              <p:cNvSpPr/>
              <p:nvPr/>
            </p:nvSpPr>
            <p:spPr>
              <a:xfrm rot="5400000">
                <a:off x="2864032" y="156184"/>
                <a:ext cx="109945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MBIC-horizontal.png">
                <a:extLst>
                  <a:ext uri="{FF2B5EF4-FFF2-40B4-BE49-F238E27FC236}">
                    <a16:creationId xmlns:a16="http://schemas.microsoft.com/office/drawing/2014/main" id="{80837D74-2722-F2B2-BDA5-ACBF05FA1F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A51BE5-EC1D-59DF-3DA0-F8E2995443AF}"/>
                  </a:ext>
                </a:extLst>
              </p:cNvPr>
              <p:cNvSpPr txBox="1"/>
              <p:nvPr/>
            </p:nvSpPr>
            <p:spPr>
              <a:xfrm>
                <a:off x="3875481" y="2690362"/>
                <a:ext cx="2455165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B10BCC5-B436-7D12-BE17-57B931278583}"/>
              </a:ext>
            </a:extLst>
          </p:cNvPr>
          <p:cNvSpPr/>
          <p:nvPr/>
        </p:nvSpPr>
        <p:spPr>
          <a:xfrm>
            <a:off x="10580113" y="4448584"/>
            <a:ext cx="1480301" cy="179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D550962-8E89-83A0-BAB0-3AFC4F81DA19}"/>
              </a:ext>
            </a:extLst>
          </p:cNvPr>
          <p:cNvSpPr txBox="1">
            <a:spLocks/>
          </p:cNvSpPr>
          <p:nvPr/>
        </p:nvSpPr>
        <p:spPr>
          <a:xfrm>
            <a:off x="2651873" y="2882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000090"/>
                </a:solidFill>
                <a:latin typeface="Arial"/>
                <a:cs typeface="Arial"/>
              </a:rPr>
              <a:t>STDP Switch Safety Interlock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25307F-7AAA-7D1C-96E1-CCD7AA62E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376" y="1194610"/>
            <a:ext cx="2130942" cy="213094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transparent box with wires and wires&#10;&#10;Description automatically generated">
            <a:extLst>
              <a:ext uri="{FF2B5EF4-FFF2-40B4-BE49-F238E27FC236}">
                <a16:creationId xmlns:a16="http://schemas.microsoft.com/office/drawing/2014/main" id="{C8BDD1F7-BEC2-57A8-1C20-DAAB8FC8B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3" t="180" r="19389" b="-180"/>
          <a:stretch/>
        </p:blipFill>
        <p:spPr>
          <a:xfrm rot="5400000">
            <a:off x="1817212" y="3579465"/>
            <a:ext cx="2947634" cy="2649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910A10-9656-B0EE-4E11-B83682EC0EEA}"/>
              </a:ext>
            </a:extLst>
          </p:cNvPr>
          <p:cNvSpPr txBox="1"/>
          <p:nvPr/>
        </p:nvSpPr>
        <p:spPr>
          <a:xfrm>
            <a:off x="5473148" y="1600100"/>
            <a:ext cx="6414052" cy="1969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600" b="1">
                <a:latin typeface="Arial"/>
                <a:ea typeface="等线"/>
                <a:cs typeface="Arial"/>
              </a:rPr>
              <a:t>Purpose:</a:t>
            </a:r>
            <a:r>
              <a:rPr lang="zh-CN" altLang="en-US" sz="2600" b="1">
                <a:latin typeface="Arial"/>
                <a:ea typeface="等线"/>
                <a:cs typeface="Arial"/>
              </a:rPr>
              <a:t> </a:t>
            </a:r>
            <a:endParaRPr lang="en-US" altLang="zh-CN" sz="2600" b="1">
              <a:latin typeface="Arial"/>
              <a:ea typeface="等线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altLang="zh-CN" sz="2400">
                <a:latin typeface="Arial"/>
                <a:ea typeface="等线"/>
                <a:cs typeface="Arial"/>
              </a:rPr>
              <a:t>To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have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an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outer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circuit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for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safety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control</a:t>
            </a:r>
          </a:p>
          <a:p>
            <a:pPr marL="800100" lvl="1" indent="-342900">
              <a:buFont typeface="Courier New"/>
              <a:buChar char="o"/>
            </a:pPr>
            <a:r>
              <a:rPr lang="en-US" altLang="zh-CN" sz="2400">
                <a:latin typeface="Arial"/>
                <a:ea typeface="等线"/>
                <a:cs typeface="Arial"/>
              </a:rPr>
              <a:t>The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switch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is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closed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only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when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the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lid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is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closed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ea typeface="等线"/>
                <a:cs typeface="Arial"/>
              </a:rPr>
              <a:t>To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sz="2400">
                <a:latin typeface="Arial"/>
                <a:ea typeface="等线"/>
                <a:cs typeface="Arial"/>
              </a:rPr>
              <a:t>insulate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sz="2400">
                <a:latin typeface="Arial"/>
                <a:ea typeface="等线"/>
                <a:cs typeface="Arial"/>
              </a:rPr>
              <a:t>the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sz="2400">
                <a:latin typeface="Arial"/>
                <a:ea typeface="等线"/>
                <a:cs typeface="Arial"/>
              </a:rPr>
              <a:t>anode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sz="2400">
                <a:latin typeface="Arial"/>
                <a:ea typeface="等线"/>
                <a:cs typeface="Arial"/>
              </a:rPr>
              <a:t>to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sz="2400">
                <a:latin typeface="Arial"/>
                <a:ea typeface="等线"/>
                <a:cs typeface="Arial"/>
              </a:rPr>
              <a:t>avoid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sz="2400">
                <a:latin typeface="Arial"/>
                <a:ea typeface="等线"/>
                <a:cs typeface="Arial"/>
              </a:rPr>
              <a:t>risks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8D9D1-4A35-D0F3-3457-7E0A3D2B1FF5}"/>
              </a:ext>
            </a:extLst>
          </p:cNvPr>
          <p:cNvSpPr txBox="1"/>
          <p:nvPr/>
        </p:nvSpPr>
        <p:spPr>
          <a:xfrm>
            <a:off x="5473148" y="4296086"/>
            <a:ext cx="6585502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600" b="1">
                <a:latin typeface="Arial"/>
                <a:ea typeface="等线"/>
                <a:cs typeface="Arial"/>
              </a:rPr>
              <a:t>Potential</a:t>
            </a:r>
            <a:r>
              <a:rPr lang="zh-CN" altLang="en-US" sz="2600" b="1">
                <a:latin typeface="Arial"/>
                <a:ea typeface="等线"/>
                <a:cs typeface="Arial"/>
              </a:rPr>
              <a:t> </a:t>
            </a:r>
            <a:r>
              <a:rPr lang="en-US" altLang="zh-CN" sz="2600" b="1">
                <a:latin typeface="Arial"/>
                <a:ea typeface="等线"/>
                <a:cs typeface="Arial"/>
              </a:rPr>
              <a:t>Risk</a:t>
            </a:r>
            <a:r>
              <a:rPr lang="zh-CN" altLang="en-US" sz="2600" b="1">
                <a:latin typeface="Arial"/>
                <a:ea typeface="等线"/>
                <a:cs typeface="Arial"/>
              </a:rPr>
              <a:t> </a:t>
            </a:r>
            <a:r>
              <a:rPr lang="en-US" altLang="zh-CN" sz="2600" b="1">
                <a:latin typeface="Arial"/>
                <a:ea typeface="等线"/>
                <a:cs typeface="Arial"/>
              </a:rPr>
              <a:t>Caused</a:t>
            </a:r>
            <a:r>
              <a:rPr lang="zh-CN" altLang="en-US" sz="2600" b="1">
                <a:latin typeface="Arial"/>
                <a:ea typeface="等线"/>
                <a:cs typeface="Arial"/>
              </a:rPr>
              <a:t> </a:t>
            </a:r>
            <a:r>
              <a:rPr lang="en-US" altLang="zh-CN" sz="2600" b="1">
                <a:latin typeface="Arial"/>
                <a:ea typeface="等线"/>
                <a:cs typeface="Arial"/>
              </a:rPr>
              <a:t>by</a:t>
            </a:r>
            <a:r>
              <a:rPr lang="zh-CN" altLang="en-US" sz="2600" b="1">
                <a:latin typeface="Arial"/>
                <a:ea typeface="等线"/>
                <a:cs typeface="Arial"/>
              </a:rPr>
              <a:t> </a:t>
            </a:r>
            <a:r>
              <a:rPr lang="en-US" altLang="zh-CN" sz="2600" b="1">
                <a:latin typeface="Arial"/>
                <a:ea typeface="等线"/>
                <a:cs typeface="Arial"/>
              </a:rPr>
              <a:t>High</a:t>
            </a:r>
            <a:r>
              <a:rPr lang="zh-CN" altLang="en-US" sz="2600" b="1">
                <a:latin typeface="Arial"/>
                <a:ea typeface="等线"/>
                <a:cs typeface="Arial"/>
              </a:rPr>
              <a:t> </a:t>
            </a:r>
            <a:r>
              <a:rPr lang="en-US" altLang="zh-CN" sz="2600" b="1">
                <a:latin typeface="Arial"/>
                <a:ea typeface="等线"/>
                <a:cs typeface="Arial"/>
              </a:rPr>
              <a:t>Voltage:</a:t>
            </a:r>
            <a:endParaRPr lang="en-US" sz="2600" b="1">
              <a:latin typeface="Arial"/>
              <a:ea typeface="等线"/>
              <a:cs typeface="Arial"/>
            </a:endParaRPr>
          </a:p>
          <a:p>
            <a:pPr marL="457200" indent="-457200">
              <a:buAutoNum type="arabicPeriod"/>
            </a:pPr>
            <a:r>
              <a:rPr lang="en-US" altLang="zh-CN" sz="2400">
                <a:latin typeface="Arial"/>
                <a:ea typeface="等线"/>
                <a:cs typeface="Arial"/>
              </a:rPr>
              <a:t>Electrical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Shock</a:t>
            </a:r>
          </a:p>
          <a:p>
            <a:pPr marL="457200" indent="-457200">
              <a:buAutoNum type="arabicPeriod"/>
            </a:pPr>
            <a:r>
              <a:rPr lang="en-US" altLang="zh-CN" sz="2400">
                <a:latin typeface="Arial"/>
                <a:ea typeface="等线"/>
                <a:cs typeface="Arial"/>
              </a:rPr>
              <a:t>Arc</a:t>
            </a:r>
            <a:r>
              <a:rPr lang="zh-CN" altLang="en-US" sz="2400">
                <a:latin typeface="Arial"/>
                <a:ea typeface="等线"/>
                <a:cs typeface="Arial"/>
              </a:rPr>
              <a:t> </a:t>
            </a:r>
            <a:r>
              <a:rPr lang="en-US" altLang="zh-CN" sz="2400">
                <a:latin typeface="Arial"/>
                <a:ea typeface="等线"/>
                <a:cs typeface="Arial"/>
              </a:rPr>
              <a:t>Flashing</a:t>
            </a:r>
            <a:r>
              <a:rPr lang="zh-CN" altLang="en-US" sz="2400">
                <a:latin typeface="Arial"/>
                <a:ea typeface="等线"/>
                <a:cs typeface="Arial"/>
              </a:rPr>
              <a:t>  </a:t>
            </a:r>
            <a:endParaRPr lang="en-US" altLang="zh-CN" sz="2400">
              <a:latin typeface="Arial"/>
              <a:ea typeface="等线"/>
              <a:cs typeface="Arial"/>
            </a:endParaRPr>
          </a:p>
          <a:p>
            <a:pPr marL="457200" indent="-457200">
              <a:buAutoNum type="arabicPeriod"/>
            </a:pPr>
            <a:r>
              <a:rPr lang="en-US" altLang="zh-CN" sz="2400">
                <a:latin typeface="Arial"/>
                <a:ea typeface="等线"/>
                <a:cs typeface="Arial"/>
              </a:rPr>
              <a:t>Burning</a:t>
            </a:r>
          </a:p>
        </p:txBody>
      </p:sp>
    </p:spTree>
    <p:extLst>
      <p:ext uri="{BB962C8B-B14F-4D97-AF65-F5344CB8AC3E}">
        <p14:creationId xmlns:p14="http://schemas.microsoft.com/office/powerpoint/2010/main" val="2546798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2BA82-AE70-B0CC-E110-5E66D5A44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C609D6E-2B07-7A70-8A0D-08594EEC9FE6}"/>
              </a:ext>
            </a:extLst>
          </p:cNvPr>
          <p:cNvSpPr txBox="1">
            <a:spLocks/>
          </p:cNvSpPr>
          <p:nvPr/>
        </p:nvSpPr>
        <p:spPr>
          <a:xfrm>
            <a:off x="2555287" y="1485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875E52-03C1-DFE8-D751-837260FB7AF3}"/>
              </a:ext>
            </a:extLst>
          </p:cNvPr>
          <p:cNvGrpSpPr/>
          <p:nvPr/>
        </p:nvGrpSpPr>
        <p:grpSpPr>
          <a:xfrm>
            <a:off x="0" y="0"/>
            <a:ext cx="1010173" cy="6655110"/>
            <a:chOff x="-4335" y="-3077"/>
            <a:chExt cx="1010173" cy="6655110"/>
          </a:xfrm>
        </p:grpSpPr>
        <p:pic>
          <p:nvPicPr>
            <p:cNvPr id="3" name="Picture 2" descr="NSF.jpeg">
              <a:extLst>
                <a:ext uri="{FF2B5EF4-FFF2-40B4-BE49-F238E27FC236}">
                  <a16:creationId xmlns:a16="http://schemas.microsoft.com/office/drawing/2014/main" id="{9550E65E-6603-633B-E2CB-5FA95FC80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CEFB60B-632D-D7B3-38FD-3866196022B0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24916" y="2317504"/>
              <a:ext cx="5651336" cy="1010173"/>
              <a:chOff x="325118" y="2690362"/>
              <a:chExt cx="6177280" cy="11041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2584A2A-1139-0F61-9577-A979BA3E67D0}"/>
                  </a:ext>
                </a:extLst>
              </p:cNvPr>
              <p:cNvSpPr/>
              <p:nvPr/>
            </p:nvSpPr>
            <p:spPr>
              <a:xfrm rot="5400000">
                <a:off x="2864032" y="156184"/>
                <a:ext cx="109945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MBIC-horizontal.png">
                <a:extLst>
                  <a:ext uri="{FF2B5EF4-FFF2-40B4-BE49-F238E27FC236}">
                    <a16:creationId xmlns:a16="http://schemas.microsoft.com/office/drawing/2014/main" id="{80837D74-2722-F2B2-BDA5-ACBF05FA1F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A51BE5-EC1D-59DF-3DA0-F8E2995443AF}"/>
                  </a:ext>
                </a:extLst>
              </p:cNvPr>
              <p:cNvSpPr txBox="1"/>
              <p:nvPr/>
            </p:nvSpPr>
            <p:spPr>
              <a:xfrm>
                <a:off x="3875481" y="2690362"/>
                <a:ext cx="2455165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B10BCC5-B436-7D12-BE17-57B931278583}"/>
              </a:ext>
            </a:extLst>
          </p:cNvPr>
          <p:cNvSpPr/>
          <p:nvPr/>
        </p:nvSpPr>
        <p:spPr>
          <a:xfrm>
            <a:off x="10606164" y="4279251"/>
            <a:ext cx="1480301" cy="179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D550962-8E89-83A0-BAB0-3AFC4F81DA19}"/>
              </a:ext>
            </a:extLst>
          </p:cNvPr>
          <p:cNvSpPr txBox="1">
            <a:spLocks/>
          </p:cNvSpPr>
          <p:nvPr/>
        </p:nvSpPr>
        <p:spPr>
          <a:xfrm>
            <a:off x="1019923" y="288271"/>
            <a:ext cx="1115646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000090"/>
                </a:solidFill>
                <a:latin typeface="Arial"/>
                <a:cs typeface="Arial"/>
              </a:rPr>
              <a:t>Sensor Setup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828AC-9DEC-DA78-C359-B161C7B89E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22" t="9074"/>
          <a:stretch/>
        </p:blipFill>
        <p:spPr>
          <a:xfrm>
            <a:off x="3766201" y="2592917"/>
            <a:ext cx="5073652" cy="3727456"/>
          </a:xfrm>
          <a:prstGeom prst="rect">
            <a:avLst/>
          </a:prstGeom>
        </p:spPr>
      </p:pic>
      <p:pic>
        <p:nvPicPr>
          <p:cNvPr id="16" name="Picture 15" descr="A glass bottle with a white cap and a white cap with a brown thread coming out of it&#10;&#10;Description automatically generated">
            <a:extLst>
              <a:ext uri="{FF2B5EF4-FFF2-40B4-BE49-F238E27FC236}">
                <a16:creationId xmlns:a16="http://schemas.microsoft.com/office/drawing/2014/main" id="{5AE9DEC0-15A6-15BA-A7F8-DF9A981F3B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626" r="32879" b="13034"/>
          <a:stretch/>
        </p:blipFill>
        <p:spPr>
          <a:xfrm>
            <a:off x="1234287" y="1906980"/>
            <a:ext cx="2068680" cy="246068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 descr="A clear box with wires inside&#10;&#10;Description automatically generated">
            <a:extLst>
              <a:ext uri="{FF2B5EF4-FFF2-40B4-BE49-F238E27FC236}">
                <a16:creationId xmlns:a16="http://schemas.microsoft.com/office/drawing/2014/main" id="{61D87681-0F11-E088-B500-FFE49C1A7A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339" t="10198" r="17180" b="7407"/>
          <a:stretch/>
        </p:blipFill>
        <p:spPr>
          <a:xfrm>
            <a:off x="9343183" y="1581817"/>
            <a:ext cx="2528158" cy="246291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D5C6E84-5653-A4DC-54E7-9D5F83B9F5BA}"/>
              </a:ext>
            </a:extLst>
          </p:cNvPr>
          <p:cNvSpPr/>
          <p:nvPr/>
        </p:nvSpPr>
        <p:spPr>
          <a:xfrm>
            <a:off x="5229316" y="3158814"/>
            <a:ext cx="1075764" cy="91888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9AEBCD7-2D79-F049-8934-0DD00869813F}"/>
              </a:ext>
            </a:extLst>
          </p:cNvPr>
          <p:cNvCxnSpPr/>
          <p:nvPr/>
        </p:nvCxnSpPr>
        <p:spPr>
          <a:xfrm>
            <a:off x="3313274" y="1922231"/>
            <a:ext cx="1924324" cy="1261918"/>
          </a:xfrm>
          <a:prstGeom prst="straightConnector1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D8AA9E0-5889-962B-4631-C068B785033E}"/>
              </a:ext>
            </a:extLst>
          </p:cNvPr>
          <p:cNvCxnSpPr>
            <a:cxnSpLocks/>
          </p:cNvCxnSpPr>
          <p:nvPr/>
        </p:nvCxnSpPr>
        <p:spPr>
          <a:xfrm flipV="1">
            <a:off x="3302491" y="4071949"/>
            <a:ext cx="1935107" cy="290839"/>
          </a:xfrm>
          <a:prstGeom prst="straightConnector1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408FD06-85B6-D93C-0BC9-0DA74B6B5FD6}"/>
              </a:ext>
            </a:extLst>
          </p:cNvPr>
          <p:cNvSpPr/>
          <p:nvPr/>
        </p:nvSpPr>
        <p:spPr>
          <a:xfrm>
            <a:off x="6889900" y="2860483"/>
            <a:ext cx="1075764" cy="91888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267603F-D550-B62E-04DC-CB1DCA31790B}"/>
              </a:ext>
            </a:extLst>
          </p:cNvPr>
          <p:cNvCxnSpPr>
            <a:cxnSpLocks/>
          </p:cNvCxnSpPr>
          <p:nvPr/>
        </p:nvCxnSpPr>
        <p:spPr>
          <a:xfrm flipV="1">
            <a:off x="7975132" y="1545130"/>
            <a:ext cx="1352825" cy="1326006"/>
          </a:xfrm>
          <a:prstGeom prst="straightConnector1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094641C-E4AD-8C8E-20BB-668A1EE5481F}"/>
              </a:ext>
            </a:extLst>
          </p:cNvPr>
          <p:cNvCxnSpPr>
            <a:cxnSpLocks/>
          </p:cNvCxnSpPr>
          <p:nvPr/>
        </p:nvCxnSpPr>
        <p:spPr>
          <a:xfrm>
            <a:off x="7971537" y="3787692"/>
            <a:ext cx="1367202" cy="277069"/>
          </a:xfrm>
          <a:prstGeom prst="straightConnector1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C5AE896-7AD3-CEAD-9CB4-082FD9C0F452}"/>
              </a:ext>
            </a:extLst>
          </p:cNvPr>
          <p:cNvSpPr txBox="1"/>
          <p:nvPr/>
        </p:nvSpPr>
        <p:spPr>
          <a:xfrm>
            <a:off x="1233240" y="4626902"/>
            <a:ext cx="217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 Reservoir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964BCA-CA8F-0337-3239-5A8F0AF04AA0}"/>
              </a:ext>
            </a:extLst>
          </p:cNvPr>
          <p:cNvSpPr txBox="1"/>
          <p:nvPr/>
        </p:nvSpPr>
        <p:spPr>
          <a:xfrm>
            <a:off x="9338739" y="4145987"/>
            <a:ext cx="272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Reservoir</a:t>
            </a:r>
          </a:p>
          <a:p>
            <a:r>
              <a:rPr lang="en-US" dirty="0"/>
              <a:t> (with orange dye added)</a:t>
            </a:r>
          </a:p>
        </p:txBody>
      </p:sp>
    </p:spTree>
    <p:extLst>
      <p:ext uri="{BB962C8B-B14F-4D97-AF65-F5344CB8AC3E}">
        <p14:creationId xmlns:p14="http://schemas.microsoft.com/office/powerpoint/2010/main" val="4290534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AEF6C-A45A-16D6-AAC4-3533E074F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517FB40-8F15-1FFC-3FC9-B8CFB389B742}"/>
              </a:ext>
            </a:extLst>
          </p:cNvPr>
          <p:cNvSpPr txBox="1">
            <a:spLocks/>
          </p:cNvSpPr>
          <p:nvPr/>
        </p:nvSpPr>
        <p:spPr>
          <a:xfrm>
            <a:off x="2555287" y="1485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6AB9B6-1887-9680-8D3E-ECABEC20184B}"/>
              </a:ext>
            </a:extLst>
          </p:cNvPr>
          <p:cNvGrpSpPr/>
          <p:nvPr/>
        </p:nvGrpSpPr>
        <p:grpSpPr>
          <a:xfrm>
            <a:off x="0" y="0"/>
            <a:ext cx="1010173" cy="6655110"/>
            <a:chOff x="-4335" y="-3077"/>
            <a:chExt cx="1010173" cy="6655110"/>
          </a:xfrm>
        </p:grpSpPr>
        <p:pic>
          <p:nvPicPr>
            <p:cNvPr id="3" name="Picture 2" descr="NSF.jpeg">
              <a:extLst>
                <a:ext uri="{FF2B5EF4-FFF2-40B4-BE49-F238E27FC236}">
                  <a16:creationId xmlns:a16="http://schemas.microsoft.com/office/drawing/2014/main" id="{67BA5F78-A287-59C8-456C-D65D24345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463" y="5734169"/>
              <a:ext cx="914400" cy="9213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71D243-3362-0ABE-F167-85E96A6C3D45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-2324916" y="2317504"/>
              <a:ext cx="5651336" cy="1010173"/>
              <a:chOff x="325118" y="2690362"/>
              <a:chExt cx="6177280" cy="110418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D921522-0E75-D84F-CD57-E374A6521076}"/>
                  </a:ext>
                </a:extLst>
              </p:cNvPr>
              <p:cNvSpPr/>
              <p:nvPr/>
            </p:nvSpPr>
            <p:spPr>
              <a:xfrm rot="5400000">
                <a:off x="2864032" y="156184"/>
                <a:ext cx="1099451" cy="6177280"/>
              </a:xfrm>
              <a:prstGeom prst="rect">
                <a:avLst/>
              </a:prstGeom>
              <a:solidFill>
                <a:srgbClr val="F8DE28"/>
              </a:solidFill>
              <a:ln>
                <a:solidFill>
                  <a:srgbClr val="FBEC8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MBIC-horizontal.png">
                <a:extLst>
                  <a:ext uri="{FF2B5EF4-FFF2-40B4-BE49-F238E27FC236}">
                    <a16:creationId xmlns:a16="http://schemas.microsoft.com/office/drawing/2014/main" id="{06786D14-564D-587C-3E32-A4D3D2FF34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24"/>
              <a:stretch/>
            </p:blipFill>
            <p:spPr>
              <a:xfrm>
                <a:off x="395795" y="2834194"/>
                <a:ext cx="3356340" cy="7376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A4063E-2D9D-2604-7C1C-1F7BCC246C6D}"/>
                  </a:ext>
                </a:extLst>
              </p:cNvPr>
              <p:cNvSpPr txBox="1"/>
              <p:nvPr/>
            </p:nvSpPr>
            <p:spPr>
              <a:xfrm>
                <a:off x="3875481" y="2690362"/>
                <a:ext cx="2455165" cy="1026083"/>
              </a:xfrm>
              <a:prstGeom prst="rect">
                <a:avLst/>
              </a:prstGeom>
              <a:solidFill>
                <a:srgbClr val="F8DE28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100" b="1">
                    <a:solidFill>
                      <a:srgbClr val="211D7D"/>
                    </a:solidFill>
                  </a:rPr>
                  <a:t>Johns Hopkins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Clemson University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Delaware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Massachusetts Lowell</a:t>
                </a:r>
              </a:p>
              <a:p>
                <a:r>
                  <a:rPr lang="en-US" sz="1100" b="1">
                    <a:solidFill>
                      <a:srgbClr val="211D7D"/>
                    </a:solidFill>
                  </a:rPr>
                  <a:t>University of Maryland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A9EFDBA-ED30-A1D5-4F4B-8F8DED8AEBBB}"/>
              </a:ext>
            </a:extLst>
          </p:cNvPr>
          <p:cNvSpPr/>
          <p:nvPr/>
        </p:nvSpPr>
        <p:spPr>
          <a:xfrm>
            <a:off x="10871058" y="4517857"/>
            <a:ext cx="1480301" cy="179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7D16FE-B04B-9149-4BC9-95C987157560}"/>
              </a:ext>
            </a:extLst>
          </p:cNvPr>
          <p:cNvSpPr txBox="1">
            <a:spLocks/>
          </p:cNvSpPr>
          <p:nvPr/>
        </p:nvSpPr>
        <p:spPr>
          <a:xfrm>
            <a:off x="2651873" y="288271"/>
            <a:ext cx="779731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A1771D-7917-B66C-03A7-4E2FF27DD4F0}"/>
              </a:ext>
            </a:extLst>
          </p:cNvPr>
          <p:cNvSpPr txBox="1">
            <a:spLocks/>
          </p:cNvSpPr>
          <p:nvPr/>
        </p:nvSpPr>
        <p:spPr>
          <a:xfrm>
            <a:off x="1007223" y="402571"/>
            <a:ext cx="11181868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Injection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837260-B90B-4AFE-42A5-D8AFB7DD2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212" y="1602284"/>
            <a:ext cx="3382782" cy="21050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2B7D40-4663-6D16-ECEE-A5A714C32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1390" y="1524314"/>
            <a:ext cx="3176406" cy="19739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A9C9-201B-A43B-EBB4-E8201AEAE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653" y="4324389"/>
            <a:ext cx="3534829" cy="18345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EEFDB2-67E4-9DAC-7B58-1E4089D9C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416" y="4274532"/>
            <a:ext cx="3421903" cy="19288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038B76-AC47-A795-5DA8-2032C3AD8B20}"/>
              </a:ext>
            </a:extLst>
          </p:cNvPr>
          <p:cNvSpPr txBox="1"/>
          <p:nvPr/>
        </p:nvSpPr>
        <p:spPr>
          <a:xfrm>
            <a:off x="1041399" y="6579902"/>
            <a:ext cx="302260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SG" sz="1200">
                <a:latin typeface="Arial"/>
                <a:ea typeface="+mn-lt"/>
                <a:cs typeface="+mn-lt"/>
              </a:rPr>
              <a:t>Build your own CE workshop</a:t>
            </a:r>
            <a:r>
              <a:rPr lang="zh-SG" sz="1200">
                <a:ea typeface="+mn-lt"/>
                <a:cs typeface="+mn-lt"/>
              </a:rPr>
              <a:t>, </a:t>
            </a:r>
            <a:r>
              <a:rPr lang="zh-SG" sz="1200" i="1">
                <a:ea typeface="+mn-lt"/>
                <a:cs typeface="+mn-lt"/>
              </a:rPr>
              <a:t>Brno</a:t>
            </a:r>
            <a:r>
              <a:rPr lang="zh-SG" sz="1200">
                <a:ea typeface="+mn-lt"/>
                <a:cs typeface="+mn-lt"/>
              </a:rPr>
              <a:t>, 2018</a:t>
            </a:r>
            <a:endParaRPr lang="en-US" altLang="zh-SG"/>
          </a:p>
        </p:txBody>
      </p:sp>
    </p:spTree>
    <p:extLst>
      <p:ext uri="{BB962C8B-B14F-4D97-AF65-F5344CB8AC3E}">
        <p14:creationId xmlns:p14="http://schemas.microsoft.com/office/powerpoint/2010/main" val="80654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7DF8C67BC73540B6B801B73194A66C" ma:contentTypeVersion="13" ma:contentTypeDescription="Create a new document." ma:contentTypeScope="" ma:versionID="65bbe1d13314f7acb2d9bd58bc2c2a97">
  <xsd:schema xmlns:xsd="http://www.w3.org/2001/XMLSchema" xmlns:xs="http://www.w3.org/2001/XMLSchema" xmlns:p="http://schemas.microsoft.com/office/2006/metadata/properties" xmlns:ns3="7583744a-bfb4-462a-a686-ef0805b31ea8" xmlns:ns4="7a6a70ee-f8a1-4019-88e1-d0a0d2090236" targetNamespace="http://schemas.microsoft.com/office/2006/metadata/properties" ma:root="true" ma:fieldsID="df834c06dd5c1a81c19977da788d987a" ns3:_="" ns4:_="">
    <xsd:import namespace="7583744a-bfb4-462a-a686-ef0805b31ea8"/>
    <xsd:import namespace="7a6a70ee-f8a1-4019-88e1-d0a0d209023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83744a-bfb4-462a-a686-ef0805b31e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a70ee-f8a1-4019-88e1-d0a0d209023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583744a-bfb4-462a-a686-ef0805b31ea8" xsi:nil="true"/>
  </documentManagement>
</p:properties>
</file>

<file path=customXml/itemProps1.xml><?xml version="1.0" encoding="utf-8"?>
<ds:datastoreItem xmlns:ds="http://schemas.openxmlformats.org/officeDocument/2006/customXml" ds:itemID="{E54EA14A-101A-4103-A764-B0381B2898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6A2AFF-BEA8-4FB2-AA94-8FC2C35784F5}">
  <ds:schemaRefs>
    <ds:schemaRef ds:uri="7583744a-bfb4-462a-a686-ef0805b31ea8"/>
    <ds:schemaRef ds:uri="7a6a70ee-f8a1-4019-88e1-d0a0d20902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2DE3DE3-11B7-4D21-8CF5-029A88F39F49}">
  <ds:schemaRefs>
    <ds:schemaRef ds:uri="7a6a70ee-f8a1-4019-88e1-d0a0d2090236"/>
    <ds:schemaRef ds:uri="http://purl.org/dc/terms/"/>
    <ds:schemaRef ds:uri="7583744a-bfb4-462a-a686-ef0805b31ea8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924</Words>
  <Application>Microsoft Macintosh PowerPoint</Application>
  <PresentationFormat>Widescreen</PresentationFormat>
  <Paragraphs>172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system-ui</vt:lpstr>
      <vt:lpstr>Aptos</vt:lpstr>
      <vt:lpstr>Aptos Display</vt:lpstr>
      <vt:lpstr>Arial</vt:lpstr>
      <vt:lpstr>Calibri</vt:lpstr>
      <vt:lpstr>Courier New</vt:lpstr>
      <vt:lpstr>Helvetica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Tangxiao Jiang</dc:creator>
  <cp:lastModifiedBy>Tangxiao Jiang</cp:lastModifiedBy>
  <cp:revision>2</cp:revision>
  <dcterms:created xsi:type="dcterms:W3CDTF">2024-10-28T22:24:04Z</dcterms:created>
  <dcterms:modified xsi:type="dcterms:W3CDTF">2024-12-04T19:18:25Z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0x010100747DF8C67BC73540B6B801B73194A66C</vt:lpwstr>
  </property>
</Properties>
</file>