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6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7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8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85" r:id="rId3"/>
    <p:sldId id="286" r:id="rId4"/>
    <p:sldId id="278" r:id="rId5"/>
    <p:sldId id="274" r:id="rId6"/>
    <p:sldId id="280" r:id="rId7"/>
    <p:sldId id="282" r:id="rId8"/>
    <p:sldId id="283" r:id="rId9"/>
    <p:sldId id="284" r:id="rId10"/>
    <p:sldId id="262" r:id="rId11"/>
    <p:sldId id="263" r:id="rId12"/>
    <p:sldId id="264" r:id="rId13"/>
    <p:sldId id="265" r:id="rId14"/>
    <p:sldId id="266" r:id="rId15"/>
    <p:sldId id="267" r:id="rId16"/>
    <p:sldId id="287" r:id="rId1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gVqvJL9IN3eSWUNk7ghKwpQrHw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70C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4B9E1F-749E-354B-9156-F60B2E609E56}" v="9" dt="2024-10-25T12:07:05.504"/>
  </p1510:revLst>
</p1510:revInfo>
</file>

<file path=ppt/tableStyles.xml><?xml version="1.0" encoding="utf-8"?>
<a:tblStyleLst xmlns:a="http://schemas.openxmlformats.org/drawingml/2006/main" def="{04789733-A55D-4CE5-B040-C04FAEE217D6}">
  <a:tblStyle styleId="{04789733-A55D-4CE5-B040-C04FAEE217D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25"/>
    <p:restoredTop sz="91862" autoAdjust="0"/>
  </p:normalViewPr>
  <p:slideViewPr>
    <p:cSldViewPr snapToGrid="0">
      <p:cViewPr varScale="1">
        <p:scale>
          <a:sx n="101" d="100"/>
          <a:sy n="101" d="100"/>
        </p:scale>
        <p:origin x="23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dley Priem" userId="00ad933b-2dd3-47ad-ba11-d2ead1db4af2" providerId="ADAL" clId="{054B9E1F-749E-354B-9156-F60B2E609E56}"/>
    <pc:docChg chg="undo custSel addSld delSld modSld sldOrd">
      <pc:chgData name="Bradley Priem" userId="00ad933b-2dd3-47ad-ba11-d2ead1db4af2" providerId="ADAL" clId="{054B9E1F-749E-354B-9156-F60B2E609E56}" dt="2024-10-25T12:08:18.575" v="390" actId="20577"/>
      <pc:docMkLst>
        <pc:docMk/>
      </pc:docMkLst>
      <pc:sldChg chg="modSp mod">
        <pc:chgData name="Bradley Priem" userId="00ad933b-2dd3-47ad-ba11-d2ead1db4af2" providerId="ADAL" clId="{054B9E1F-749E-354B-9156-F60B2E609E56}" dt="2024-10-25T12:06:49.405" v="325" actId="20577"/>
        <pc:sldMkLst>
          <pc:docMk/>
          <pc:sldMk cId="0" sldId="256"/>
        </pc:sldMkLst>
        <pc:spChg chg="mod">
          <ac:chgData name="Bradley Priem" userId="00ad933b-2dd3-47ad-ba11-d2ead1db4af2" providerId="ADAL" clId="{054B9E1F-749E-354B-9156-F60B2E609E56}" dt="2024-10-25T12:06:49.405" v="325" actId="20577"/>
          <ac:spMkLst>
            <pc:docMk/>
            <pc:sldMk cId="0" sldId="256"/>
            <ac:spMk id="102" creationId="{00000000-0000-0000-0000-000000000000}"/>
          </ac:spMkLst>
        </pc:spChg>
      </pc:sldChg>
      <pc:sldChg chg="del">
        <pc:chgData name="Bradley Priem" userId="00ad933b-2dd3-47ad-ba11-d2ead1db4af2" providerId="ADAL" clId="{054B9E1F-749E-354B-9156-F60B2E609E56}" dt="2024-10-24T18:32:30.564" v="14" actId="2696"/>
        <pc:sldMkLst>
          <pc:docMk/>
          <pc:sldMk cId="0" sldId="257"/>
        </pc:sldMkLst>
      </pc:sldChg>
      <pc:sldChg chg="del">
        <pc:chgData name="Bradley Priem" userId="00ad933b-2dd3-47ad-ba11-d2ead1db4af2" providerId="ADAL" clId="{054B9E1F-749E-354B-9156-F60B2E609E56}" dt="2024-10-24T18:32:30.549" v="13" actId="2696"/>
        <pc:sldMkLst>
          <pc:docMk/>
          <pc:sldMk cId="0" sldId="258"/>
        </pc:sldMkLst>
      </pc:sldChg>
      <pc:sldChg chg="del">
        <pc:chgData name="Bradley Priem" userId="00ad933b-2dd3-47ad-ba11-d2ead1db4af2" providerId="ADAL" clId="{054B9E1F-749E-354B-9156-F60B2E609E56}" dt="2024-10-24T18:32:30.528" v="12" actId="2696"/>
        <pc:sldMkLst>
          <pc:docMk/>
          <pc:sldMk cId="0" sldId="259"/>
        </pc:sldMkLst>
      </pc:sldChg>
      <pc:sldChg chg="del">
        <pc:chgData name="Bradley Priem" userId="00ad933b-2dd3-47ad-ba11-d2ead1db4af2" providerId="ADAL" clId="{054B9E1F-749E-354B-9156-F60B2E609E56}" dt="2024-10-24T18:32:30.510" v="11" actId="2696"/>
        <pc:sldMkLst>
          <pc:docMk/>
          <pc:sldMk cId="0" sldId="260"/>
        </pc:sldMkLst>
      </pc:sldChg>
      <pc:sldChg chg="del">
        <pc:chgData name="Bradley Priem" userId="00ad933b-2dd3-47ad-ba11-d2ead1db4af2" providerId="ADAL" clId="{054B9E1F-749E-354B-9156-F60B2E609E56}" dt="2024-10-24T18:32:18.960" v="8" actId="2696"/>
        <pc:sldMkLst>
          <pc:docMk/>
          <pc:sldMk cId="0" sldId="261"/>
        </pc:sldMkLst>
      </pc:sldChg>
      <pc:sldChg chg="add">
        <pc:chgData name="Bradley Priem" userId="00ad933b-2dd3-47ad-ba11-d2ead1db4af2" providerId="ADAL" clId="{054B9E1F-749E-354B-9156-F60B2E609E56}" dt="2024-10-25T12:06:58.895" v="326"/>
        <pc:sldMkLst>
          <pc:docMk/>
          <pc:sldMk cId="2851170099" sldId="262"/>
        </pc:sldMkLst>
      </pc:sldChg>
      <pc:sldChg chg="add">
        <pc:chgData name="Bradley Priem" userId="00ad933b-2dd3-47ad-ba11-d2ead1db4af2" providerId="ADAL" clId="{054B9E1F-749E-354B-9156-F60B2E609E56}" dt="2024-10-25T12:06:58.895" v="326"/>
        <pc:sldMkLst>
          <pc:docMk/>
          <pc:sldMk cId="973673592" sldId="263"/>
        </pc:sldMkLst>
      </pc:sldChg>
      <pc:sldChg chg="add">
        <pc:chgData name="Bradley Priem" userId="00ad933b-2dd3-47ad-ba11-d2ead1db4af2" providerId="ADAL" clId="{054B9E1F-749E-354B-9156-F60B2E609E56}" dt="2024-10-25T12:06:58.895" v="326"/>
        <pc:sldMkLst>
          <pc:docMk/>
          <pc:sldMk cId="308065393" sldId="264"/>
        </pc:sldMkLst>
      </pc:sldChg>
      <pc:sldChg chg="add">
        <pc:chgData name="Bradley Priem" userId="00ad933b-2dd3-47ad-ba11-d2ead1db4af2" providerId="ADAL" clId="{054B9E1F-749E-354B-9156-F60B2E609E56}" dt="2024-10-25T12:06:58.895" v="326"/>
        <pc:sldMkLst>
          <pc:docMk/>
          <pc:sldMk cId="3851031361" sldId="265"/>
        </pc:sldMkLst>
      </pc:sldChg>
      <pc:sldChg chg="del">
        <pc:chgData name="Bradley Priem" userId="00ad933b-2dd3-47ad-ba11-d2ead1db4af2" providerId="ADAL" clId="{054B9E1F-749E-354B-9156-F60B2E609E56}" dt="2024-10-24T18:32:18.893" v="5" actId="2696"/>
        <pc:sldMkLst>
          <pc:docMk/>
          <pc:sldMk cId="0" sldId="266"/>
        </pc:sldMkLst>
      </pc:sldChg>
      <pc:sldChg chg="add">
        <pc:chgData name="Bradley Priem" userId="00ad933b-2dd3-47ad-ba11-d2ead1db4af2" providerId="ADAL" clId="{054B9E1F-749E-354B-9156-F60B2E609E56}" dt="2024-10-25T12:06:58.895" v="326"/>
        <pc:sldMkLst>
          <pc:docMk/>
          <pc:sldMk cId="1179793102" sldId="266"/>
        </pc:sldMkLst>
      </pc:sldChg>
      <pc:sldChg chg="del">
        <pc:chgData name="Bradley Priem" userId="00ad933b-2dd3-47ad-ba11-d2ead1db4af2" providerId="ADAL" clId="{054B9E1F-749E-354B-9156-F60B2E609E56}" dt="2024-10-24T18:32:18.865" v="4" actId="2696"/>
        <pc:sldMkLst>
          <pc:docMk/>
          <pc:sldMk cId="0" sldId="267"/>
        </pc:sldMkLst>
      </pc:sldChg>
      <pc:sldChg chg="add">
        <pc:chgData name="Bradley Priem" userId="00ad933b-2dd3-47ad-ba11-d2ead1db4af2" providerId="ADAL" clId="{054B9E1F-749E-354B-9156-F60B2E609E56}" dt="2024-10-25T12:06:58.895" v="326"/>
        <pc:sldMkLst>
          <pc:docMk/>
          <pc:sldMk cId="3445276645" sldId="267"/>
        </pc:sldMkLst>
      </pc:sldChg>
      <pc:sldChg chg="del">
        <pc:chgData name="Bradley Priem" userId="00ad933b-2dd3-47ad-ba11-d2ead1db4af2" providerId="ADAL" clId="{054B9E1F-749E-354B-9156-F60B2E609E56}" dt="2024-10-24T18:32:18.817" v="3" actId="2696"/>
        <pc:sldMkLst>
          <pc:docMk/>
          <pc:sldMk cId="0" sldId="268"/>
        </pc:sldMkLst>
      </pc:sldChg>
      <pc:sldChg chg="del ord">
        <pc:chgData name="Bradley Priem" userId="00ad933b-2dd3-47ad-ba11-d2ead1db4af2" providerId="ADAL" clId="{054B9E1F-749E-354B-9156-F60B2E609E56}" dt="2024-10-24T18:32:11.570" v="2" actId="2696"/>
        <pc:sldMkLst>
          <pc:docMk/>
          <pc:sldMk cId="0" sldId="269"/>
        </pc:sldMkLst>
      </pc:sldChg>
      <pc:sldChg chg="del">
        <pc:chgData name="Bradley Priem" userId="00ad933b-2dd3-47ad-ba11-d2ead1db4af2" providerId="ADAL" clId="{054B9E1F-749E-354B-9156-F60B2E609E56}" dt="2024-10-24T18:32:18.930" v="7" actId="2696"/>
        <pc:sldMkLst>
          <pc:docMk/>
          <pc:sldMk cId="3756840944" sldId="273"/>
        </pc:sldMkLst>
      </pc:sldChg>
      <pc:sldChg chg="addSp delSp modSp mod">
        <pc:chgData name="Bradley Priem" userId="00ad933b-2dd3-47ad-ba11-d2ead1db4af2" providerId="ADAL" clId="{054B9E1F-749E-354B-9156-F60B2E609E56}" dt="2024-10-24T19:53:52.418" v="291" actId="1076"/>
        <pc:sldMkLst>
          <pc:docMk/>
          <pc:sldMk cId="1518324687" sldId="274"/>
        </pc:sldMkLst>
        <pc:spChg chg="mod">
          <ac:chgData name="Bradley Priem" userId="00ad933b-2dd3-47ad-ba11-d2ead1db4af2" providerId="ADAL" clId="{054B9E1F-749E-354B-9156-F60B2E609E56}" dt="2024-10-24T19:51:57.650" v="205" actId="1076"/>
          <ac:spMkLst>
            <pc:docMk/>
            <pc:sldMk cId="1518324687" sldId="274"/>
            <ac:spMk id="2" creationId="{10351DE6-2194-4B77-ACE7-0A9368A21198}"/>
          </ac:spMkLst>
        </pc:spChg>
        <pc:spChg chg="add del mod">
          <ac:chgData name="Bradley Priem" userId="00ad933b-2dd3-47ad-ba11-d2ead1db4af2" providerId="ADAL" clId="{054B9E1F-749E-354B-9156-F60B2E609E56}" dt="2024-10-24T19:52:01.504" v="207" actId="478"/>
          <ac:spMkLst>
            <pc:docMk/>
            <pc:sldMk cId="1518324687" sldId="274"/>
            <ac:spMk id="10" creationId="{4CCA0B1B-9C7B-B873-4904-EFE48EA10EB3}"/>
          </ac:spMkLst>
        </pc:spChg>
        <pc:spChg chg="add mod">
          <ac:chgData name="Bradley Priem" userId="00ad933b-2dd3-47ad-ba11-d2ead1db4af2" providerId="ADAL" clId="{054B9E1F-749E-354B-9156-F60B2E609E56}" dt="2024-10-24T19:53:38.078" v="286" actId="1076"/>
          <ac:spMkLst>
            <pc:docMk/>
            <pc:sldMk cId="1518324687" sldId="274"/>
            <ac:spMk id="13" creationId="{54383D04-29F8-E59A-B32E-2E485AD7CB56}"/>
          </ac:spMkLst>
        </pc:spChg>
        <pc:spChg chg="add mod">
          <ac:chgData name="Bradley Priem" userId="00ad933b-2dd3-47ad-ba11-d2ead1db4af2" providerId="ADAL" clId="{054B9E1F-749E-354B-9156-F60B2E609E56}" dt="2024-10-24T19:53:47.400" v="288" actId="1076"/>
          <ac:spMkLst>
            <pc:docMk/>
            <pc:sldMk cId="1518324687" sldId="274"/>
            <ac:spMk id="14" creationId="{31C72B74-3A3C-0097-3117-B5DD01221E72}"/>
          </ac:spMkLst>
        </pc:spChg>
        <pc:graphicFrameChg chg="mod">
          <ac:chgData name="Bradley Priem" userId="00ad933b-2dd3-47ad-ba11-d2ead1db4af2" providerId="ADAL" clId="{054B9E1F-749E-354B-9156-F60B2E609E56}" dt="2024-10-24T19:53:52.418" v="291" actId="1076"/>
          <ac:graphicFrameMkLst>
            <pc:docMk/>
            <pc:sldMk cId="1518324687" sldId="274"/>
            <ac:graphicFrameMk id="9" creationId="{46D7F863-7236-BC46-96BB-05D72E553B43}"/>
          </ac:graphicFrameMkLst>
        </pc:graphicFrameChg>
        <pc:picChg chg="add mod">
          <ac:chgData name="Bradley Priem" userId="00ad933b-2dd3-47ad-ba11-d2ead1db4af2" providerId="ADAL" clId="{054B9E1F-749E-354B-9156-F60B2E609E56}" dt="2024-10-24T19:53:38.078" v="286" actId="1076"/>
          <ac:picMkLst>
            <pc:docMk/>
            <pc:sldMk cId="1518324687" sldId="274"/>
            <ac:picMk id="12" creationId="{EC0854CC-ED1C-E517-B0E6-04ECCC106D90}"/>
          </ac:picMkLst>
        </pc:picChg>
      </pc:sldChg>
      <pc:sldChg chg="del">
        <pc:chgData name="Bradley Priem" userId="00ad933b-2dd3-47ad-ba11-d2ead1db4af2" providerId="ADAL" clId="{054B9E1F-749E-354B-9156-F60B2E609E56}" dt="2024-10-24T18:32:18.915" v="6" actId="2696"/>
        <pc:sldMkLst>
          <pc:docMk/>
          <pc:sldMk cId="1117490382" sldId="276"/>
        </pc:sldMkLst>
      </pc:sldChg>
      <pc:sldChg chg="del">
        <pc:chgData name="Bradley Priem" userId="00ad933b-2dd3-47ad-ba11-d2ead1db4af2" providerId="ADAL" clId="{054B9E1F-749E-354B-9156-F60B2E609E56}" dt="2024-10-24T18:32:30.494" v="10" actId="2696"/>
        <pc:sldMkLst>
          <pc:docMk/>
          <pc:sldMk cId="2428267461" sldId="277"/>
        </pc:sldMkLst>
      </pc:sldChg>
      <pc:sldChg chg="modSp mod">
        <pc:chgData name="Bradley Priem" userId="00ad933b-2dd3-47ad-ba11-d2ead1db4af2" providerId="ADAL" clId="{054B9E1F-749E-354B-9156-F60B2E609E56}" dt="2024-10-25T12:08:18.575" v="390" actId="20577"/>
        <pc:sldMkLst>
          <pc:docMk/>
          <pc:sldMk cId="2776268276" sldId="284"/>
        </pc:sldMkLst>
        <pc:spChg chg="mod">
          <ac:chgData name="Bradley Priem" userId="00ad933b-2dd3-47ad-ba11-d2ead1db4af2" providerId="ADAL" clId="{054B9E1F-749E-354B-9156-F60B2E609E56}" dt="2024-10-25T12:08:18.575" v="390" actId="20577"/>
          <ac:spMkLst>
            <pc:docMk/>
            <pc:sldMk cId="2776268276" sldId="284"/>
            <ac:spMk id="2" creationId="{4CA5CB9F-FA48-283A-F013-BF4DFAE37D35}"/>
          </ac:spMkLst>
        </pc:spChg>
      </pc:sldChg>
      <pc:sldChg chg="add">
        <pc:chgData name="Bradley Priem" userId="00ad933b-2dd3-47ad-ba11-d2ead1db4af2" providerId="ADAL" clId="{054B9E1F-749E-354B-9156-F60B2E609E56}" dt="2024-10-24T18:31:51.448" v="0"/>
        <pc:sldMkLst>
          <pc:docMk/>
          <pc:sldMk cId="2833814831" sldId="285"/>
        </pc:sldMkLst>
      </pc:sldChg>
      <pc:sldChg chg="add">
        <pc:chgData name="Bradley Priem" userId="00ad933b-2dd3-47ad-ba11-d2ead1db4af2" providerId="ADAL" clId="{054B9E1F-749E-354B-9156-F60B2E609E56}" dt="2024-10-24T18:32:27.081" v="9"/>
        <pc:sldMkLst>
          <pc:docMk/>
          <pc:sldMk cId="3852964737" sldId="286"/>
        </pc:sldMkLst>
      </pc:sldChg>
      <pc:sldChg chg="delSp modSp add mod">
        <pc:chgData name="Bradley Priem" userId="00ad933b-2dd3-47ad-ba11-d2ead1db4af2" providerId="ADAL" clId="{054B9E1F-749E-354B-9156-F60B2E609E56}" dt="2024-10-25T12:07:44.935" v="383" actId="20577"/>
        <pc:sldMkLst>
          <pc:docMk/>
          <pc:sldMk cId="248317315" sldId="287"/>
        </pc:sldMkLst>
        <pc:spChg chg="mod">
          <ac:chgData name="Bradley Priem" userId="00ad933b-2dd3-47ad-ba11-d2ead1db4af2" providerId="ADAL" clId="{054B9E1F-749E-354B-9156-F60B2E609E56}" dt="2024-10-25T12:07:44.935" v="383" actId="20577"/>
          <ac:spMkLst>
            <pc:docMk/>
            <pc:sldMk cId="248317315" sldId="287"/>
            <ac:spMk id="16" creationId="{FA87441D-72DD-F6B4-57C7-CD1DB02284E1}"/>
          </ac:spMkLst>
        </pc:spChg>
        <pc:spChg chg="del mod">
          <ac:chgData name="Bradley Priem" userId="00ad933b-2dd3-47ad-ba11-d2ead1db4af2" providerId="ADAL" clId="{054B9E1F-749E-354B-9156-F60B2E609E56}" dt="2024-10-25T12:07:13.884" v="336" actId="478"/>
          <ac:spMkLst>
            <pc:docMk/>
            <pc:sldMk cId="248317315" sldId="287"/>
            <ac:spMk id="18" creationId="{07B2A9E2-16B7-D96D-A4A1-76E4B636E386}"/>
          </ac:spMkLst>
        </pc:spChg>
        <pc:spChg chg="del">
          <ac:chgData name="Bradley Priem" userId="00ad933b-2dd3-47ad-ba11-d2ead1db4af2" providerId="ADAL" clId="{054B9E1F-749E-354B-9156-F60B2E609E56}" dt="2024-10-25T12:07:13.884" v="336" actId="478"/>
          <ac:spMkLst>
            <pc:docMk/>
            <pc:sldMk cId="248317315" sldId="287"/>
            <ac:spMk id="19" creationId="{C9531D4C-7D15-A0C8-03FD-E6F30BCF7D1F}"/>
          </ac:spMkLst>
        </pc:spChg>
        <pc:spChg chg="del">
          <ac:chgData name="Bradley Priem" userId="00ad933b-2dd3-47ad-ba11-d2ead1db4af2" providerId="ADAL" clId="{054B9E1F-749E-354B-9156-F60B2E609E56}" dt="2024-10-25T12:07:13.884" v="336" actId="478"/>
          <ac:spMkLst>
            <pc:docMk/>
            <pc:sldMk cId="248317315" sldId="287"/>
            <ac:spMk id="20" creationId="{BCD46558-81A3-1DAE-1A0E-C4C64F90AA97}"/>
          </ac:spMkLst>
        </pc:spChg>
        <pc:spChg chg="del">
          <ac:chgData name="Bradley Priem" userId="00ad933b-2dd3-47ad-ba11-d2ead1db4af2" providerId="ADAL" clId="{054B9E1F-749E-354B-9156-F60B2E609E56}" dt="2024-10-25T12:07:13.884" v="336" actId="478"/>
          <ac:spMkLst>
            <pc:docMk/>
            <pc:sldMk cId="248317315" sldId="287"/>
            <ac:spMk id="21" creationId="{B525E6A2-5614-8115-9F21-87AC49B02B65}"/>
          </ac:spMkLst>
        </pc:spChg>
        <pc:spChg chg="del">
          <ac:chgData name="Bradley Priem" userId="00ad933b-2dd3-47ad-ba11-d2ead1db4af2" providerId="ADAL" clId="{054B9E1F-749E-354B-9156-F60B2E609E56}" dt="2024-10-25T12:07:13.884" v="336" actId="478"/>
          <ac:spMkLst>
            <pc:docMk/>
            <pc:sldMk cId="248317315" sldId="287"/>
            <ac:spMk id="26" creationId="{4B2D4CFB-54F7-B755-2427-261514450971}"/>
          </ac:spMkLst>
        </pc:spChg>
        <pc:spChg chg="del">
          <ac:chgData name="Bradley Priem" userId="00ad933b-2dd3-47ad-ba11-d2ead1db4af2" providerId="ADAL" clId="{054B9E1F-749E-354B-9156-F60B2E609E56}" dt="2024-10-25T12:07:13.884" v="336" actId="478"/>
          <ac:spMkLst>
            <pc:docMk/>
            <pc:sldMk cId="248317315" sldId="287"/>
            <ac:spMk id="27" creationId="{52D2149F-4472-62F6-7A59-BD215C6190E0}"/>
          </ac:spMkLst>
        </pc:spChg>
        <pc:spChg chg="del">
          <ac:chgData name="Bradley Priem" userId="00ad933b-2dd3-47ad-ba11-d2ead1db4af2" providerId="ADAL" clId="{054B9E1F-749E-354B-9156-F60B2E609E56}" dt="2024-10-25T12:07:16.774" v="337" actId="478"/>
          <ac:spMkLst>
            <pc:docMk/>
            <pc:sldMk cId="248317315" sldId="287"/>
            <ac:spMk id="28" creationId="{FD241C6C-2E9C-B065-A0BB-D3F2C2684F7E}"/>
          </ac:spMkLst>
        </pc:spChg>
        <pc:spChg chg="del">
          <ac:chgData name="Bradley Priem" userId="00ad933b-2dd3-47ad-ba11-d2ead1db4af2" providerId="ADAL" clId="{054B9E1F-749E-354B-9156-F60B2E609E56}" dt="2024-10-25T12:07:13.884" v="336" actId="478"/>
          <ac:spMkLst>
            <pc:docMk/>
            <pc:sldMk cId="248317315" sldId="287"/>
            <ac:spMk id="29" creationId="{E1499EE2-B318-E2E2-181D-FC49DD28A234}"/>
          </ac:spMkLst>
        </pc:spChg>
        <pc:spChg chg="mod">
          <ac:chgData name="Bradley Priem" userId="00ad933b-2dd3-47ad-ba11-d2ead1db4af2" providerId="ADAL" clId="{054B9E1F-749E-354B-9156-F60B2E609E56}" dt="2024-10-25T12:07:08.527" v="334" actId="20577"/>
          <ac:spMkLst>
            <pc:docMk/>
            <pc:sldMk cId="248317315" sldId="287"/>
            <ac:spMk id="155" creationId="{7351457E-8573-D59A-D5D1-7C7DA2E89D9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livejohnshopkins-my.sharepoint.com/personal/bpriem1_jh_edu/Documents/Betenbaugh%20Lab/2024%20stuff/AMBIC%20lactate%20shift%20project/pH%20Shift%20studies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https://livejohnshopkins-my.sharepoint.com/personal/bpriem1_jh_edu/Documents/Betenbaugh%20Lab/2024%20stuff/AMBIC%20lactate%20shift%20project/pH%20Shift%20studies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https://livejohnshopkins-my.sharepoint.com/personal/bpriem1_jh_edu/Documents/Betenbaugh%20Lab/2024%20stuff/AMBIC%20lactate%20shift%20project/pH%20Shift%20studies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https://livejohnshopkins-my.sharepoint.com/personal/bpriem1_jh_edu/Documents/Betenbaugh%20Lab/2024%20stuff/AMBIC%20lactate%20shift%20project/pH%20Shift%20studies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https://livejohnshopkins-my.sharepoint.com/personal/bpriem1_jh_edu/Documents/Betenbaugh%20Lab/2024%20stuff/AMBIC%20lactate%20shift%20project/pH%20Shift%20studi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johnshopkins-my.sharepoint.com/personal/bpriem1_jh_edu/Documents/Betenbaugh%20Lab/2024%20stuff/AMBIC%20lactate%20shift%20project/pH%20Shift%20studi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johnshopkins-my.sharepoint.com/personal/bpriem1_jh_edu/Documents/Betenbaugh%20Lab/2024%20stuff/AMBIC%20lactate%20shift%20project/pH%20Shift%20studi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johnshopkins-my.sharepoint.com/personal/bpriem1_jh_edu/Documents/Betenbaugh%20Lab/2024%20stuff/AMBIC%20lactate%20shift%20project/pH%20Shift%20studi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johnshopkins-my.sharepoint.com/personal/bpriem1_jh_edu/Documents/Betenbaugh%20Lab/2024%20stuff/AMBIC%20lactate%20shift%20project/pH%20Shift%20studi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https://livejohnshopkins-my.sharepoint.com/personal/bpriem1_jh_edu/Documents/Betenbaugh%20Lab/2024%20stuff/AMBIC%20lactate%20shift%20project/pH%20Shift%20studie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https://livejohnshopkins-my.sharepoint.com/personal/bpriem1_jh_edu/Documents/Betenbaugh%20Lab/2024%20stuff/AMBIC%20lactate%20shift%20project/pH%20Shift%20studie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https://livejohnshopkins-my.sharepoint.com/personal/bpriem1_jh_edu/Documents/Betenbaugh%20Lab/2024%20stuff/AMBIC%20lactate%20shift%20project/pH%20Shift%20studie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https://livejohnshopkins-my.sharepoint.com/personal/bpriem1_jh_edu/Documents/Betenbaugh%20Lab/2024%20stuff/AMBIC%20lactate%20shift%20project/pH%20Shift%20studi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Initial</a:t>
            </a:r>
            <a:r>
              <a:rPr lang="en-US" baseline="0"/>
              <a:t> pH of basal media (without CO2)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28-8E48-86DF-7D68B17209D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28-8E48-86DF-7D68B17209D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D28-8E48-86DF-7D68B17209D7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D28-8E48-86DF-7D68B17209D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D28-8E48-86DF-7D68B17209D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D28-8E48-86DF-7D68B17209D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D28-8E48-86DF-7D68B17209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'[pH Shift studies.xlsx]pH study 1'!$E$30:$E$36</c:f>
                <c:numCache>
                  <c:formatCode>General</c:formatCode>
                  <c:ptCount val="7"/>
                  <c:pt idx="0">
                    <c:v>1.4142135623731277E-2</c:v>
                  </c:pt>
                  <c:pt idx="1">
                    <c:v>2.12132034355966E-2</c:v>
                  </c:pt>
                  <c:pt idx="2">
                    <c:v>0</c:v>
                  </c:pt>
                  <c:pt idx="3">
                    <c:v>1.4142135623730649E-2</c:v>
                  </c:pt>
                  <c:pt idx="4">
                    <c:v>1.4142135623730649E-2</c:v>
                  </c:pt>
                  <c:pt idx="5">
                    <c:v>1.4142135623730649E-2</c:v>
                  </c:pt>
                  <c:pt idx="6">
                    <c:v>2.12132034355966E-2</c:v>
                  </c:pt>
                </c:numCache>
              </c:numRef>
            </c:plus>
            <c:minus>
              <c:numRef>
                <c:f>'[pH Shift studies.xlsx]pH study 1'!$E$30:$E$36</c:f>
                <c:numCache>
                  <c:formatCode>General</c:formatCode>
                  <c:ptCount val="7"/>
                  <c:pt idx="0">
                    <c:v>1.4142135623731277E-2</c:v>
                  </c:pt>
                  <c:pt idx="1">
                    <c:v>2.12132034355966E-2</c:v>
                  </c:pt>
                  <c:pt idx="2">
                    <c:v>0</c:v>
                  </c:pt>
                  <c:pt idx="3">
                    <c:v>1.4142135623730649E-2</c:v>
                  </c:pt>
                  <c:pt idx="4">
                    <c:v>1.4142135623730649E-2</c:v>
                  </c:pt>
                  <c:pt idx="5">
                    <c:v>1.4142135623730649E-2</c:v>
                  </c:pt>
                  <c:pt idx="6">
                    <c:v>2.12132034355966E-2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'[pH Shift studies.xlsx]pH study 1'!$A$30:$A$36</c:f>
              <c:strCache>
                <c:ptCount val="7"/>
                <c:pt idx="0">
                  <c:v>pH - 0.4</c:v>
                </c:pt>
                <c:pt idx="1">
                  <c:v>pH - 0.2</c:v>
                </c:pt>
                <c:pt idx="2">
                  <c:v>pH - 0.1</c:v>
                </c:pt>
                <c:pt idx="3">
                  <c:v>Control</c:v>
                </c:pt>
                <c:pt idx="4">
                  <c:v>pH + 0.1</c:v>
                </c:pt>
                <c:pt idx="5">
                  <c:v>pH + 0.2</c:v>
                </c:pt>
                <c:pt idx="6">
                  <c:v>pH + 0.4</c:v>
                </c:pt>
              </c:strCache>
            </c:strRef>
          </c:cat>
          <c:val>
            <c:numRef>
              <c:f>'[pH Shift studies.xlsx]pH study 1'!$F$30:$F$36</c:f>
              <c:numCache>
                <c:formatCode>General</c:formatCode>
                <c:ptCount val="7"/>
                <c:pt idx="0">
                  <c:v>7.27</c:v>
                </c:pt>
                <c:pt idx="1">
                  <c:v>7.44</c:v>
                </c:pt>
                <c:pt idx="2">
                  <c:v>7.5</c:v>
                </c:pt>
                <c:pt idx="3">
                  <c:v>7.59</c:v>
                </c:pt>
                <c:pt idx="4">
                  <c:v>7.75</c:v>
                </c:pt>
                <c:pt idx="5">
                  <c:v>7.85</c:v>
                </c:pt>
                <c:pt idx="6">
                  <c:v>7.98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A26-3A40-829F-B4B2EE3690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1404255"/>
        <c:axId val="1871633503"/>
      </c:barChart>
      <c:catAx>
        <c:axId val="1871404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1633503"/>
        <c:crosses val="autoZero"/>
        <c:auto val="1"/>
        <c:lblAlgn val="ctr"/>
        <c:lblOffset val="100"/>
        <c:noMultiLvlLbl val="0"/>
      </c:catAx>
      <c:valAx>
        <c:axId val="1871633503"/>
        <c:scaling>
          <c:orientation val="minMax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1404255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VCD vs. time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187270341207349"/>
          <c:y val="0.17697054698457226"/>
          <c:w val="0.80671019247594056"/>
          <c:h val="0.609811461067366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'[pH Shift studies.xlsx]pH study 1'!$K$45</c:f>
              <c:strCache>
                <c:ptCount val="1"/>
                <c:pt idx="0">
                  <c:v>Control</c:v>
                </c:pt>
              </c:strCache>
            </c:strRef>
          </c:tx>
          <c:spPr>
            <a:ln w="1905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50000"/>
                </a:schemeClr>
              </a:solidFill>
              <a:ln w="12700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'[pH Shift studies.xlsx]pH study 1'!$L$55:$R$55</c:f>
                <c:numCache>
                  <c:formatCode>General</c:formatCode>
                  <c:ptCount val="7"/>
                  <c:pt idx="0">
                    <c:v>3.2500000000000341E-2</c:v>
                  </c:pt>
                  <c:pt idx="1">
                    <c:v>5.2500000000000144E-2</c:v>
                  </c:pt>
                  <c:pt idx="2">
                    <c:v>1.2500000000000011E-2</c:v>
                  </c:pt>
                  <c:pt idx="3">
                    <c:v>1.0000000000000009E-2</c:v>
                  </c:pt>
                  <c:pt idx="4">
                    <c:v>0.12250000000000005</c:v>
                  </c:pt>
                  <c:pt idx="5">
                    <c:v>0.59249999999999925</c:v>
                  </c:pt>
                  <c:pt idx="6">
                    <c:v>1.8849999999999993</c:v>
                  </c:pt>
                </c:numCache>
              </c:numRef>
            </c:plus>
            <c:minus>
              <c:numRef>
                <c:f>'[pH Shift studies.xlsx]pH study 1'!$L$55:$R$55</c:f>
                <c:numCache>
                  <c:formatCode>General</c:formatCode>
                  <c:ptCount val="7"/>
                  <c:pt idx="0">
                    <c:v>3.2500000000000341E-2</c:v>
                  </c:pt>
                  <c:pt idx="1">
                    <c:v>5.2500000000000144E-2</c:v>
                  </c:pt>
                  <c:pt idx="2">
                    <c:v>1.2500000000000011E-2</c:v>
                  </c:pt>
                  <c:pt idx="3">
                    <c:v>1.0000000000000009E-2</c:v>
                  </c:pt>
                  <c:pt idx="4">
                    <c:v>0.12250000000000005</c:v>
                  </c:pt>
                  <c:pt idx="5">
                    <c:v>0.59249999999999925</c:v>
                  </c:pt>
                  <c:pt idx="6">
                    <c:v>1.8849999999999993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'[pH Shift studies.xlsx]pH study 1'!$L$44:$R$44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 formatCode="0.00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'[pH Shift studies.xlsx]pH study 1'!$L$45:$R$45</c:f>
              <c:numCache>
                <c:formatCode>General</c:formatCode>
                <c:ptCount val="7"/>
                <c:pt idx="0">
                  <c:v>0.27749999999999997</c:v>
                </c:pt>
                <c:pt idx="1">
                  <c:v>0.505</c:v>
                </c:pt>
                <c:pt idx="2">
                  <c:v>0.87850000000000006</c:v>
                </c:pt>
                <c:pt idx="3">
                  <c:v>1.93</c:v>
                </c:pt>
                <c:pt idx="4">
                  <c:v>3.7574999999999998</c:v>
                </c:pt>
                <c:pt idx="5">
                  <c:v>5.5575000000000001</c:v>
                </c:pt>
                <c:pt idx="6">
                  <c:v>7.32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B17-6C4B-9F31-1DC821E2A8B6}"/>
            </c:ext>
          </c:extLst>
        </c:ser>
        <c:ser>
          <c:idx val="6"/>
          <c:order val="1"/>
          <c:tx>
            <c:strRef>
              <c:f>'[pH Shift studies.xlsx]pH study 1'!$K$51</c:f>
              <c:strCache>
                <c:ptCount val="1"/>
                <c:pt idx="0">
                  <c:v>pH + 0.4</c:v>
                </c:pt>
              </c:strCache>
            </c:strRef>
          </c:tx>
          <c:spPr>
            <a:ln w="19050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75000"/>
                </a:schemeClr>
              </a:solidFill>
              <a:ln w="12700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'[pH Shift studies.xlsx]pH study 1'!$L$61:$R$61</c:f>
                <c:numCache>
                  <c:formatCode>General</c:formatCode>
                  <c:ptCount val="7"/>
                  <c:pt idx="0">
                    <c:v>2.6249999999999992E-2</c:v>
                  </c:pt>
                  <c:pt idx="1">
                    <c:v>4.2500000000000031E-2</c:v>
                  </c:pt>
                  <c:pt idx="2">
                    <c:v>7.5000000000000058E-3</c:v>
                  </c:pt>
                  <c:pt idx="3">
                    <c:v>0.125</c:v>
                  </c:pt>
                  <c:pt idx="4">
                    <c:v>0.13499999999999979</c:v>
                  </c:pt>
                  <c:pt idx="5">
                    <c:v>0.78249999999999742</c:v>
                  </c:pt>
                  <c:pt idx="6">
                    <c:v>0.74000000000000188</c:v>
                  </c:pt>
                </c:numCache>
              </c:numRef>
            </c:plus>
            <c:minus>
              <c:numRef>
                <c:f>'[pH Shift studies.xlsx]pH study 1'!$L$61:$R$61</c:f>
                <c:numCache>
                  <c:formatCode>General</c:formatCode>
                  <c:ptCount val="7"/>
                  <c:pt idx="0">
                    <c:v>2.6249999999999992E-2</c:v>
                  </c:pt>
                  <c:pt idx="1">
                    <c:v>4.2500000000000031E-2</c:v>
                  </c:pt>
                  <c:pt idx="2">
                    <c:v>7.5000000000000058E-3</c:v>
                  </c:pt>
                  <c:pt idx="3">
                    <c:v>0.125</c:v>
                  </c:pt>
                  <c:pt idx="4">
                    <c:v>0.13499999999999979</c:v>
                  </c:pt>
                  <c:pt idx="5">
                    <c:v>0.78249999999999742</c:v>
                  </c:pt>
                  <c:pt idx="6">
                    <c:v>0.74000000000000188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'[pH Shift studies.xlsx]pH study 1'!$L$44:$R$44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 formatCode="0.00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'[pH Shift studies.xlsx]pH study 1'!$L$51:$R$51</c:f>
              <c:numCache>
                <c:formatCode>General</c:formatCode>
                <c:ptCount val="7"/>
                <c:pt idx="0">
                  <c:v>0.25</c:v>
                </c:pt>
                <c:pt idx="1">
                  <c:v>0.49875000000000003</c:v>
                </c:pt>
                <c:pt idx="2">
                  <c:v>0.95324999999999993</c:v>
                </c:pt>
                <c:pt idx="3">
                  <c:v>2.35</c:v>
                </c:pt>
                <c:pt idx="4">
                  <c:v>3.6232500000000001</c:v>
                </c:pt>
                <c:pt idx="5">
                  <c:v>5.99</c:v>
                </c:pt>
                <c:pt idx="6">
                  <c:v>6.18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B17-6C4B-9F31-1DC821E2A8B6}"/>
            </c:ext>
          </c:extLst>
        </c:ser>
        <c:ser>
          <c:idx val="3"/>
          <c:order val="2"/>
          <c:tx>
            <c:strRef>
              <c:f>'[pH Shift studies.xlsx]pH study 1'!$K$48</c:f>
              <c:strCache>
                <c:ptCount val="1"/>
                <c:pt idx="0">
                  <c:v>pH - 0.4</c:v>
                </c:pt>
              </c:strCache>
            </c:strRef>
          </c:tx>
          <c:spPr>
            <a:ln w="190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12700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'[pH Shift studies.xlsx]pH study 1'!$L$58:$R$58</c:f>
                <c:numCache>
                  <c:formatCode>General</c:formatCode>
                  <c:ptCount val="7"/>
                  <c:pt idx="0">
                    <c:v>7.5000000000000058E-3</c:v>
                  </c:pt>
                  <c:pt idx="1">
                    <c:v>1.3750000000000012E-2</c:v>
                  </c:pt>
                  <c:pt idx="2">
                    <c:v>3.9750000000000008E-2</c:v>
                  </c:pt>
                  <c:pt idx="3">
                    <c:v>8.9999999999999969E-2</c:v>
                  </c:pt>
                  <c:pt idx="4">
                    <c:v>5.2499999999999984E-2</c:v>
                  </c:pt>
                  <c:pt idx="5">
                    <c:v>0.10749999999999993</c:v>
                  </c:pt>
                  <c:pt idx="6">
                    <c:v>0.41749999999999998</c:v>
                  </c:pt>
                </c:numCache>
              </c:numRef>
            </c:plus>
            <c:minus>
              <c:numRef>
                <c:f>'[pH Shift studies.xlsx]pH study 1'!$L$58:$R$58</c:f>
                <c:numCache>
                  <c:formatCode>General</c:formatCode>
                  <c:ptCount val="7"/>
                  <c:pt idx="0">
                    <c:v>7.5000000000000058E-3</c:v>
                  </c:pt>
                  <c:pt idx="1">
                    <c:v>1.3750000000000012E-2</c:v>
                  </c:pt>
                  <c:pt idx="2">
                    <c:v>3.9750000000000008E-2</c:v>
                  </c:pt>
                  <c:pt idx="3">
                    <c:v>8.9999999999999969E-2</c:v>
                  </c:pt>
                  <c:pt idx="4">
                    <c:v>5.2499999999999984E-2</c:v>
                  </c:pt>
                  <c:pt idx="5">
                    <c:v>0.10749999999999993</c:v>
                  </c:pt>
                  <c:pt idx="6">
                    <c:v>0.41749999999999998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'[pH Shift studies.xlsx]pH study 1'!$L$44:$R$44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 formatCode="0.00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'[pH Shift studies.xlsx]pH study 1'!$L$48:$R$48</c:f>
              <c:numCache>
                <c:formatCode>General</c:formatCode>
                <c:ptCount val="7"/>
                <c:pt idx="0">
                  <c:v>0.26124999999999998</c:v>
                </c:pt>
                <c:pt idx="1">
                  <c:v>0.51249999999999996</c:v>
                </c:pt>
                <c:pt idx="2">
                  <c:v>0.96150000000000002</c:v>
                </c:pt>
                <c:pt idx="3">
                  <c:v>2.2250000000000001</c:v>
                </c:pt>
                <c:pt idx="4">
                  <c:v>3.88</c:v>
                </c:pt>
                <c:pt idx="5">
                  <c:v>5.7675000000000001</c:v>
                </c:pt>
                <c:pt idx="6">
                  <c:v>7.13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B17-6C4B-9F31-1DC821E2A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3222879"/>
        <c:axId val="1252136879"/>
      </c:scatterChart>
      <c:valAx>
        <c:axId val="1623222879"/>
        <c:scaling>
          <c:orientation val="minMax"/>
          <c:max val="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(days)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2136879"/>
        <c:crosses val="autoZero"/>
        <c:crossBetween val="midCat"/>
      </c:valAx>
      <c:valAx>
        <c:axId val="12521368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VCD (E6 cells/mL)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3222879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pH vs. time</a:t>
            </a:r>
          </a:p>
        </c:rich>
      </c:tx>
      <c:layout>
        <c:manualLayout>
          <c:xMode val="edge"/>
          <c:yMode val="edge"/>
          <c:x val="0.37822041776027998"/>
          <c:y val="2.22222222222222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50492125984252"/>
          <c:y val="0.16716666666666666"/>
          <c:w val="0.7888396762904637"/>
          <c:h val="0.58659273840769899"/>
        </c:manualLayout>
      </c:layout>
      <c:scatterChart>
        <c:scatterStyle val="smoothMarker"/>
        <c:varyColors val="0"/>
        <c:ser>
          <c:idx val="0"/>
          <c:order val="0"/>
          <c:tx>
            <c:v>Control</c:v>
          </c:tx>
          <c:spPr>
            <a:ln w="1905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'[pH Shift studies.xlsx]pH'!$H$2:$H$8</c:f>
                <c:numCache>
                  <c:formatCode>General</c:formatCode>
                  <c:ptCount val="7"/>
                  <c:pt idx="0">
                    <c:v>4.2426406871192576E-2</c:v>
                  </c:pt>
                  <c:pt idx="1">
                    <c:v>2.8284271247461298E-2</c:v>
                  </c:pt>
                  <c:pt idx="2">
                    <c:v>4.9497474683058526E-2</c:v>
                  </c:pt>
                  <c:pt idx="3">
                    <c:v>0.1131370849898477</c:v>
                  </c:pt>
                  <c:pt idx="4">
                    <c:v>7.7781745930520452E-2</c:v>
                  </c:pt>
                  <c:pt idx="5">
                    <c:v>2.8284271247461926E-2</c:v>
                  </c:pt>
                  <c:pt idx="6">
                    <c:v>7.0710678118653244E-3</c:v>
                  </c:pt>
                </c:numCache>
              </c:numRef>
            </c:plus>
            <c:minus>
              <c:numRef>
                <c:f>'[pH Shift studies.xlsx]pH'!$H$2:$H$8</c:f>
                <c:numCache>
                  <c:formatCode>General</c:formatCode>
                  <c:ptCount val="7"/>
                  <c:pt idx="0">
                    <c:v>4.2426406871192576E-2</c:v>
                  </c:pt>
                  <c:pt idx="1">
                    <c:v>2.8284271247461298E-2</c:v>
                  </c:pt>
                  <c:pt idx="2">
                    <c:v>4.9497474683058526E-2</c:v>
                  </c:pt>
                  <c:pt idx="3">
                    <c:v>0.1131370849898477</c:v>
                  </c:pt>
                  <c:pt idx="4">
                    <c:v>7.7781745930520452E-2</c:v>
                  </c:pt>
                  <c:pt idx="5">
                    <c:v>2.8284271247461926E-2</c:v>
                  </c:pt>
                  <c:pt idx="6">
                    <c:v>7.0710678118653244E-3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'[pH Shift studies.xlsx]pH'!$B$2:$B$8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'[pH Shift studies.xlsx]pH'!$F$2:$F$8</c:f>
              <c:numCache>
                <c:formatCode>General</c:formatCode>
                <c:ptCount val="7"/>
                <c:pt idx="0">
                  <c:v>7.62</c:v>
                </c:pt>
                <c:pt idx="1">
                  <c:v>7.48</c:v>
                </c:pt>
                <c:pt idx="2">
                  <c:v>7.38</c:v>
                </c:pt>
                <c:pt idx="3">
                  <c:v>7.12</c:v>
                </c:pt>
                <c:pt idx="4">
                  <c:v>7.09</c:v>
                </c:pt>
                <c:pt idx="5">
                  <c:v>7.17</c:v>
                </c:pt>
                <c:pt idx="6">
                  <c:v>7.41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D0C-CA45-9D84-6745BAF4167E}"/>
            </c:ext>
          </c:extLst>
        </c:ser>
        <c:ser>
          <c:idx val="6"/>
          <c:order val="1"/>
          <c:tx>
            <c:v>pH + 0.4</c:v>
          </c:tx>
          <c:spPr>
            <a:ln w="19050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</c:marker>
          <c:xVal>
            <c:numRef>
              <c:f>'[pH Shift studies.xlsx]pH'!$E$50:$E$57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'[pH Shift studies.xlsx]pH'!$G$50:$G$57</c:f>
              <c:numCache>
                <c:formatCode>General</c:formatCode>
                <c:ptCount val="8"/>
                <c:pt idx="0">
                  <c:v>7.9</c:v>
                </c:pt>
                <c:pt idx="1">
                  <c:v>7.7450000000000001</c:v>
                </c:pt>
                <c:pt idx="2">
                  <c:v>7.63</c:v>
                </c:pt>
                <c:pt idx="3">
                  <c:v>7.35</c:v>
                </c:pt>
                <c:pt idx="4">
                  <c:v>7.3450000000000006</c:v>
                </c:pt>
                <c:pt idx="5">
                  <c:v>7.335</c:v>
                </c:pt>
                <c:pt idx="6">
                  <c:v>7.6</c:v>
                </c:pt>
                <c:pt idx="7">
                  <c:v>7.95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D0C-CA45-9D84-6745BAF4167E}"/>
            </c:ext>
          </c:extLst>
        </c:ser>
        <c:ser>
          <c:idx val="3"/>
          <c:order val="2"/>
          <c:tx>
            <c:v>pH - 0.4</c:v>
          </c:tx>
          <c:spPr>
            <a:ln w="190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'[pH Shift studies.xlsx]pH'!$H$26:$H$32</c:f>
                <c:numCache>
                  <c:formatCode>General</c:formatCode>
                  <c:ptCount val="7"/>
                  <c:pt idx="0">
                    <c:v>4.9497474683058526E-2</c:v>
                  </c:pt>
                  <c:pt idx="1">
                    <c:v>2.12132034355966E-2</c:v>
                  </c:pt>
                  <c:pt idx="2">
                    <c:v>4.2426406871193201E-2</c:v>
                  </c:pt>
                  <c:pt idx="3">
                    <c:v>7.0710678118659524E-3</c:v>
                  </c:pt>
                  <c:pt idx="4">
                    <c:v>7.0710678118655126E-2</c:v>
                  </c:pt>
                  <c:pt idx="5">
                    <c:v>2.8284271247461926E-2</c:v>
                  </c:pt>
                  <c:pt idx="6">
                    <c:v>2.8284271247461926E-2</c:v>
                  </c:pt>
                </c:numCache>
              </c:numRef>
            </c:plus>
            <c:minus>
              <c:numRef>
                <c:f>'[pH Shift studies.xlsx]pH'!$H$26:$H$32</c:f>
                <c:numCache>
                  <c:formatCode>General</c:formatCode>
                  <c:ptCount val="7"/>
                  <c:pt idx="0">
                    <c:v>4.9497474683058526E-2</c:v>
                  </c:pt>
                  <c:pt idx="1">
                    <c:v>2.12132034355966E-2</c:v>
                  </c:pt>
                  <c:pt idx="2">
                    <c:v>4.2426406871193201E-2</c:v>
                  </c:pt>
                  <c:pt idx="3">
                    <c:v>7.0710678118659524E-3</c:v>
                  </c:pt>
                  <c:pt idx="4">
                    <c:v>7.0710678118655126E-2</c:v>
                  </c:pt>
                  <c:pt idx="5">
                    <c:v>2.8284271247461926E-2</c:v>
                  </c:pt>
                  <c:pt idx="6">
                    <c:v>2.8284271247461926E-2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'[pH Shift studies.xlsx]pH'!$B$26:$B$32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'[pH Shift studies.xlsx]pH'!$G$26:$G$32</c:f>
              <c:numCache>
                <c:formatCode>General</c:formatCode>
                <c:ptCount val="7"/>
                <c:pt idx="0">
                  <c:v>7.4249999999999998</c:v>
                </c:pt>
                <c:pt idx="1">
                  <c:v>7.3249999999999993</c:v>
                </c:pt>
                <c:pt idx="2">
                  <c:v>7.17</c:v>
                </c:pt>
                <c:pt idx="3">
                  <c:v>7.0649999999999995</c:v>
                </c:pt>
                <c:pt idx="4">
                  <c:v>7.1099999999999994</c:v>
                </c:pt>
                <c:pt idx="5">
                  <c:v>7.1099999999999994</c:v>
                </c:pt>
                <c:pt idx="6">
                  <c:v>7.33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D0C-CA45-9D84-6745BAF416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66544"/>
        <c:axId val="6103120"/>
      </c:scatterChart>
      <c:valAx>
        <c:axId val="5566544"/>
        <c:scaling>
          <c:orientation val="minMax"/>
          <c:max val="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(days)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03120"/>
        <c:crosses val="autoZero"/>
        <c:crossBetween val="midCat"/>
      </c:valAx>
      <c:valAx>
        <c:axId val="6103120"/>
        <c:scaling>
          <c:orientation val="minMax"/>
          <c:min val="6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6544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Glucose vs.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Control</c:v>
          </c:tx>
          <c:spPr>
            <a:ln w="1905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'[pH Shift studies.xlsx]YSI'!$AW$30:$AW$37</c:f>
                <c:numCache>
                  <c:formatCode>General</c:formatCode>
                  <c:ptCount val="8"/>
                  <c:pt idx="0">
                    <c:v>0.15608492863716161</c:v>
                  </c:pt>
                  <c:pt idx="1">
                    <c:v>6.8708566947200442E-2</c:v>
                  </c:pt>
                  <c:pt idx="2">
                    <c:v>4.9639084138324002E-3</c:v>
                  </c:pt>
                  <c:pt idx="3">
                    <c:v>0.20429180953457698</c:v>
                  </c:pt>
                  <c:pt idx="4">
                    <c:v>0.25417126186762579</c:v>
                  </c:pt>
                  <c:pt idx="5">
                    <c:v>0.42864679574135223</c:v>
                  </c:pt>
                  <c:pt idx="6">
                    <c:v>0.36166110635101528</c:v>
                  </c:pt>
                  <c:pt idx="7">
                    <c:v>1.7363666920701334E-2</c:v>
                  </c:pt>
                </c:numCache>
              </c:numRef>
            </c:plus>
            <c:minus>
              <c:numRef>
                <c:f>'[pH Shift studies.xlsx]YSI'!$AW$30:$AW$37</c:f>
                <c:numCache>
                  <c:formatCode>General</c:formatCode>
                  <c:ptCount val="8"/>
                  <c:pt idx="0">
                    <c:v>0.15608492863716161</c:v>
                  </c:pt>
                  <c:pt idx="1">
                    <c:v>6.8708566947200442E-2</c:v>
                  </c:pt>
                  <c:pt idx="2">
                    <c:v>4.9639084138324002E-3</c:v>
                  </c:pt>
                  <c:pt idx="3">
                    <c:v>0.20429180953457698</c:v>
                  </c:pt>
                  <c:pt idx="4">
                    <c:v>0.25417126186762579</c:v>
                  </c:pt>
                  <c:pt idx="5">
                    <c:v>0.42864679574135223</c:v>
                  </c:pt>
                  <c:pt idx="6">
                    <c:v>0.36166110635101528</c:v>
                  </c:pt>
                  <c:pt idx="7">
                    <c:v>1.7363666920701334E-2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'[pH Shift studies.xlsx]YSI'!$AU$30:$AU$37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'[pH Shift studies.xlsx]YSI'!$AV$30:$AV$37</c:f>
              <c:numCache>
                <c:formatCode>General</c:formatCode>
                <c:ptCount val="8"/>
                <c:pt idx="0">
                  <c:v>6.0999832278927055</c:v>
                </c:pt>
                <c:pt idx="1">
                  <c:v>5.6398532148301754</c:v>
                </c:pt>
                <c:pt idx="2">
                  <c:v>5.1041705822373702</c:v>
                </c:pt>
                <c:pt idx="3">
                  <c:v>3.8665152858317802</c:v>
                </c:pt>
                <c:pt idx="4">
                  <c:v>2.9232536360529</c:v>
                </c:pt>
                <c:pt idx="5">
                  <c:v>1.506053322284955</c:v>
                </c:pt>
                <c:pt idx="6">
                  <c:v>0.36757236280771799</c:v>
                </c:pt>
                <c:pt idx="7">
                  <c:v>1.227796662589245E-2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A24-F242-8BB8-BDE8B9323E68}"/>
            </c:ext>
          </c:extLst>
        </c:ser>
        <c:ser>
          <c:idx val="6"/>
          <c:order val="1"/>
          <c:tx>
            <c:v>pH + 0.4</c:v>
          </c:tx>
          <c:spPr>
            <a:ln w="19050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'[pH Shift studies.xlsx]YSI'!$AW$21:$AW$28</c:f>
                <c:numCache>
                  <c:formatCode>General</c:formatCode>
                  <c:ptCount val="8"/>
                  <c:pt idx="0">
                    <c:v>4.8074705050620024E-2</c:v>
                  </c:pt>
                  <c:pt idx="1">
                    <c:v>0.32562365042630792</c:v>
                  </c:pt>
                  <c:pt idx="2">
                    <c:v>0.12240202834583321</c:v>
                  </c:pt>
                  <c:pt idx="3">
                    <c:v>0.21214889871435719</c:v>
                  </c:pt>
                  <c:pt idx="4">
                    <c:v>0.14944742958952179</c:v>
                  </c:pt>
                  <c:pt idx="5">
                    <c:v>2.0966220143943778E-2</c:v>
                  </c:pt>
                  <c:pt idx="6">
                    <c:v>0</c:v>
                  </c:pt>
                  <c:pt idx="7">
                    <c:v>0</c:v>
                  </c:pt>
                </c:numCache>
              </c:numRef>
            </c:plus>
            <c:minus>
              <c:numRef>
                <c:f>'[pH Shift studies.xlsx]YSI'!$AW$21:$AW$28</c:f>
                <c:numCache>
                  <c:formatCode>General</c:formatCode>
                  <c:ptCount val="8"/>
                  <c:pt idx="0">
                    <c:v>4.8074705050620024E-2</c:v>
                  </c:pt>
                  <c:pt idx="1">
                    <c:v>0.32562365042630792</c:v>
                  </c:pt>
                  <c:pt idx="2">
                    <c:v>0.12240202834583321</c:v>
                  </c:pt>
                  <c:pt idx="3">
                    <c:v>0.21214889871435719</c:v>
                  </c:pt>
                  <c:pt idx="4">
                    <c:v>0.14944742958952179</c:v>
                  </c:pt>
                  <c:pt idx="5">
                    <c:v>2.0966220143943778E-2</c:v>
                  </c:pt>
                  <c:pt idx="6">
                    <c:v>0</c:v>
                  </c:pt>
                  <c:pt idx="7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'[pH Shift studies.xlsx]YSI'!$AU$21:$AU$28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'[pH Shift studies.xlsx]YSI'!$AV$21:$AV$28</c:f>
              <c:numCache>
                <c:formatCode>General</c:formatCode>
                <c:ptCount val="8"/>
                <c:pt idx="0">
                  <c:v>6.0472355239966156</c:v>
                </c:pt>
                <c:pt idx="1">
                  <c:v>5.9153051955844305</c:v>
                </c:pt>
                <c:pt idx="2">
                  <c:v>4.8416902759612004</c:v>
                </c:pt>
                <c:pt idx="3">
                  <c:v>3.6452057821078698</c:v>
                </c:pt>
                <c:pt idx="4">
                  <c:v>2.4902161573760049</c:v>
                </c:pt>
                <c:pt idx="5">
                  <c:v>0.67147758563714199</c:v>
                </c:pt>
                <c:pt idx="6">
                  <c:v>0</c:v>
                </c:pt>
                <c:pt idx="7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A24-F242-8BB8-BDE8B9323E68}"/>
            </c:ext>
          </c:extLst>
        </c:ser>
        <c:ser>
          <c:idx val="3"/>
          <c:order val="2"/>
          <c:tx>
            <c:v>pH - 0.4</c:v>
          </c:tx>
          <c:spPr>
            <a:ln w="190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</c:marker>
          <c:xVal>
            <c:numRef>
              <c:f>'[pH Shift studies.xlsx]YSI'!$AU$54:$AU$61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'[pH Shift studies.xlsx]YSI'!$AV$54:$AV$61</c:f>
              <c:numCache>
                <c:formatCode>General</c:formatCode>
                <c:ptCount val="8"/>
                <c:pt idx="0">
                  <c:v>6.2337467884929758</c:v>
                </c:pt>
                <c:pt idx="1">
                  <c:v>5.9344742280568195</c:v>
                </c:pt>
                <c:pt idx="2">
                  <c:v>5.3572321495071602</c:v>
                </c:pt>
                <c:pt idx="3">
                  <c:v>4.5709392022222755</c:v>
                </c:pt>
                <c:pt idx="4">
                  <c:v>3.7555010599734899</c:v>
                </c:pt>
                <c:pt idx="5">
                  <c:v>2.0187738791697649</c:v>
                </c:pt>
                <c:pt idx="6">
                  <c:v>0.64491532194142254</c:v>
                </c:pt>
                <c:pt idx="7">
                  <c:v>1.9584320611890051E-2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A24-F242-8BB8-BDE8B9323E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3816095"/>
        <c:axId val="1684570335"/>
      </c:scatterChart>
      <c:valAx>
        <c:axId val="2063816095"/>
        <c:scaling>
          <c:orientation val="minMax"/>
          <c:max val="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(days)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4570335"/>
        <c:crosses val="autoZero"/>
        <c:crossBetween val="midCat"/>
      </c:valAx>
      <c:valAx>
        <c:axId val="168457033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Concentration (g/L)</a:t>
                </a:r>
              </a:p>
              <a:p>
                <a:pPr>
                  <a:defRPr/>
                </a:pP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3816095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Lactate vs.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Control</c:v>
          </c:tx>
          <c:spPr>
            <a:ln w="1905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'[pH Shift studies.xlsx]YSI'!$O$5:$O$12</c:f>
                <c:numCache>
                  <c:formatCode>General</c:formatCode>
                  <c:ptCount val="8"/>
                  <c:pt idx="0">
                    <c:v>1.185081619970528E-3</c:v>
                  </c:pt>
                  <c:pt idx="1">
                    <c:v>9.1570543537522215E-3</c:v>
                  </c:pt>
                  <c:pt idx="2">
                    <c:v>6.0473997582502645E-2</c:v>
                  </c:pt>
                  <c:pt idx="3">
                    <c:v>0.10518788261013352</c:v>
                  </c:pt>
                  <c:pt idx="4">
                    <c:v>2.2558134999912834E-2</c:v>
                  </c:pt>
                  <c:pt idx="5">
                    <c:v>1.1930668904862149E-2</c:v>
                  </c:pt>
                  <c:pt idx="6">
                    <c:v>9.5864978601636452E-2</c:v>
                  </c:pt>
                  <c:pt idx="7">
                    <c:v>0.20859650045003153</c:v>
                  </c:pt>
                </c:numCache>
              </c:numRef>
            </c:plus>
            <c:minus>
              <c:numRef>
                <c:f>'[pH Shift studies.xlsx]YSI'!$O$5:$O$12</c:f>
                <c:numCache>
                  <c:formatCode>General</c:formatCode>
                  <c:ptCount val="8"/>
                  <c:pt idx="0">
                    <c:v>1.185081619970528E-3</c:v>
                  </c:pt>
                  <c:pt idx="1">
                    <c:v>9.1570543537522215E-3</c:v>
                  </c:pt>
                  <c:pt idx="2">
                    <c:v>6.0473997582502645E-2</c:v>
                  </c:pt>
                  <c:pt idx="3">
                    <c:v>0.10518788261013352</c:v>
                  </c:pt>
                  <c:pt idx="4">
                    <c:v>2.2558134999912834E-2</c:v>
                  </c:pt>
                  <c:pt idx="5">
                    <c:v>1.1930668904862149E-2</c:v>
                  </c:pt>
                  <c:pt idx="6">
                    <c:v>9.5864978601636452E-2</c:v>
                  </c:pt>
                  <c:pt idx="7">
                    <c:v>0.20859650045003153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'[pH Shift studies.xlsx]YSI'!$AU$30:$AU$37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'[pH Shift studies.xlsx]YSI'!$AX$30:$AX$37</c:f>
              <c:numCache>
                <c:formatCode>General</c:formatCode>
                <c:ptCount val="8"/>
                <c:pt idx="0">
                  <c:v>1.765224642985835E-2</c:v>
                </c:pt>
                <c:pt idx="1">
                  <c:v>0.28758383496585599</c:v>
                </c:pt>
                <c:pt idx="2">
                  <c:v>0.63100585875659698</c:v>
                </c:pt>
                <c:pt idx="3">
                  <c:v>1.1154400489252398</c:v>
                </c:pt>
                <c:pt idx="4">
                  <c:v>1.1659849308055099</c:v>
                </c:pt>
                <c:pt idx="5">
                  <c:v>0.99950186984199352</c:v>
                </c:pt>
                <c:pt idx="6">
                  <c:v>0.65684156197527799</c:v>
                </c:pt>
                <c:pt idx="7">
                  <c:v>0.14999259638398188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2E6-6E45-A49E-BB1666E10610}"/>
            </c:ext>
          </c:extLst>
        </c:ser>
        <c:ser>
          <c:idx val="6"/>
          <c:order val="1"/>
          <c:tx>
            <c:v>pH + 0.4</c:v>
          </c:tx>
          <c:spPr>
            <a:ln w="19050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</c:marker>
          <c:xVal>
            <c:numRef>
              <c:f>'[pH Shift studies.xlsx]YSI'!$AU$21:$AU$28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'[pH Shift studies.xlsx]YSI'!$AX$21:$AX$28</c:f>
              <c:numCache>
                <c:formatCode>General</c:formatCode>
                <c:ptCount val="8"/>
                <c:pt idx="0">
                  <c:v>2.2374866533114549E-2</c:v>
                </c:pt>
                <c:pt idx="1">
                  <c:v>0.40618853042668551</c:v>
                </c:pt>
                <c:pt idx="2">
                  <c:v>0.93058962820033497</c:v>
                </c:pt>
                <c:pt idx="3">
                  <c:v>1.57454622376373</c:v>
                </c:pt>
                <c:pt idx="4">
                  <c:v>1.561758362296275</c:v>
                </c:pt>
                <c:pt idx="5">
                  <c:v>1.255266738451575</c:v>
                </c:pt>
                <c:pt idx="6">
                  <c:v>0.3782770814324925</c:v>
                </c:pt>
                <c:pt idx="7">
                  <c:v>8.9178518650737809E-3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2E6-6E45-A49E-BB1666E10610}"/>
            </c:ext>
          </c:extLst>
        </c:ser>
        <c:ser>
          <c:idx val="3"/>
          <c:order val="2"/>
          <c:tx>
            <c:v>pH - 0.4</c:v>
          </c:tx>
          <c:spPr>
            <a:ln w="190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</c:marker>
          <c:xVal>
            <c:numRef>
              <c:f>'[pH Shift studies.xlsx]YSI'!$AU$54:$AU$61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'[pH Shift studies.xlsx]YSI'!$AX$54:$AX$61</c:f>
              <c:numCache>
                <c:formatCode>General</c:formatCode>
                <c:ptCount val="8"/>
                <c:pt idx="0">
                  <c:v>1.9478743345433851E-2</c:v>
                </c:pt>
                <c:pt idx="1">
                  <c:v>0.29700667618398247</c:v>
                </c:pt>
                <c:pt idx="2">
                  <c:v>0.63898307433670554</c:v>
                </c:pt>
                <c:pt idx="3">
                  <c:v>0.99493135629594298</c:v>
                </c:pt>
                <c:pt idx="4">
                  <c:v>0.96850301981682496</c:v>
                </c:pt>
                <c:pt idx="5">
                  <c:v>0.64871766412005294</c:v>
                </c:pt>
                <c:pt idx="6">
                  <c:v>0.15149316721936101</c:v>
                </c:pt>
                <c:pt idx="7">
                  <c:v>1.7047789680732249E-2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2E6-6E45-A49E-BB1666E106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3816095"/>
        <c:axId val="1684570335"/>
      </c:scatterChart>
      <c:valAx>
        <c:axId val="2063816095"/>
        <c:scaling>
          <c:orientation val="minMax"/>
          <c:max val="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(days)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4570335"/>
        <c:crosses val="autoZero"/>
        <c:crossBetween val="midCat"/>
      </c:valAx>
      <c:valAx>
        <c:axId val="168457033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Concentration (g/L)</a:t>
                </a:r>
              </a:p>
              <a:p>
                <a:pPr>
                  <a:defRPr/>
                </a:pP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3816095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pH vs.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Control</c:v>
          </c:tx>
          <c:spPr>
            <a:ln w="1905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'[pH Shift studies.xlsx]pH'!$H$2:$H$8</c:f>
                <c:numCache>
                  <c:formatCode>General</c:formatCode>
                  <c:ptCount val="7"/>
                  <c:pt idx="0">
                    <c:v>4.2426406871192576E-2</c:v>
                  </c:pt>
                  <c:pt idx="1">
                    <c:v>2.8284271247461298E-2</c:v>
                  </c:pt>
                  <c:pt idx="2">
                    <c:v>4.9497474683058526E-2</c:v>
                  </c:pt>
                  <c:pt idx="3">
                    <c:v>0.1131370849898477</c:v>
                  </c:pt>
                  <c:pt idx="4">
                    <c:v>7.7781745930520452E-2</c:v>
                  </c:pt>
                  <c:pt idx="5">
                    <c:v>2.8284271247461926E-2</c:v>
                  </c:pt>
                  <c:pt idx="6">
                    <c:v>7.0710678118653244E-3</c:v>
                  </c:pt>
                </c:numCache>
              </c:numRef>
            </c:plus>
            <c:minus>
              <c:numRef>
                <c:f>'[pH Shift studies.xlsx]pH'!$H$2:$H$8</c:f>
                <c:numCache>
                  <c:formatCode>General</c:formatCode>
                  <c:ptCount val="7"/>
                  <c:pt idx="0">
                    <c:v>4.2426406871192576E-2</c:v>
                  </c:pt>
                  <c:pt idx="1">
                    <c:v>2.8284271247461298E-2</c:v>
                  </c:pt>
                  <c:pt idx="2">
                    <c:v>4.9497474683058526E-2</c:v>
                  </c:pt>
                  <c:pt idx="3">
                    <c:v>0.1131370849898477</c:v>
                  </c:pt>
                  <c:pt idx="4">
                    <c:v>7.7781745930520452E-2</c:v>
                  </c:pt>
                  <c:pt idx="5">
                    <c:v>2.8284271247461926E-2</c:v>
                  </c:pt>
                  <c:pt idx="6">
                    <c:v>7.0710678118653244E-3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'[pH Shift studies.xlsx]pH'!$B$2:$B$8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'[pH Shift studies.xlsx]pH'!$F$2:$F$8</c:f>
              <c:numCache>
                <c:formatCode>General</c:formatCode>
                <c:ptCount val="7"/>
                <c:pt idx="0">
                  <c:v>7.62</c:v>
                </c:pt>
                <c:pt idx="1">
                  <c:v>7.48</c:v>
                </c:pt>
                <c:pt idx="2">
                  <c:v>7.38</c:v>
                </c:pt>
                <c:pt idx="3">
                  <c:v>7.12</c:v>
                </c:pt>
                <c:pt idx="4">
                  <c:v>7.09</c:v>
                </c:pt>
                <c:pt idx="5">
                  <c:v>7.17</c:v>
                </c:pt>
                <c:pt idx="6">
                  <c:v>7.41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0F7-204D-9D46-6B1BF4A96EC8}"/>
            </c:ext>
          </c:extLst>
        </c:ser>
        <c:ser>
          <c:idx val="1"/>
          <c:order val="1"/>
          <c:tx>
            <c:v>pH - 0.1</c:v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'[pH Shift studies.xlsx]pH'!$H$10:$H$16</c:f>
                <c:numCache>
                  <c:formatCode>General</c:formatCode>
                  <c:ptCount val="7"/>
                  <c:pt idx="0">
                    <c:v>1.4142135623730649E-2</c:v>
                  </c:pt>
                  <c:pt idx="1">
                    <c:v>1.4142135623730649E-2</c:v>
                  </c:pt>
                  <c:pt idx="2">
                    <c:v>7.0710678118653244E-3</c:v>
                  </c:pt>
                  <c:pt idx="3">
                    <c:v>3.5355339059327251E-2</c:v>
                  </c:pt>
                  <c:pt idx="4">
                    <c:v>2.12132034355966E-2</c:v>
                  </c:pt>
                  <c:pt idx="5">
                    <c:v>7.0710678118653244E-3</c:v>
                  </c:pt>
                  <c:pt idx="6">
                    <c:v>6.3639610306789801E-2</c:v>
                  </c:pt>
                </c:numCache>
              </c:numRef>
            </c:plus>
            <c:minus>
              <c:numRef>
                <c:f>'[pH Shift studies.xlsx]pH'!$H$10:$H$16</c:f>
                <c:numCache>
                  <c:formatCode>General</c:formatCode>
                  <c:ptCount val="7"/>
                  <c:pt idx="0">
                    <c:v>1.4142135623730649E-2</c:v>
                  </c:pt>
                  <c:pt idx="1">
                    <c:v>1.4142135623730649E-2</c:v>
                  </c:pt>
                  <c:pt idx="2">
                    <c:v>7.0710678118653244E-3</c:v>
                  </c:pt>
                  <c:pt idx="3">
                    <c:v>3.5355339059327251E-2</c:v>
                  </c:pt>
                  <c:pt idx="4">
                    <c:v>2.12132034355966E-2</c:v>
                  </c:pt>
                  <c:pt idx="5">
                    <c:v>7.0710678118653244E-3</c:v>
                  </c:pt>
                  <c:pt idx="6">
                    <c:v>6.3639610306789801E-2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'[pH Shift studies.xlsx]pH'!$B$10:$B$16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'[pH Shift studies.xlsx]pH'!$G$10:$G$16</c:f>
              <c:numCache>
                <c:formatCode>General</c:formatCode>
                <c:ptCount val="7"/>
                <c:pt idx="0">
                  <c:v>7.54</c:v>
                </c:pt>
                <c:pt idx="1">
                  <c:v>7.46</c:v>
                </c:pt>
                <c:pt idx="2">
                  <c:v>7.2949999999999999</c:v>
                </c:pt>
                <c:pt idx="3">
                  <c:v>7.1750000000000007</c:v>
                </c:pt>
                <c:pt idx="4">
                  <c:v>7.1449999999999996</c:v>
                </c:pt>
                <c:pt idx="5">
                  <c:v>7.2050000000000001</c:v>
                </c:pt>
                <c:pt idx="6">
                  <c:v>7.4350000000000005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0F7-204D-9D46-6B1BF4A96EC8}"/>
            </c:ext>
          </c:extLst>
        </c:ser>
        <c:ser>
          <c:idx val="2"/>
          <c:order val="2"/>
          <c:tx>
            <c:v>pH - 0.2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'[pH Shift studies.xlsx]pH'!$H$18:$H$24</c:f>
                <c:numCache>
                  <c:formatCode>General</c:formatCode>
                  <c:ptCount val="7"/>
                  <c:pt idx="0">
                    <c:v>3.5355339059327251E-2</c:v>
                  </c:pt>
                  <c:pt idx="1">
                    <c:v>2.8284271247461926E-2</c:v>
                  </c:pt>
                  <c:pt idx="2">
                    <c:v>1.4142135623731277E-2</c:v>
                  </c:pt>
                  <c:pt idx="3">
                    <c:v>0</c:v>
                  </c:pt>
                  <c:pt idx="4">
                    <c:v>0</c:v>
                  </c:pt>
                  <c:pt idx="5">
                    <c:v>7.7781745930519827E-2</c:v>
                  </c:pt>
                  <c:pt idx="6">
                    <c:v>6.3639610306789177E-2</c:v>
                  </c:pt>
                </c:numCache>
              </c:numRef>
            </c:plus>
            <c:minus>
              <c:numRef>
                <c:f>'[pH Shift studies.xlsx]pH'!$H$18:$H$24</c:f>
                <c:numCache>
                  <c:formatCode>General</c:formatCode>
                  <c:ptCount val="7"/>
                  <c:pt idx="0">
                    <c:v>3.5355339059327251E-2</c:v>
                  </c:pt>
                  <c:pt idx="1">
                    <c:v>2.8284271247461926E-2</c:v>
                  </c:pt>
                  <c:pt idx="2">
                    <c:v>1.4142135623731277E-2</c:v>
                  </c:pt>
                  <c:pt idx="3">
                    <c:v>0</c:v>
                  </c:pt>
                  <c:pt idx="4">
                    <c:v>0</c:v>
                  </c:pt>
                  <c:pt idx="5">
                    <c:v>7.7781745930519827E-2</c:v>
                  </c:pt>
                  <c:pt idx="6">
                    <c:v>6.3639610306789177E-2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'[pH Shift studies.xlsx]pH'!$B$18:$B$24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'[pH Shift studies.xlsx]pH'!$G$18:$G$24</c:f>
              <c:numCache>
                <c:formatCode>General</c:formatCode>
                <c:ptCount val="7"/>
                <c:pt idx="0">
                  <c:v>7.5649999999999995</c:v>
                </c:pt>
                <c:pt idx="1">
                  <c:v>7.43</c:v>
                </c:pt>
                <c:pt idx="2">
                  <c:v>7.2799999999999994</c:v>
                </c:pt>
                <c:pt idx="3">
                  <c:v>7.11</c:v>
                </c:pt>
                <c:pt idx="4">
                  <c:v>7.15</c:v>
                </c:pt>
                <c:pt idx="5">
                  <c:v>7.2549999999999999</c:v>
                </c:pt>
                <c:pt idx="6">
                  <c:v>7.4950000000000001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0F7-204D-9D46-6B1BF4A96EC8}"/>
            </c:ext>
          </c:extLst>
        </c:ser>
        <c:ser>
          <c:idx val="3"/>
          <c:order val="3"/>
          <c:tx>
            <c:v>pH - 0.4</c:v>
          </c:tx>
          <c:spPr>
            <a:ln w="190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'[pH Shift studies.xlsx]pH'!$H$26:$H$32</c:f>
                <c:numCache>
                  <c:formatCode>General</c:formatCode>
                  <c:ptCount val="7"/>
                  <c:pt idx="0">
                    <c:v>4.9497474683058526E-2</c:v>
                  </c:pt>
                  <c:pt idx="1">
                    <c:v>2.12132034355966E-2</c:v>
                  </c:pt>
                  <c:pt idx="2">
                    <c:v>4.2426406871193201E-2</c:v>
                  </c:pt>
                  <c:pt idx="3">
                    <c:v>7.0710678118659524E-3</c:v>
                  </c:pt>
                  <c:pt idx="4">
                    <c:v>7.0710678118655126E-2</c:v>
                  </c:pt>
                  <c:pt idx="5">
                    <c:v>2.8284271247461926E-2</c:v>
                  </c:pt>
                  <c:pt idx="6">
                    <c:v>2.8284271247461926E-2</c:v>
                  </c:pt>
                </c:numCache>
              </c:numRef>
            </c:plus>
            <c:minus>
              <c:numRef>
                <c:f>'[pH Shift studies.xlsx]pH'!$H$26:$H$32</c:f>
                <c:numCache>
                  <c:formatCode>General</c:formatCode>
                  <c:ptCount val="7"/>
                  <c:pt idx="0">
                    <c:v>4.9497474683058526E-2</c:v>
                  </c:pt>
                  <c:pt idx="1">
                    <c:v>2.12132034355966E-2</c:v>
                  </c:pt>
                  <c:pt idx="2">
                    <c:v>4.2426406871193201E-2</c:v>
                  </c:pt>
                  <c:pt idx="3">
                    <c:v>7.0710678118659524E-3</c:v>
                  </c:pt>
                  <c:pt idx="4">
                    <c:v>7.0710678118655126E-2</c:v>
                  </c:pt>
                  <c:pt idx="5">
                    <c:v>2.8284271247461926E-2</c:v>
                  </c:pt>
                  <c:pt idx="6">
                    <c:v>2.8284271247461926E-2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'[pH Shift studies.xlsx]pH'!$B$26:$B$32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'[pH Shift studies.xlsx]pH'!$G$26:$G$32</c:f>
              <c:numCache>
                <c:formatCode>General</c:formatCode>
                <c:ptCount val="7"/>
                <c:pt idx="0">
                  <c:v>7.4249999999999998</c:v>
                </c:pt>
                <c:pt idx="1">
                  <c:v>7.3249999999999993</c:v>
                </c:pt>
                <c:pt idx="2">
                  <c:v>7.17</c:v>
                </c:pt>
                <c:pt idx="3">
                  <c:v>7.0649999999999995</c:v>
                </c:pt>
                <c:pt idx="4">
                  <c:v>7.1099999999999994</c:v>
                </c:pt>
                <c:pt idx="5">
                  <c:v>7.1099999999999994</c:v>
                </c:pt>
                <c:pt idx="6">
                  <c:v>7.33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40F7-204D-9D46-6B1BF4A96E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66544"/>
        <c:axId val="6103120"/>
      </c:scatterChart>
      <c:valAx>
        <c:axId val="5566544"/>
        <c:scaling>
          <c:orientation val="minMax"/>
          <c:max val="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(days)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03120"/>
        <c:crosses val="autoZero"/>
        <c:crossBetween val="midCat"/>
      </c:valAx>
      <c:valAx>
        <c:axId val="6103120"/>
        <c:scaling>
          <c:orientation val="minMax"/>
          <c:min val="6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6544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Glucose vs.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786472003499562"/>
          <c:y val="0.15605555555555559"/>
          <c:w val="0.77525153105861766"/>
          <c:h val="0.60799999999999998"/>
        </c:manualLayout>
      </c:layout>
      <c:scatterChart>
        <c:scatterStyle val="smoothMarker"/>
        <c:varyColors val="0"/>
        <c:ser>
          <c:idx val="0"/>
          <c:order val="0"/>
          <c:tx>
            <c:v>Control</c:v>
          </c:tx>
          <c:spPr>
            <a:ln w="1905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'[pH Shift studies.xlsx]YSI'!$AW$30:$AW$37</c:f>
                <c:numCache>
                  <c:formatCode>General</c:formatCode>
                  <c:ptCount val="8"/>
                  <c:pt idx="0">
                    <c:v>0.15608492863716161</c:v>
                  </c:pt>
                  <c:pt idx="1">
                    <c:v>6.8708566947200442E-2</c:v>
                  </c:pt>
                  <c:pt idx="2">
                    <c:v>4.9639084138324002E-3</c:v>
                  </c:pt>
                  <c:pt idx="3">
                    <c:v>0.20429180953457698</c:v>
                  </c:pt>
                  <c:pt idx="4">
                    <c:v>0.25417126186762579</c:v>
                  </c:pt>
                  <c:pt idx="5">
                    <c:v>0.42864679574135223</c:v>
                  </c:pt>
                  <c:pt idx="6">
                    <c:v>0.36166110635101528</c:v>
                  </c:pt>
                  <c:pt idx="7">
                    <c:v>1.7363666920701334E-2</c:v>
                  </c:pt>
                </c:numCache>
              </c:numRef>
            </c:plus>
            <c:minus>
              <c:numRef>
                <c:f>'[pH Shift studies.xlsx]YSI'!$AW$30:$AW$37</c:f>
                <c:numCache>
                  <c:formatCode>General</c:formatCode>
                  <c:ptCount val="8"/>
                  <c:pt idx="0">
                    <c:v>0.15608492863716161</c:v>
                  </c:pt>
                  <c:pt idx="1">
                    <c:v>6.8708566947200442E-2</c:v>
                  </c:pt>
                  <c:pt idx="2">
                    <c:v>4.9639084138324002E-3</c:v>
                  </c:pt>
                  <c:pt idx="3">
                    <c:v>0.20429180953457698</c:v>
                  </c:pt>
                  <c:pt idx="4">
                    <c:v>0.25417126186762579</c:v>
                  </c:pt>
                  <c:pt idx="5">
                    <c:v>0.42864679574135223</c:v>
                  </c:pt>
                  <c:pt idx="6">
                    <c:v>0.36166110635101528</c:v>
                  </c:pt>
                  <c:pt idx="7">
                    <c:v>1.7363666920701334E-2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'[pH Shift studies.xlsx]YSI'!$AU$30:$AU$37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'[pH Shift studies.xlsx]YSI'!$AV$30:$AV$37</c:f>
              <c:numCache>
                <c:formatCode>General</c:formatCode>
                <c:ptCount val="8"/>
                <c:pt idx="0">
                  <c:v>6.0999832278927055</c:v>
                </c:pt>
                <c:pt idx="1">
                  <c:v>5.6398532148301754</c:v>
                </c:pt>
                <c:pt idx="2">
                  <c:v>5.1041705822373702</c:v>
                </c:pt>
                <c:pt idx="3">
                  <c:v>3.8665152858317802</c:v>
                </c:pt>
                <c:pt idx="4">
                  <c:v>2.9232536360529</c:v>
                </c:pt>
                <c:pt idx="5">
                  <c:v>1.506053322284955</c:v>
                </c:pt>
                <c:pt idx="6">
                  <c:v>0.36757236280771799</c:v>
                </c:pt>
                <c:pt idx="7">
                  <c:v>1.227796662589245E-2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362-064F-B333-954E9FC41A4E}"/>
            </c:ext>
          </c:extLst>
        </c:ser>
        <c:ser>
          <c:idx val="1"/>
          <c:order val="1"/>
          <c:tx>
            <c:v>pH - 0.1</c:v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'[pH Shift studies.xlsx]YSI'!$AW$38:$AW$45</c:f>
                <c:numCache>
                  <c:formatCode>General</c:formatCode>
                  <c:ptCount val="8"/>
                  <c:pt idx="0">
                    <c:v>0.12509764062464637</c:v>
                  </c:pt>
                  <c:pt idx="1">
                    <c:v>8.883303776921124E-2</c:v>
                  </c:pt>
                  <c:pt idx="2">
                    <c:v>0.33048003924183122</c:v>
                  </c:pt>
                  <c:pt idx="3">
                    <c:v>0.2756557617291992</c:v>
                  </c:pt>
                  <c:pt idx="4">
                    <c:v>0.30053932168613295</c:v>
                  </c:pt>
                  <c:pt idx="5">
                    <c:v>0.57365565792457929</c:v>
                  </c:pt>
                  <c:pt idx="6">
                    <c:v>0.41797826275365002</c:v>
                  </c:pt>
                  <c:pt idx="7">
                    <c:v>1.0985869883495097E-2</c:v>
                  </c:pt>
                </c:numCache>
              </c:numRef>
            </c:plus>
            <c:minus>
              <c:numRef>
                <c:f>'[pH Shift studies.xlsx]YSI'!$AW$38:$AW$45</c:f>
                <c:numCache>
                  <c:formatCode>General</c:formatCode>
                  <c:ptCount val="8"/>
                  <c:pt idx="0">
                    <c:v>0.12509764062464637</c:v>
                  </c:pt>
                  <c:pt idx="1">
                    <c:v>8.883303776921124E-2</c:v>
                  </c:pt>
                  <c:pt idx="2">
                    <c:v>0.33048003924183122</c:v>
                  </c:pt>
                  <c:pt idx="3">
                    <c:v>0.2756557617291992</c:v>
                  </c:pt>
                  <c:pt idx="4">
                    <c:v>0.30053932168613295</c:v>
                  </c:pt>
                  <c:pt idx="5">
                    <c:v>0.57365565792457929</c:v>
                  </c:pt>
                  <c:pt idx="6">
                    <c:v>0.41797826275365002</c:v>
                  </c:pt>
                  <c:pt idx="7">
                    <c:v>1.0985869883495097E-2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'[pH Shift studies.xlsx]YSI'!$AU$38:$AU$45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'[pH Shift studies.xlsx]YSI'!$AV$38:$AV$45</c:f>
              <c:numCache>
                <c:formatCode>General</c:formatCode>
                <c:ptCount val="8"/>
                <c:pt idx="0">
                  <c:v>6.0278089703700148</c:v>
                </c:pt>
                <c:pt idx="1">
                  <c:v>5.6484829437845203</c:v>
                </c:pt>
                <c:pt idx="2">
                  <c:v>5.0860319145945549</c:v>
                </c:pt>
                <c:pt idx="3">
                  <c:v>3.9942024063381103</c:v>
                </c:pt>
                <c:pt idx="4">
                  <c:v>3.0818191012291898</c:v>
                </c:pt>
                <c:pt idx="5">
                  <c:v>1.4652129541221</c:v>
                </c:pt>
                <c:pt idx="6">
                  <c:v>0.37529030577698452</c:v>
                </c:pt>
                <c:pt idx="7">
                  <c:v>1.055927150783505E-2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362-064F-B333-954E9FC41A4E}"/>
            </c:ext>
          </c:extLst>
        </c:ser>
        <c:ser>
          <c:idx val="2"/>
          <c:order val="2"/>
          <c:tx>
            <c:v>pH - 0.2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'[pH Shift studies.xlsx]YSI'!$AW$46:$AW$53</c:f>
                <c:numCache>
                  <c:formatCode>General</c:formatCode>
                  <c:ptCount val="8"/>
                  <c:pt idx="0">
                    <c:v>0.10302883374031736</c:v>
                  </c:pt>
                  <c:pt idx="1">
                    <c:v>0.24485591943501342</c:v>
                  </c:pt>
                  <c:pt idx="2">
                    <c:v>1.4246148892189073E-2</c:v>
                  </c:pt>
                  <c:pt idx="3">
                    <c:v>3.6965649340306758E-2</c:v>
                  </c:pt>
                  <c:pt idx="4">
                    <c:v>0.42096948549380991</c:v>
                  </c:pt>
                  <c:pt idx="5">
                    <c:v>0.28189016544903411</c:v>
                  </c:pt>
                  <c:pt idx="6">
                    <c:v>0.10860251005588507</c:v>
                  </c:pt>
                  <c:pt idx="7">
                    <c:v>0</c:v>
                  </c:pt>
                </c:numCache>
              </c:numRef>
            </c:plus>
            <c:minus>
              <c:numRef>
                <c:f>'[pH Shift studies.xlsx]YSI'!$AW$46:$AW$53</c:f>
                <c:numCache>
                  <c:formatCode>General</c:formatCode>
                  <c:ptCount val="8"/>
                  <c:pt idx="0">
                    <c:v>0.10302883374031736</c:v>
                  </c:pt>
                  <c:pt idx="1">
                    <c:v>0.24485591943501342</c:v>
                  </c:pt>
                  <c:pt idx="2">
                    <c:v>1.4246148892189073E-2</c:v>
                  </c:pt>
                  <c:pt idx="3">
                    <c:v>3.6965649340306758E-2</c:v>
                  </c:pt>
                  <c:pt idx="4">
                    <c:v>0.42096948549380991</c:v>
                  </c:pt>
                  <c:pt idx="5">
                    <c:v>0.28189016544903411</c:v>
                  </c:pt>
                  <c:pt idx="6">
                    <c:v>0.10860251005588507</c:v>
                  </c:pt>
                  <c:pt idx="7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'[pH Shift studies.xlsx]YSI'!$AU$46:$AU$53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'[pH Shift studies.xlsx]YSI'!$AV$46:$AV$53</c:f>
              <c:numCache>
                <c:formatCode>General</c:formatCode>
                <c:ptCount val="8"/>
                <c:pt idx="0">
                  <c:v>6.0057725112723404</c:v>
                </c:pt>
                <c:pt idx="1">
                  <c:v>5.7242250450908152</c:v>
                </c:pt>
                <c:pt idx="2">
                  <c:v>5.1701915381549002</c:v>
                </c:pt>
                <c:pt idx="3">
                  <c:v>3.8655119162315552</c:v>
                </c:pt>
                <c:pt idx="4">
                  <c:v>2.9933360282249151</c:v>
                </c:pt>
                <c:pt idx="5">
                  <c:v>1.39878808988365</c:v>
                </c:pt>
                <c:pt idx="6">
                  <c:v>0.41694265901109751</c:v>
                </c:pt>
                <c:pt idx="7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362-064F-B333-954E9FC41A4E}"/>
            </c:ext>
          </c:extLst>
        </c:ser>
        <c:ser>
          <c:idx val="3"/>
          <c:order val="3"/>
          <c:tx>
            <c:v>pH - 0.4</c:v>
          </c:tx>
          <c:spPr>
            <a:ln w="190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</c:marker>
          <c:xVal>
            <c:numRef>
              <c:f>'[pH Shift studies.xlsx]YSI'!$AU$54:$AU$61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'[pH Shift studies.xlsx]YSI'!$AV$54:$AV$61</c:f>
              <c:numCache>
                <c:formatCode>General</c:formatCode>
                <c:ptCount val="8"/>
                <c:pt idx="0">
                  <c:v>6.2337467884929758</c:v>
                </c:pt>
                <c:pt idx="1">
                  <c:v>5.9344742280568195</c:v>
                </c:pt>
                <c:pt idx="2">
                  <c:v>5.3572321495071602</c:v>
                </c:pt>
                <c:pt idx="3">
                  <c:v>4.5709392022222755</c:v>
                </c:pt>
                <c:pt idx="4">
                  <c:v>3.7555010599734899</c:v>
                </c:pt>
                <c:pt idx="5">
                  <c:v>2.0187738791697649</c:v>
                </c:pt>
                <c:pt idx="6">
                  <c:v>0.64491532194142254</c:v>
                </c:pt>
                <c:pt idx="7">
                  <c:v>1.9584320611890051E-2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362-064F-B333-954E9FC41A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3816095"/>
        <c:axId val="1684570335"/>
      </c:scatterChart>
      <c:valAx>
        <c:axId val="2063816095"/>
        <c:scaling>
          <c:orientation val="minMax"/>
          <c:max val="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(days)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4570335"/>
        <c:crosses val="autoZero"/>
        <c:crossBetween val="midCat"/>
      </c:valAx>
      <c:valAx>
        <c:axId val="168457033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Concentration (g/L)</a:t>
                </a:r>
              </a:p>
              <a:p>
                <a:pPr>
                  <a:defRPr/>
                </a:pP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3816095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Lactate vs.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Control</c:v>
          </c:tx>
          <c:spPr>
            <a:ln w="1905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'[pH Shift studies.xlsx]YSI'!$O$5:$O$12</c:f>
                <c:numCache>
                  <c:formatCode>General</c:formatCode>
                  <c:ptCount val="8"/>
                  <c:pt idx="0">
                    <c:v>1.185081619970528E-3</c:v>
                  </c:pt>
                  <c:pt idx="1">
                    <c:v>9.1570543537522215E-3</c:v>
                  </c:pt>
                  <c:pt idx="2">
                    <c:v>6.0473997582502645E-2</c:v>
                  </c:pt>
                  <c:pt idx="3">
                    <c:v>0.10518788261013352</c:v>
                  </c:pt>
                  <c:pt idx="4">
                    <c:v>2.2558134999912834E-2</c:v>
                  </c:pt>
                  <c:pt idx="5">
                    <c:v>1.1930668904862149E-2</c:v>
                  </c:pt>
                  <c:pt idx="6">
                    <c:v>9.5864978601636452E-2</c:v>
                  </c:pt>
                  <c:pt idx="7">
                    <c:v>0.20859650045003153</c:v>
                  </c:pt>
                </c:numCache>
              </c:numRef>
            </c:plus>
            <c:minus>
              <c:numRef>
                <c:f>'[pH Shift studies.xlsx]YSI'!$O$5:$O$12</c:f>
                <c:numCache>
                  <c:formatCode>General</c:formatCode>
                  <c:ptCount val="8"/>
                  <c:pt idx="0">
                    <c:v>1.185081619970528E-3</c:v>
                  </c:pt>
                  <c:pt idx="1">
                    <c:v>9.1570543537522215E-3</c:v>
                  </c:pt>
                  <c:pt idx="2">
                    <c:v>6.0473997582502645E-2</c:v>
                  </c:pt>
                  <c:pt idx="3">
                    <c:v>0.10518788261013352</c:v>
                  </c:pt>
                  <c:pt idx="4">
                    <c:v>2.2558134999912834E-2</c:v>
                  </c:pt>
                  <c:pt idx="5">
                    <c:v>1.1930668904862149E-2</c:v>
                  </c:pt>
                  <c:pt idx="6">
                    <c:v>9.5864978601636452E-2</c:v>
                  </c:pt>
                  <c:pt idx="7">
                    <c:v>0.20859650045003153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'[pH Shift studies.xlsx]YSI'!$AU$30:$AU$37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'[pH Shift studies.xlsx]YSI'!$AX$30:$AX$37</c:f>
              <c:numCache>
                <c:formatCode>General</c:formatCode>
                <c:ptCount val="8"/>
                <c:pt idx="0">
                  <c:v>1.765224642985835E-2</c:v>
                </c:pt>
                <c:pt idx="1">
                  <c:v>0.28758383496585599</c:v>
                </c:pt>
                <c:pt idx="2">
                  <c:v>0.63100585875659698</c:v>
                </c:pt>
                <c:pt idx="3">
                  <c:v>1.1154400489252398</c:v>
                </c:pt>
                <c:pt idx="4">
                  <c:v>1.1659849308055099</c:v>
                </c:pt>
                <c:pt idx="5">
                  <c:v>0.99950186984199352</c:v>
                </c:pt>
                <c:pt idx="6">
                  <c:v>0.65684156197527799</c:v>
                </c:pt>
                <c:pt idx="7">
                  <c:v>0.14999259638398188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FBF-0E4F-8436-BEC6E85C6168}"/>
            </c:ext>
          </c:extLst>
        </c:ser>
        <c:ser>
          <c:idx val="1"/>
          <c:order val="1"/>
          <c:tx>
            <c:v>pH - 0.1</c:v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</c:marker>
          <c:xVal>
            <c:numRef>
              <c:f>'[pH Shift studies.xlsx]YSI'!$AU$38:$AU$45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'[pH Shift studies.xlsx]YSI'!$AX$38:$AX$45</c:f>
              <c:numCache>
                <c:formatCode>General</c:formatCode>
                <c:ptCount val="8"/>
                <c:pt idx="0">
                  <c:v>2.424682326948675E-2</c:v>
                </c:pt>
                <c:pt idx="1">
                  <c:v>0.27479051829261447</c:v>
                </c:pt>
                <c:pt idx="2">
                  <c:v>0.59826480076323452</c:v>
                </c:pt>
                <c:pt idx="3">
                  <c:v>1.052390926150724</c:v>
                </c:pt>
                <c:pt idx="4">
                  <c:v>1.0337572626224052</c:v>
                </c:pt>
                <c:pt idx="5">
                  <c:v>0.7838149970435091</c:v>
                </c:pt>
                <c:pt idx="6">
                  <c:v>0.23515172347707902</c:v>
                </c:pt>
                <c:pt idx="7">
                  <c:v>1.3209007065780948E-2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FBF-0E4F-8436-BEC6E85C6168}"/>
            </c:ext>
          </c:extLst>
        </c:ser>
        <c:ser>
          <c:idx val="2"/>
          <c:order val="2"/>
          <c:tx>
            <c:v>pH - 0.2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/>
            </c:spPr>
          </c:marker>
          <c:xVal>
            <c:numRef>
              <c:f>'[pH Shift studies.xlsx]YSI'!$AU$46:$AU$53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'[pH Shift studies.xlsx]YSI'!$AX$46:$AX$53</c:f>
              <c:numCache>
                <c:formatCode>General</c:formatCode>
                <c:ptCount val="8"/>
                <c:pt idx="0">
                  <c:v>2.3731409884939051E-2</c:v>
                </c:pt>
                <c:pt idx="1">
                  <c:v>0.31890380808727747</c:v>
                </c:pt>
                <c:pt idx="2">
                  <c:v>0.75758927842778345</c:v>
                </c:pt>
                <c:pt idx="3">
                  <c:v>1.1610496706089251</c:v>
                </c:pt>
                <c:pt idx="4">
                  <c:v>1.0443258577709691</c:v>
                </c:pt>
                <c:pt idx="5">
                  <c:v>0.65025799487191804</c:v>
                </c:pt>
                <c:pt idx="6">
                  <c:v>6.8974442405288994E-2</c:v>
                </c:pt>
                <c:pt idx="7">
                  <c:v>7.1240570099736899E-3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FBF-0E4F-8436-BEC6E85C6168}"/>
            </c:ext>
          </c:extLst>
        </c:ser>
        <c:ser>
          <c:idx val="3"/>
          <c:order val="3"/>
          <c:tx>
            <c:v>pH - 0.4</c:v>
          </c:tx>
          <c:spPr>
            <a:ln w="190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</c:marker>
          <c:xVal>
            <c:numRef>
              <c:f>'[pH Shift studies.xlsx]YSI'!$AU$54:$AU$61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'[pH Shift studies.xlsx]YSI'!$AX$54:$AX$61</c:f>
              <c:numCache>
                <c:formatCode>General</c:formatCode>
                <c:ptCount val="8"/>
                <c:pt idx="0">
                  <c:v>1.9478743345433851E-2</c:v>
                </c:pt>
                <c:pt idx="1">
                  <c:v>0.29700667618398247</c:v>
                </c:pt>
                <c:pt idx="2">
                  <c:v>0.63898307433670554</c:v>
                </c:pt>
                <c:pt idx="3">
                  <c:v>0.99493135629594298</c:v>
                </c:pt>
                <c:pt idx="4">
                  <c:v>0.96850301981682496</c:v>
                </c:pt>
                <c:pt idx="5">
                  <c:v>0.64871766412005294</c:v>
                </c:pt>
                <c:pt idx="6">
                  <c:v>0.15149316721936101</c:v>
                </c:pt>
                <c:pt idx="7">
                  <c:v>1.7047789680732249E-2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CFBF-0E4F-8436-BEC6E85C61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3816095"/>
        <c:axId val="1684570335"/>
      </c:scatterChart>
      <c:valAx>
        <c:axId val="2063816095"/>
        <c:scaling>
          <c:orientation val="minMax"/>
          <c:max val="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(days)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4570335"/>
        <c:crosses val="autoZero"/>
        <c:crossBetween val="midCat"/>
      </c:valAx>
      <c:valAx>
        <c:axId val="168457033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Concentration (g/L)</a:t>
                </a:r>
              </a:p>
              <a:p>
                <a:pPr>
                  <a:defRPr/>
                </a:pP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3816095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VCD vs. time</a:t>
            </a:r>
          </a:p>
        </c:rich>
      </c:tx>
      <c:layout>
        <c:manualLayout>
          <c:xMode val="edge"/>
          <c:yMode val="edge"/>
          <c:x val="0.33058152887139108"/>
          <c:y val="4.35183727034120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187270341207349"/>
          <c:y val="0.18737270341207352"/>
          <c:w val="0.80671019247594056"/>
          <c:h val="0.5716316710411198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'[pH Shift studies.xlsx]pH study 1'!$K$45</c:f>
              <c:strCache>
                <c:ptCount val="1"/>
                <c:pt idx="0">
                  <c:v>Control</c:v>
                </c:pt>
              </c:strCache>
            </c:strRef>
          </c:tx>
          <c:spPr>
            <a:ln w="1905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50000"/>
                </a:schemeClr>
              </a:solidFill>
              <a:ln w="12700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'[pH Shift studies.xlsx]pH study 1'!$L$55:$R$55</c:f>
                <c:numCache>
                  <c:formatCode>General</c:formatCode>
                  <c:ptCount val="7"/>
                  <c:pt idx="0">
                    <c:v>3.2500000000000341E-2</c:v>
                  </c:pt>
                  <c:pt idx="1">
                    <c:v>5.2500000000000144E-2</c:v>
                  </c:pt>
                  <c:pt idx="2">
                    <c:v>1.2500000000000011E-2</c:v>
                  </c:pt>
                  <c:pt idx="3">
                    <c:v>1.0000000000000009E-2</c:v>
                  </c:pt>
                  <c:pt idx="4">
                    <c:v>0.12250000000000005</c:v>
                  </c:pt>
                  <c:pt idx="5">
                    <c:v>0.59249999999999925</c:v>
                  </c:pt>
                  <c:pt idx="6">
                    <c:v>1.8849999999999993</c:v>
                  </c:pt>
                </c:numCache>
              </c:numRef>
            </c:plus>
            <c:minus>
              <c:numRef>
                <c:f>'[pH Shift studies.xlsx]pH study 1'!$L$55:$R$55</c:f>
                <c:numCache>
                  <c:formatCode>General</c:formatCode>
                  <c:ptCount val="7"/>
                  <c:pt idx="0">
                    <c:v>3.2500000000000341E-2</c:v>
                  </c:pt>
                  <c:pt idx="1">
                    <c:v>5.2500000000000144E-2</c:v>
                  </c:pt>
                  <c:pt idx="2">
                    <c:v>1.2500000000000011E-2</c:v>
                  </c:pt>
                  <c:pt idx="3">
                    <c:v>1.0000000000000009E-2</c:v>
                  </c:pt>
                  <c:pt idx="4">
                    <c:v>0.12250000000000005</c:v>
                  </c:pt>
                  <c:pt idx="5">
                    <c:v>0.59249999999999925</c:v>
                  </c:pt>
                  <c:pt idx="6">
                    <c:v>1.8849999999999993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'[pH Shift studies.xlsx]pH study 1'!$L$44:$R$44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 formatCode="0.00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'[pH Shift studies.xlsx]pH study 1'!$L$45:$R$45</c:f>
              <c:numCache>
                <c:formatCode>General</c:formatCode>
                <c:ptCount val="7"/>
                <c:pt idx="0">
                  <c:v>0.27749999999999997</c:v>
                </c:pt>
                <c:pt idx="1">
                  <c:v>0.505</c:v>
                </c:pt>
                <c:pt idx="2">
                  <c:v>0.87850000000000006</c:v>
                </c:pt>
                <c:pt idx="3">
                  <c:v>1.93</c:v>
                </c:pt>
                <c:pt idx="4">
                  <c:v>3.7574999999999998</c:v>
                </c:pt>
                <c:pt idx="5">
                  <c:v>5.5575000000000001</c:v>
                </c:pt>
                <c:pt idx="6">
                  <c:v>7.32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0F7-B448-A001-67BA764CB594}"/>
            </c:ext>
          </c:extLst>
        </c:ser>
        <c:ser>
          <c:idx val="1"/>
          <c:order val="1"/>
          <c:tx>
            <c:strRef>
              <c:f>'[pH Shift studies.xlsx]pH study 1'!$K$46</c:f>
              <c:strCache>
                <c:ptCount val="1"/>
                <c:pt idx="0">
                  <c:v>pH - 0.1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'[pH Shift studies.xlsx]pH study 1'!$L$56:$R$56</c:f>
                <c:numCache>
                  <c:formatCode>General</c:formatCode>
                  <c:ptCount val="7"/>
                  <c:pt idx="0">
                    <c:v>4.3750000000000087E-2</c:v>
                  </c:pt>
                  <c:pt idx="1">
                    <c:v>6.8749999999999617E-2</c:v>
                  </c:pt>
                  <c:pt idx="2">
                    <c:v>5.5499999999999987E-2</c:v>
                  </c:pt>
                  <c:pt idx="3">
                    <c:v>0.18250000000000208</c:v>
                  </c:pt>
                  <c:pt idx="4">
                    <c:v>0.42499999999999899</c:v>
                  </c:pt>
                  <c:pt idx="5">
                    <c:v>0.20999999999999994</c:v>
                  </c:pt>
                  <c:pt idx="6">
                    <c:v>1.6375000000000026</c:v>
                  </c:pt>
                </c:numCache>
              </c:numRef>
            </c:plus>
            <c:minus>
              <c:numRef>
                <c:f>'[pH Shift studies.xlsx]pH study 1'!$L$56:$R$56</c:f>
                <c:numCache>
                  <c:formatCode>General</c:formatCode>
                  <c:ptCount val="7"/>
                  <c:pt idx="0">
                    <c:v>4.3750000000000087E-2</c:v>
                  </c:pt>
                  <c:pt idx="1">
                    <c:v>6.8749999999999617E-2</c:v>
                  </c:pt>
                  <c:pt idx="2">
                    <c:v>5.5499999999999987E-2</c:v>
                  </c:pt>
                  <c:pt idx="3">
                    <c:v>0.18250000000000208</c:v>
                  </c:pt>
                  <c:pt idx="4">
                    <c:v>0.42499999999999899</c:v>
                  </c:pt>
                  <c:pt idx="5">
                    <c:v>0.20999999999999994</c:v>
                  </c:pt>
                  <c:pt idx="6">
                    <c:v>1.6375000000000026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'[pH Shift studies.xlsx]pH study 1'!$L$44:$R$44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 formatCode="0.00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'[pH Shift studies.xlsx]pH study 1'!$L$46:$R$46</c:f>
              <c:numCache>
                <c:formatCode>General</c:formatCode>
                <c:ptCount val="7"/>
                <c:pt idx="0">
                  <c:v>0.23375000000000001</c:v>
                </c:pt>
                <c:pt idx="1">
                  <c:v>0.45624999999999999</c:v>
                </c:pt>
                <c:pt idx="2">
                  <c:v>0.95199999999999996</c:v>
                </c:pt>
                <c:pt idx="3">
                  <c:v>1.74</c:v>
                </c:pt>
                <c:pt idx="4">
                  <c:v>3.3849999999999998</c:v>
                </c:pt>
                <c:pt idx="5">
                  <c:v>5.9050000000000002</c:v>
                </c:pt>
                <c:pt idx="6">
                  <c:v>6.665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0F7-B448-A001-67BA764CB594}"/>
            </c:ext>
          </c:extLst>
        </c:ser>
        <c:ser>
          <c:idx val="2"/>
          <c:order val="2"/>
          <c:tx>
            <c:strRef>
              <c:f>'[pH Shift studies.xlsx]pH study 1'!$K$47</c:f>
              <c:strCache>
                <c:ptCount val="1"/>
                <c:pt idx="0">
                  <c:v>pH - 0.2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2700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'[pH Shift studies.xlsx]pH study 1'!$L$57:$R$57</c:f>
                <c:numCache>
                  <c:formatCode>General</c:formatCode>
                  <c:ptCount val="7"/>
                  <c:pt idx="0">
                    <c:v>1.1249999999999996E-2</c:v>
                  </c:pt>
                  <c:pt idx="1">
                    <c:v>3.6250000000000004E-2</c:v>
                  </c:pt>
                  <c:pt idx="2">
                    <c:v>2.4999999999999963E-2</c:v>
                  </c:pt>
                  <c:pt idx="3">
                    <c:v>0.16500000000000004</c:v>
                  </c:pt>
                  <c:pt idx="4">
                    <c:v>0.35500000000000281</c:v>
                  </c:pt>
                  <c:pt idx="5">
                    <c:v>0.66500000000000037</c:v>
                  </c:pt>
                  <c:pt idx="6">
                    <c:v>0.73500000000000454</c:v>
                  </c:pt>
                </c:numCache>
              </c:numRef>
            </c:plus>
            <c:minus>
              <c:numRef>
                <c:f>'[pH Shift studies.xlsx]pH study 1'!$L$57:$R$57</c:f>
                <c:numCache>
                  <c:formatCode>General</c:formatCode>
                  <c:ptCount val="7"/>
                  <c:pt idx="0">
                    <c:v>1.1249999999999996E-2</c:v>
                  </c:pt>
                  <c:pt idx="1">
                    <c:v>3.6250000000000004E-2</c:v>
                  </c:pt>
                  <c:pt idx="2">
                    <c:v>2.4999999999999963E-2</c:v>
                  </c:pt>
                  <c:pt idx="3">
                    <c:v>0.16500000000000004</c:v>
                  </c:pt>
                  <c:pt idx="4">
                    <c:v>0.35500000000000281</c:v>
                  </c:pt>
                  <c:pt idx="5">
                    <c:v>0.66500000000000037</c:v>
                  </c:pt>
                  <c:pt idx="6">
                    <c:v>0.73500000000000454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'[pH Shift studies.xlsx]pH study 1'!$L$44:$R$44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 formatCode="0.00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'[pH Shift studies.xlsx]pH study 1'!$L$47:$R$47</c:f>
              <c:numCache>
                <c:formatCode>General</c:formatCode>
                <c:ptCount val="7"/>
                <c:pt idx="0">
                  <c:v>0.27749999999999997</c:v>
                </c:pt>
                <c:pt idx="1">
                  <c:v>0.50124999999999997</c:v>
                </c:pt>
                <c:pt idx="2">
                  <c:v>0.88575000000000004</c:v>
                </c:pt>
                <c:pt idx="3">
                  <c:v>2.0324999999999998</c:v>
                </c:pt>
                <c:pt idx="4">
                  <c:v>3.79</c:v>
                </c:pt>
                <c:pt idx="5">
                  <c:v>5.16</c:v>
                </c:pt>
                <c:pt idx="6">
                  <c:v>7.0425000000000004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0F7-B448-A001-67BA764CB594}"/>
            </c:ext>
          </c:extLst>
        </c:ser>
        <c:ser>
          <c:idx val="3"/>
          <c:order val="3"/>
          <c:tx>
            <c:strRef>
              <c:f>'[pH Shift studies.xlsx]pH study 1'!$K$48</c:f>
              <c:strCache>
                <c:ptCount val="1"/>
                <c:pt idx="0">
                  <c:v>pH - 0.4</c:v>
                </c:pt>
              </c:strCache>
            </c:strRef>
          </c:tx>
          <c:spPr>
            <a:ln w="190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12700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'[pH Shift studies.xlsx]pH study 1'!$L$58:$R$58</c:f>
                <c:numCache>
                  <c:formatCode>General</c:formatCode>
                  <c:ptCount val="7"/>
                  <c:pt idx="0">
                    <c:v>7.5000000000000058E-3</c:v>
                  </c:pt>
                  <c:pt idx="1">
                    <c:v>1.3750000000000012E-2</c:v>
                  </c:pt>
                  <c:pt idx="2">
                    <c:v>3.9750000000000008E-2</c:v>
                  </c:pt>
                  <c:pt idx="3">
                    <c:v>8.9999999999999969E-2</c:v>
                  </c:pt>
                  <c:pt idx="4">
                    <c:v>5.2499999999999984E-2</c:v>
                  </c:pt>
                  <c:pt idx="5">
                    <c:v>0.10749999999999993</c:v>
                  </c:pt>
                  <c:pt idx="6">
                    <c:v>0.41749999999999998</c:v>
                  </c:pt>
                </c:numCache>
              </c:numRef>
            </c:plus>
            <c:minus>
              <c:numRef>
                <c:f>'[pH Shift studies.xlsx]pH study 1'!$L$58:$R$58</c:f>
                <c:numCache>
                  <c:formatCode>General</c:formatCode>
                  <c:ptCount val="7"/>
                  <c:pt idx="0">
                    <c:v>7.5000000000000058E-3</c:v>
                  </c:pt>
                  <c:pt idx="1">
                    <c:v>1.3750000000000012E-2</c:v>
                  </c:pt>
                  <c:pt idx="2">
                    <c:v>3.9750000000000008E-2</c:v>
                  </c:pt>
                  <c:pt idx="3">
                    <c:v>8.9999999999999969E-2</c:v>
                  </c:pt>
                  <c:pt idx="4">
                    <c:v>5.2499999999999984E-2</c:v>
                  </c:pt>
                  <c:pt idx="5">
                    <c:v>0.10749999999999993</c:v>
                  </c:pt>
                  <c:pt idx="6">
                    <c:v>0.41749999999999998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'[pH Shift studies.xlsx]pH study 1'!$L$44:$R$44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 formatCode="0.00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'[pH Shift studies.xlsx]pH study 1'!$L$48:$R$48</c:f>
              <c:numCache>
                <c:formatCode>General</c:formatCode>
                <c:ptCount val="7"/>
                <c:pt idx="0">
                  <c:v>0.26124999999999998</c:v>
                </c:pt>
                <c:pt idx="1">
                  <c:v>0.51249999999999996</c:v>
                </c:pt>
                <c:pt idx="2">
                  <c:v>0.96150000000000002</c:v>
                </c:pt>
                <c:pt idx="3">
                  <c:v>2.2250000000000001</c:v>
                </c:pt>
                <c:pt idx="4">
                  <c:v>3.88</c:v>
                </c:pt>
                <c:pt idx="5">
                  <c:v>5.7675000000000001</c:v>
                </c:pt>
                <c:pt idx="6">
                  <c:v>7.13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50F7-B448-A001-67BA764CB5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3222879"/>
        <c:axId val="1252136879"/>
      </c:scatterChart>
      <c:valAx>
        <c:axId val="1623222879"/>
        <c:scaling>
          <c:orientation val="minMax"/>
          <c:max val="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(days)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2136879"/>
        <c:crosses val="autoZero"/>
        <c:crossBetween val="midCat"/>
      </c:valAx>
      <c:valAx>
        <c:axId val="12521368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VCD (E6 cells/mL)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3222879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Glucose vs.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Control</c:v>
          </c:tx>
          <c:spPr>
            <a:ln w="1905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'[pH Shift studies.xlsx]YSI'!$AW$30:$AW$37</c:f>
                <c:numCache>
                  <c:formatCode>General</c:formatCode>
                  <c:ptCount val="8"/>
                  <c:pt idx="0">
                    <c:v>0.15608492863716161</c:v>
                  </c:pt>
                  <c:pt idx="1">
                    <c:v>6.8708566947200442E-2</c:v>
                  </c:pt>
                  <c:pt idx="2">
                    <c:v>4.9639084138324002E-3</c:v>
                  </c:pt>
                  <c:pt idx="3">
                    <c:v>0.20429180953457698</c:v>
                  </c:pt>
                  <c:pt idx="4">
                    <c:v>0.25417126186762579</c:v>
                  </c:pt>
                  <c:pt idx="5">
                    <c:v>0.42864679574135223</c:v>
                  </c:pt>
                  <c:pt idx="6">
                    <c:v>0.36166110635101528</c:v>
                  </c:pt>
                  <c:pt idx="7">
                    <c:v>1.7363666920701334E-2</c:v>
                  </c:pt>
                </c:numCache>
              </c:numRef>
            </c:plus>
            <c:minus>
              <c:numRef>
                <c:f>'[pH Shift studies.xlsx]YSI'!$AW$30:$AW$37</c:f>
                <c:numCache>
                  <c:formatCode>General</c:formatCode>
                  <c:ptCount val="8"/>
                  <c:pt idx="0">
                    <c:v>0.15608492863716161</c:v>
                  </c:pt>
                  <c:pt idx="1">
                    <c:v>6.8708566947200442E-2</c:v>
                  </c:pt>
                  <c:pt idx="2">
                    <c:v>4.9639084138324002E-3</c:v>
                  </c:pt>
                  <c:pt idx="3">
                    <c:v>0.20429180953457698</c:v>
                  </c:pt>
                  <c:pt idx="4">
                    <c:v>0.25417126186762579</c:v>
                  </c:pt>
                  <c:pt idx="5">
                    <c:v>0.42864679574135223</c:v>
                  </c:pt>
                  <c:pt idx="6">
                    <c:v>0.36166110635101528</c:v>
                  </c:pt>
                  <c:pt idx="7">
                    <c:v>1.7363666920701334E-2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'[pH Shift studies.xlsx]YSI'!$AU$30:$AU$37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'[pH Shift studies.xlsx]YSI'!$AV$30:$AV$37</c:f>
              <c:numCache>
                <c:formatCode>General</c:formatCode>
                <c:ptCount val="8"/>
                <c:pt idx="0">
                  <c:v>6.0999832278927055</c:v>
                </c:pt>
                <c:pt idx="1">
                  <c:v>5.6398532148301754</c:v>
                </c:pt>
                <c:pt idx="2">
                  <c:v>5.1041705822373702</c:v>
                </c:pt>
                <c:pt idx="3">
                  <c:v>3.8665152858317802</c:v>
                </c:pt>
                <c:pt idx="4">
                  <c:v>2.9232536360529</c:v>
                </c:pt>
                <c:pt idx="5">
                  <c:v>1.506053322284955</c:v>
                </c:pt>
                <c:pt idx="6">
                  <c:v>0.36757236280771799</c:v>
                </c:pt>
                <c:pt idx="7">
                  <c:v>1.227796662589245E-2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F62-0A4A-87C8-2D2CA3CA3B24}"/>
            </c:ext>
          </c:extLst>
        </c:ser>
        <c:ser>
          <c:idx val="4"/>
          <c:order val="1"/>
          <c:tx>
            <c:v>pH + 0.1</c:v>
          </c:tx>
          <c:spPr>
            <a:ln w="1905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'[pH Shift studies.xlsx]YSI'!$AW$5:$AW$12</c:f>
                <c:numCache>
                  <c:formatCode>General</c:formatCode>
                  <c:ptCount val="8"/>
                  <c:pt idx="0">
                    <c:v>8.6840791875803361E-2</c:v>
                  </c:pt>
                  <c:pt idx="1">
                    <c:v>8.8040573278129738E-2</c:v>
                  </c:pt>
                  <c:pt idx="2">
                    <c:v>0.4311467724443081</c:v>
                  </c:pt>
                  <c:pt idx="3">
                    <c:v>0.39656333553131656</c:v>
                  </c:pt>
                  <c:pt idx="4">
                    <c:v>0.13800273178618533</c:v>
                  </c:pt>
                  <c:pt idx="5">
                    <c:v>0.13598194267013572</c:v>
                  </c:pt>
                  <c:pt idx="6">
                    <c:v>1.3868525980563929E-3</c:v>
                  </c:pt>
                  <c:pt idx="7">
                    <c:v>0</c:v>
                  </c:pt>
                </c:numCache>
              </c:numRef>
            </c:plus>
            <c:minus>
              <c:numRef>
                <c:f>'[pH Shift studies.xlsx]YSI'!$AW$5:$AW$12</c:f>
                <c:numCache>
                  <c:formatCode>General</c:formatCode>
                  <c:ptCount val="8"/>
                  <c:pt idx="0">
                    <c:v>8.6840791875803361E-2</c:v>
                  </c:pt>
                  <c:pt idx="1">
                    <c:v>8.8040573278129738E-2</c:v>
                  </c:pt>
                  <c:pt idx="2">
                    <c:v>0.4311467724443081</c:v>
                  </c:pt>
                  <c:pt idx="3">
                    <c:v>0.39656333553131656</c:v>
                  </c:pt>
                  <c:pt idx="4">
                    <c:v>0.13800273178618533</c:v>
                  </c:pt>
                  <c:pt idx="5">
                    <c:v>0.13598194267013572</c:v>
                  </c:pt>
                  <c:pt idx="6">
                    <c:v>1.3868525980563929E-3</c:v>
                  </c:pt>
                  <c:pt idx="7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'[pH Shift studies.xlsx]YSI'!$AU$5:$AU$12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'[pH Shift studies.xlsx]YSI'!$AV$5:$AV$12</c:f>
              <c:numCache>
                <c:formatCode>General</c:formatCode>
                <c:ptCount val="8"/>
                <c:pt idx="0">
                  <c:v>6.5263166828726451</c:v>
                </c:pt>
                <c:pt idx="1">
                  <c:v>6.1237456397234151</c:v>
                </c:pt>
                <c:pt idx="2">
                  <c:v>5.3684194755770154</c:v>
                </c:pt>
                <c:pt idx="3">
                  <c:v>4.4515844583028255</c:v>
                </c:pt>
                <c:pt idx="4">
                  <c:v>2.7847524123672498</c:v>
                </c:pt>
                <c:pt idx="5">
                  <c:v>1.0961529052250596</c:v>
                </c:pt>
                <c:pt idx="6">
                  <c:v>1.470979314887785E-3</c:v>
                </c:pt>
                <c:pt idx="7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F62-0A4A-87C8-2D2CA3CA3B24}"/>
            </c:ext>
          </c:extLst>
        </c:ser>
        <c:ser>
          <c:idx val="5"/>
          <c:order val="2"/>
          <c:tx>
            <c:v>pH + 0.2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19050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'[pH Shift studies.xlsx]YSI'!$AW$13:$AW$20</c:f>
                <c:numCache>
                  <c:formatCode>General</c:formatCode>
                  <c:ptCount val="8"/>
                  <c:pt idx="0">
                    <c:v>0.15838327565675533</c:v>
                  </c:pt>
                  <c:pt idx="1">
                    <c:v>0.10857234416941075</c:v>
                  </c:pt>
                  <c:pt idx="2">
                    <c:v>2.8471874463533938E-2</c:v>
                  </c:pt>
                  <c:pt idx="3">
                    <c:v>7.5774436304952397E-2</c:v>
                  </c:pt>
                  <c:pt idx="4">
                    <c:v>4.8793585481205319E-3</c:v>
                  </c:pt>
                  <c:pt idx="5">
                    <c:v>0.12171978411508054</c:v>
                  </c:pt>
                  <c:pt idx="6">
                    <c:v>0</c:v>
                  </c:pt>
                  <c:pt idx="7">
                    <c:v>0</c:v>
                  </c:pt>
                </c:numCache>
              </c:numRef>
            </c:plus>
            <c:minus>
              <c:numRef>
                <c:f>'[pH Shift studies.xlsx]YSI'!$AW$13:$AW$20</c:f>
                <c:numCache>
                  <c:formatCode>General</c:formatCode>
                  <c:ptCount val="8"/>
                  <c:pt idx="0">
                    <c:v>0.15838327565675533</c:v>
                  </c:pt>
                  <c:pt idx="1">
                    <c:v>0.10857234416941075</c:v>
                  </c:pt>
                  <c:pt idx="2">
                    <c:v>2.8471874463533938E-2</c:v>
                  </c:pt>
                  <c:pt idx="3">
                    <c:v>7.5774436304952397E-2</c:v>
                  </c:pt>
                  <c:pt idx="4">
                    <c:v>4.8793585481205319E-3</c:v>
                  </c:pt>
                  <c:pt idx="5">
                    <c:v>0.12171978411508054</c:v>
                  </c:pt>
                  <c:pt idx="6">
                    <c:v>0</c:v>
                  </c:pt>
                  <c:pt idx="7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'[pH Shift studies.xlsx]YSI'!$AU$13:$AU$20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'[pH Shift studies.xlsx]YSI'!$AV$13:$AV$20</c:f>
              <c:numCache>
                <c:formatCode>General</c:formatCode>
                <c:ptCount val="8"/>
                <c:pt idx="0">
                  <c:v>6.2662172812790153</c:v>
                </c:pt>
                <c:pt idx="1">
                  <c:v>6.1455228713639052</c:v>
                </c:pt>
                <c:pt idx="2">
                  <c:v>4.941318249113305</c:v>
                </c:pt>
                <c:pt idx="3">
                  <c:v>3.95059459608887</c:v>
                </c:pt>
                <c:pt idx="4">
                  <c:v>2.6435537524406549</c:v>
                </c:pt>
                <c:pt idx="5">
                  <c:v>0.82281894742509498</c:v>
                </c:pt>
                <c:pt idx="6">
                  <c:v>0</c:v>
                </c:pt>
                <c:pt idx="7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F62-0A4A-87C8-2D2CA3CA3B24}"/>
            </c:ext>
          </c:extLst>
        </c:ser>
        <c:ser>
          <c:idx val="6"/>
          <c:order val="3"/>
          <c:tx>
            <c:v>pH + 0.4</c:v>
          </c:tx>
          <c:spPr>
            <a:ln w="19050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'[pH Shift studies.xlsx]YSI'!$AW$21:$AW$28</c:f>
                <c:numCache>
                  <c:formatCode>General</c:formatCode>
                  <c:ptCount val="8"/>
                  <c:pt idx="0">
                    <c:v>4.8074705050620024E-2</c:v>
                  </c:pt>
                  <c:pt idx="1">
                    <c:v>0.32562365042630792</c:v>
                  </c:pt>
                  <c:pt idx="2">
                    <c:v>0.12240202834583321</c:v>
                  </c:pt>
                  <c:pt idx="3">
                    <c:v>0.21214889871435719</c:v>
                  </c:pt>
                  <c:pt idx="4">
                    <c:v>0.14944742958952179</c:v>
                  </c:pt>
                  <c:pt idx="5">
                    <c:v>2.0966220143943778E-2</c:v>
                  </c:pt>
                  <c:pt idx="6">
                    <c:v>0</c:v>
                  </c:pt>
                  <c:pt idx="7">
                    <c:v>0</c:v>
                  </c:pt>
                </c:numCache>
              </c:numRef>
            </c:plus>
            <c:minus>
              <c:numRef>
                <c:f>'[pH Shift studies.xlsx]YSI'!$AW$21:$AW$28</c:f>
                <c:numCache>
                  <c:formatCode>General</c:formatCode>
                  <c:ptCount val="8"/>
                  <c:pt idx="0">
                    <c:v>4.8074705050620024E-2</c:v>
                  </c:pt>
                  <c:pt idx="1">
                    <c:v>0.32562365042630792</c:v>
                  </c:pt>
                  <c:pt idx="2">
                    <c:v>0.12240202834583321</c:v>
                  </c:pt>
                  <c:pt idx="3">
                    <c:v>0.21214889871435719</c:v>
                  </c:pt>
                  <c:pt idx="4">
                    <c:v>0.14944742958952179</c:v>
                  </c:pt>
                  <c:pt idx="5">
                    <c:v>2.0966220143943778E-2</c:v>
                  </c:pt>
                  <c:pt idx="6">
                    <c:v>0</c:v>
                  </c:pt>
                  <c:pt idx="7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'[pH Shift studies.xlsx]YSI'!$AU$21:$AU$28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'[pH Shift studies.xlsx]YSI'!$AV$21:$AV$28</c:f>
              <c:numCache>
                <c:formatCode>General</c:formatCode>
                <c:ptCount val="8"/>
                <c:pt idx="0">
                  <c:v>6.0472355239966156</c:v>
                </c:pt>
                <c:pt idx="1">
                  <c:v>5.9153051955844305</c:v>
                </c:pt>
                <c:pt idx="2">
                  <c:v>4.8416902759612004</c:v>
                </c:pt>
                <c:pt idx="3">
                  <c:v>3.6452057821078698</c:v>
                </c:pt>
                <c:pt idx="4">
                  <c:v>2.4902161573760049</c:v>
                </c:pt>
                <c:pt idx="5">
                  <c:v>0.67147758563714199</c:v>
                </c:pt>
                <c:pt idx="6">
                  <c:v>0</c:v>
                </c:pt>
                <c:pt idx="7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7F62-0A4A-87C8-2D2CA3CA3B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3816095"/>
        <c:axId val="1684570335"/>
      </c:scatterChart>
      <c:valAx>
        <c:axId val="2063816095"/>
        <c:scaling>
          <c:orientation val="minMax"/>
          <c:max val="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(days)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4570335"/>
        <c:crosses val="autoZero"/>
        <c:crossBetween val="midCat"/>
      </c:valAx>
      <c:valAx>
        <c:axId val="168457033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Concentration (g/L)</a:t>
                </a:r>
              </a:p>
              <a:p>
                <a:pPr>
                  <a:defRPr/>
                </a:pP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3816095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Lactate vs.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Control</c:v>
          </c:tx>
          <c:spPr>
            <a:ln w="1905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'[pH Shift studies.xlsx]YSI'!$O$5:$O$12</c:f>
                <c:numCache>
                  <c:formatCode>General</c:formatCode>
                  <c:ptCount val="8"/>
                  <c:pt idx="0">
                    <c:v>1.185081619970528E-3</c:v>
                  </c:pt>
                  <c:pt idx="1">
                    <c:v>9.1570543537522215E-3</c:v>
                  </c:pt>
                  <c:pt idx="2">
                    <c:v>6.0473997582502645E-2</c:v>
                  </c:pt>
                  <c:pt idx="3">
                    <c:v>0.10518788261013352</c:v>
                  </c:pt>
                  <c:pt idx="4">
                    <c:v>2.2558134999912834E-2</c:v>
                  </c:pt>
                  <c:pt idx="5">
                    <c:v>1.1930668904862149E-2</c:v>
                  </c:pt>
                  <c:pt idx="6">
                    <c:v>9.5864978601636452E-2</c:v>
                  </c:pt>
                  <c:pt idx="7">
                    <c:v>0.20859650045003153</c:v>
                  </c:pt>
                </c:numCache>
              </c:numRef>
            </c:plus>
            <c:minus>
              <c:numRef>
                <c:f>'[pH Shift studies.xlsx]YSI'!$O$5:$O$12</c:f>
                <c:numCache>
                  <c:formatCode>General</c:formatCode>
                  <c:ptCount val="8"/>
                  <c:pt idx="0">
                    <c:v>1.185081619970528E-3</c:v>
                  </c:pt>
                  <c:pt idx="1">
                    <c:v>9.1570543537522215E-3</c:v>
                  </c:pt>
                  <c:pt idx="2">
                    <c:v>6.0473997582502645E-2</c:v>
                  </c:pt>
                  <c:pt idx="3">
                    <c:v>0.10518788261013352</c:v>
                  </c:pt>
                  <c:pt idx="4">
                    <c:v>2.2558134999912834E-2</c:v>
                  </c:pt>
                  <c:pt idx="5">
                    <c:v>1.1930668904862149E-2</c:v>
                  </c:pt>
                  <c:pt idx="6">
                    <c:v>9.5864978601636452E-2</c:v>
                  </c:pt>
                  <c:pt idx="7">
                    <c:v>0.20859650045003153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'[pH Shift studies.xlsx]YSI'!$AU$30:$AU$37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'[pH Shift studies.xlsx]YSI'!$AX$30:$AX$37</c:f>
              <c:numCache>
                <c:formatCode>General</c:formatCode>
                <c:ptCount val="8"/>
                <c:pt idx="0">
                  <c:v>1.765224642985835E-2</c:v>
                </c:pt>
                <c:pt idx="1">
                  <c:v>0.28758383496585599</c:v>
                </c:pt>
                <c:pt idx="2">
                  <c:v>0.63100585875659698</c:v>
                </c:pt>
                <c:pt idx="3">
                  <c:v>1.1154400489252398</c:v>
                </c:pt>
                <c:pt idx="4">
                  <c:v>1.1659849308055099</c:v>
                </c:pt>
                <c:pt idx="5">
                  <c:v>0.99950186984199352</c:v>
                </c:pt>
                <c:pt idx="6">
                  <c:v>0.65684156197527799</c:v>
                </c:pt>
                <c:pt idx="7">
                  <c:v>0.14999259638398188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350-2545-B3A2-CFE3D8C36690}"/>
            </c:ext>
          </c:extLst>
        </c:ser>
        <c:ser>
          <c:idx val="4"/>
          <c:order val="1"/>
          <c:tx>
            <c:v>pH + 0.1</c:v>
          </c:tx>
          <c:spPr>
            <a:ln w="19050" cap="rnd">
              <a:solidFill>
                <a:schemeClr val="accent4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'[pH Shift studies.xlsx]YSI'!$AY$5:$AY$12</c:f>
                <c:numCache>
                  <c:formatCode>General</c:formatCode>
                  <c:ptCount val="8"/>
                  <c:pt idx="0">
                    <c:v>4.326139053110945E-3</c:v>
                  </c:pt>
                  <c:pt idx="1">
                    <c:v>7.4576036324947954E-3</c:v>
                  </c:pt>
                  <c:pt idx="2">
                    <c:v>5.7330021840319108E-2</c:v>
                  </c:pt>
                  <c:pt idx="3">
                    <c:v>5.6778544244985893E-2</c:v>
                  </c:pt>
                  <c:pt idx="4">
                    <c:v>5.5293934562218601E-2</c:v>
                  </c:pt>
                  <c:pt idx="5">
                    <c:v>1.9163795612766259E-2</c:v>
                  </c:pt>
                  <c:pt idx="6">
                    <c:v>2.9303177844186939E-2</c:v>
                  </c:pt>
                  <c:pt idx="7">
                    <c:v>1.1026932181578458E-3</c:v>
                  </c:pt>
                </c:numCache>
              </c:numRef>
            </c:plus>
            <c:minus>
              <c:numRef>
                <c:f>'[pH Shift studies.xlsx]YSI'!$AY$5:$AY$12</c:f>
                <c:numCache>
                  <c:formatCode>General</c:formatCode>
                  <c:ptCount val="8"/>
                  <c:pt idx="0">
                    <c:v>4.326139053110945E-3</c:v>
                  </c:pt>
                  <c:pt idx="1">
                    <c:v>7.4576036324947954E-3</c:v>
                  </c:pt>
                  <c:pt idx="2">
                    <c:v>5.7330021840319108E-2</c:v>
                  </c:pt>
                  <c:pt idx="3">
                    <c:v>5.6778544244985893E-2</c:v>
                  </c:pt>
                  <c:pt idx="4">
                    <c:v>5.5293934562218601E-2</c:v>
                  </c:pt>
                  <c:pt idx="5">
                    <c:v>1.9163795612766259E-2</c:v>
                  </c:pt>
                  <c:pt idx="6">
                    <c:v>2.9303177844186939E-2</c:v>
                  </c:pt>
                  <c:pt idx="7">
                    <c:v>1.1026932181578458E-3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'[pH Shift studies.xlsx]YSI'!$AU$5:$AU$12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'[pH Shift studies.xlsx]YSI'!$AX$5:$AX$12</c:f>
              <c:numCache>
                <c:formatCode>General</c:formatCode>
                <c:ptCount val="8"/>
                <c:pt idx="0">
                  <c:v>2.8422525844963901E-2</c:v>
                </c:pt>
                <c:pt idx="1">
                  <c:v>0.32832077918292346</c:v>
                </c:pt>
                <c:pt idx="2">
                  <c:v>0.73275761752679047</c:v>
                </c:pt>
                <c:pt idx="3">
                  <c:v>1.49658407141507</c:v>
                </c:pt>
                <c:pt idx="4">
                  <c:v>1.4268516641338298</c:v>
                </c:pt>
                <c:pt idx="5">
                  <c:v>1.2843974755185901</c:v>
                </c:pt>
                <c:pt idx="6">
                  <c:v>0.70709259085555098</c:v>
                </c:pt>
                <c:pt idx="7">
                  <c:v>6.5647023774772998E-3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350-2545-B3A2-CFE3D8C36690}"/>
            </c:ext>
          </c:extLst>
        </c:ser>
        <c:ser>
          <c:idx val="5"/>
          <c:order val="2"/>
          <c:tx>
            <c:v>pH + 0.2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19050">
                <a:solidFill>
                  <a:schemeClr val="bg1"/>
                </a:solidFill>
              </a:ln>
              <a:effectLst/>
            </c:spPr>
          </c:marker>
          <c:xVal>
            <c:numRef>
              <c:f>'[pH Shift studies.xlsx]YSI'!$AU$13:$AU$20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'[pH Shift studies.xlsx]YSI'!$AX$13:$AX$20</c:f>
              <c:numCache>
                <c:formatCode>General</c:formatCode>
                <c:ptCount val="8"/>
                <c:pt idx="0">
                  <c:v>2.9256036036783749E-2</c:v>
                </c:pt>
                <c:pt idx="1">
                  <c:v>0.38970238726274253</c:v>
                </c:pt>
                <c:pt idx="2">
                  <c:v>0.84393215549265554</c:v>
                </c:pt>
                <c:pt idx="3">
                  <c:v>1.5750753614591901</c:v>
                </c:pt>
                <c:pt idx="4">
                  <c:v>1.53152787383023</c:v>
                </c:pt>
                <c:pt idx="5">
                  <c:v>1.296864753104005</c:v>
                </c:pt>
                <c:pt idx="6">
                  <c:v>0.48734640263847401</c:v>
                </c:pt>
                <c:pt idx="7">
                  <c:v>7.5737148117636655E-3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350-2545-B3A2-CFE3D8C36690}"/>
            </c:ext>
          </c:extLst>
        </c:ser>
        <c:ser>
          <c:idx val="6"/>
          <c:order val="3"/>
          <c:tx>
            <c:v>pH + 0.4</c:v>
          </c:tx>
          <c:spPr>
            <a:ln w="19050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</c:marker>
          <c:xVal>
            <c:numRef>
              <c:f>'[pH Shift studies.xlsx]YSI'!$AU$21:$AU$28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'[pH Shift studies.xlsx]YSI'!$AX$21:$AX$28</c:f>
              <c:numCache>
                <c:formatCode>General</c:formatCode>
                <c:ptCount val="8"/>
                <c:pt idx="0">
                  <c:v>2.2374866533114549E-2</c:v>
                </c:pt>
                <c:pt idx="1">
                  <c:v>0.40618853042668551</c:v>
                </c:pt>
                <c:pt idx="2">
                  <c:v>0.93058962820033497</c:v>
                </c:pt>
                <c:pt idx="3">
                  <c:v>1.57454622376373</c:v>
                </c:pt>
                <c:pt idx="4">
                  <c:v>1.561758362296275</c:v>
                </c:pt>
                <c:pt idx="5">
                  <c:v>1.255266738451575</c:v>
                </c:pt>
                <c:pt idx="6">
                  <c:v>0.3782770814324925</c:v>
                </c:pt>
                <c:pt idx="7">
                  <c:v>8.9178518650737809E-3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350-2545-B3A2-CFE3D8C366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3816095"/>
        <c:axId val="1684570335"/>
      </c:scatterChart>
      <c:valAx>
        <c:axId val="2063816095"/>
        <c:scaling>
          <c:orientation val="minMax"/>
          <c:max val="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(days)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4570335"/>
        <c:crosses val="autoZero"/>
        <c:crossBetween val="midCat"/>
      </c:valAx>
      <c:valAx>
        <c:axId val="168457033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Concentration (g/L)</a:t>
                </a:r>
              </a:p>
              <a:p>
                <a:pPr>
                  <a:defRPr/>
                </a:pP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3816095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pH vs.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41959853226851"/>
          <c:y val="0.15045576589047949"/>
          <c:w val="0.77526547462817152"/>
          <c:h val="0.58596850393700783"/>
        </c:manualLayout>
      </c:layout>
      <c:scatterChart>
        <c:scatterStyle val="smoothMarker"/>
        <c:varyColors val="0"/>
        <c:ser>
          <c:idx val="0"/>
          <c:order val="0"/>
          <c:tx>
            <c:v>Control</c:v>
          </c:tx>
          <c:spPr>
            <a:ln w="1905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'[pH Shift studies.xlsx]pH'!$H$2:$H$8</c:f>
                <c:numCache>
                  <c:formatCode>General</c:formatCode>
                  <c:ptCount val="7"/>
                  <c:pt idx="0">
                    <c:v>4.2426406871192576E-2</c:v>
                  </c:pt>
                  <c:pt idx="1">
                    <c:v>2.8284271247461298E-2</c:v>
                  </c:pt>
                  <c:pt idx="2">
                    <c:v>4.9497474683058526E-2</c:v>
                  </c:pt>
                  <c:pt idx="3">
                    <c:v>0.1131370849898477</c:v>
                  </c:pt>
                  <c:pt idx="4">
                    <c:v>7.7781745930520452E-2</c:v>
                  </c:pt>
                  <c:pt idx="5">
                    <c:v>2.8284271247461926E-2</c:v>
                  </c:pt>
                  <c:pt idx="6">
                    <c:v>7.0710678118653244E-3</c:v>
                  </c:pt>
                </c:numCache>
              </c:numRef>
            </c:plus>
            <c:minus>
              <c:numRef>
                <c:f>'[pH Shift studies.xlsx]pH'!$H$2:$H$8</c:f>
                <c:numCache>
                  <c:formatCode>General</c:formatCode>
                  <c:ptCount val="7"/>
                  <c:pt idx="0">
                    <c:v>4.2426406871192576E-2</c:v>
                  </c:pt>
                  <c:pt idx="1">
                    <c:v>2.8284271247461298E-2</c:v>
                  </c:pt>
                  <c:pt idx="2">
                    <c:v>4.9497474683058526E-2</c:v>
                  </c:pt>
                  <c:pt idx="3">
                    <c:v>0.1131370849898477</c:v>
                  </c:pt>
                  <c:pt idx="4">
                    <c:v>7.7781745930520452E-2</c:v>
                  </c:pt>
                  <c:pt idx="5">
                    <c:v>2.8284271247461926E-2</c:v>
                  </c:pt>
                  <c:pt idx="6">
                    <c:v>7.0710678118653244E-3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'[pH Shift studies.xlsx]pH'!$B$2:$B$8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'[pH Shift studies.xlsx]pH'!$F$2:$F$8</c:f>
              <c:numCache>
                <c:formatCode>General</c:formatCode>
                <c:ptCount val="7"/>
                <c:pt idx="0">
                  <c:v>7.62</c:v>
                </c:pt>
                <c:pt idx="1">
                  <c:v>7.48</c:v>
                </c:pt>
                <c:pt idx="2">
                  <c:v>7.38</c:v>
                </c:pt>
                <c:pt idx="3">
                  <c:v>7.12</c:v>
                </c:pt>
                <c:pt idx="4">
                  <c:v>7.09</c:v>
                </c:pt>
                <c:pt idx="5">
                  <c:v>7.17</c:v>
                </c:pt>
                <c:pt idx="6">
                  <c:v>7.41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530-214F-B3DD-75E90FE6AF81}"/>
            </c:ext>
          </c:extLst>
        </c:ser>
        <c:ser>
          <c:idx val="4"/>
          <c:order val="1"/>
          <c:tx>
            <c:v>pH + 0.1</c:v>
          </c:tx>
          <c:spPr>
            <a:ln w="1905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'[pH Shift studies.xlsx]pH'!$H$34:$H$41</c:f>
                <c:numCache>
                  <c:formatCode>General</c:formatCode>
                  <c:ptCount val="8"/>
                  <c:pt idx="0">
                    <c:v>3.5355339059327251E-2</c:v>
                  </c:pt>
                  <c:pt idx="1">
                    <c:v>3.5355339059327251E-2</c:v>
                  </c:pt>
                  <c:pt idx="2">
                    <c:v>1.4142135623731277E-2</c:v>
                  </c:pt>
                  <c:pt idx="3">
                    <c:v>7.0710678118653244E-3</c:v>
                  </c:pt>
                  <c:pt idx="4">
                    <c:v>2.1213203435595972E-2</c:v>
                  </c:pt>
                  <c:pt idx="5">
                    <c:v>2.8284271247461926E-2</c:v>
                  </c:pt>
                  <c:pt idx="6">
                    <c:v>1.4142135623731277E-2</c:v>
                  </c:pt>
                  <c:pt idx="7">
                    <c:v>2.1213203435595972E-2</c:v>
                  </c:pt>
                </c:numCache>
              </c:numRef>
            </c:plus>
            <c:minus>
              <c:numRef>
                <c:f>'[pH Shift studies.xlsx]pH'!$H$34:$H$41</c:f>
                <c:numCache>
                  <c:formatCode>General</c:formatCode>
                  <c:ptCount val="8"/>
                  <c:pt idx="0">
                    <c:v>3.5355339059327251E-2</c:v>
                  </c:pt>
                  <c:pt idx="1">
                    <c:v>3.5355339059327251E-2</c:v>
                  </c:pt>
                  <c:pt idx="2">
                    <c:v>1.4142135623731277E-2</c:v>
                  </c:pt>
                  <c:pt idx="3">
                    <c:v>7.0710678118653244E-3</c:v>
                  </c:pt>
                  <c:pt idx="4">
                    <c:v>2.1213203435595972E-2</c:v>
                  </c:pt>
                  <c:pt idx="5">
                    <c:v>2.8284271247461926E-2</c:v>
                  </c:pt>
                  <c:pt idx="6">
                    <c:v>1.4142135623731277E-2</c:v>
                  </c:pt>
                  <c:pt idx="7">
                    <c:v>2.1213203435595972E-2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'[pH Shift studies.xlsx]pH'!$E$34:$E$41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'[pH Shift studies.xlsx]pH'!$G$34:$G$41</c:f>
              <c:numCache>
                <c:formatCode>General</c:formatCode>
                <c:ptCount val="8"/>
                <c:pt idx="0">
                  <c:v>7.8249999999999993</c:v>
                </c:pt>
                <c:pt idx="1">
                  <c:v>7.6850000000000005</c:v>
                </c:pt>
                <c:pt idx="2">
                  <c:v>7.6</c:v>
                </c:pt>
                <c:pt idx="3">
                  <c:v>7.3849999999999998</c:v>
                </c:pt>
                <c:pt idx="4">
                  <c:v>7.335</c:v>
                </c:pt>
                <c:pt idx="5">
                  <c:v>7.3000000000000007</c:v>
                </c:pt>
                <c:pt idx="6">
                  <c:v>7.5299999999999994</c:v>
                </c:pt>
                <c:pt idx="7">
                  <c:v>7.915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530-214F-B3DD-75E90FE6AF81}"/>
            </c:ext>
          </c:extLst>
        </c:ser>
        <c:ser>
          <c:idx val="5"/>
          <c:order val="2"/>
          <c:tx>
            <c:v>pH + 0.2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19050">
                <a:solidFill>
                  <a:schemeClr val="bg1"/>
                </a:solidFill>
              </a:ln>
              <a:effectLst/>
            </c:spPr>
          </c:marker>
          <c:xVal>
            <c:numRef>
              <c:f>'[pH Shift studies.xlsx]pH'!$E$42:$E$49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'[pH Shift studies.xlsx]pH'!$G$42:$G$49</c:f>
              <c:numCache>
                <c:formatCode>General</c:formatCode>
                <c:ptCount val="8"/>
                <c:pt idx="0">
                  <c:v>7.8149999999999995</c:v>
                </c:pt>
                <c:pt idx="1">
                  <c:v>7.68</c:v>
                </c:pt>
                <c:pt idx="2">
                  <c:v>7.54</c:v>
                </c:pt>
                <c:pt idx="3">
                  <c:v>7.2949999999999999</c:v>
                </c:pt>
                <c:pt idx="4">
                  <c:v>7.3550000000000004</c:v>
                </c:pt>
                <c:pt idx="5">
                  <c:v>7.4</c:v>
                </c:pt>
                <c:pt idx="6">
                  <c:v>7.6349999999999998</c:v>
                </c:pt>
                <c:pt idx="7">
                  <c:v>7.9949999999999992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530-214F-B3DD-75E90FE6AF81}"/>
            </c:ext>
          </c:extLst>
        </c:ser>
        <c:ser>
          <c:idx val="6"/>
          <c:order val="3"/>
          <c:tx>
            <c:v>pH + 0.4</c:v>
          </c:tx>
          <c:spPr>
            <a:ln w="19050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</c:marker>
          <c:xVal>
            <c:numRef>
              <c:f>'[pH Shift studies.xlsx]pH'!$E$50:$E$57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'[pH Shift studies.xlsx]pH'!$G$50:$G$57</c:f>
              <c:numCache>
                <c:formatCode>General</c:formatCode>
                <c:ptCount val="8"/>
                <c:pt idx="0">
                  <c:v>7.9</c:v>
                </c:pt>
                <c:pt idx="1">
                  <c:v>7.7450000000000001</c:v>
                </c:pt>
                <c:pt idx="2">
                  <c:v>7.63</c:v>
                </c:pt>
                <c:pt idx="3">
                  <c:v>7.35</c:v>
                </c:pt>
                <c:pt idx="4">
                  <c:v>7.3450000000000006</c:v>
                </c:pt>
                <c:pt idx="5">
                  <c:v>7.335</c:v>
                </c:pt>
                <c:pt idx="6">
                  <c:v>7.6</c:v>
                </c:pt>
                <c:pt idx="7">
                  <c:v>7.95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D530-214F-B3DD-75E90FE6AF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66544"/>
        <c:axId val="6103120"/>
      </c:scatterChart>
      <c:valAx>
        <c:axId val="5566544"/>
        <c:scaling>
          <c:orientation val="minMax"/>
          <c:max val="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(days)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03120"/>
        <c:crosses val="autoZero"/>
        <c:crossBetween val="midCat"/>
      </c:valAx>
      <c:valAx>
        <c:axId val="6103120"/>
        <c:scaling>
          <c:orientation val="minMax"/>
          <c:min val="6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6544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VCD vs. time</a:t>
            </a:r>
          </a:p>
        </c:rich>
      </c:tx>
      <c:layout>
        <c:manualLayout>
          <c:xMode val="edge"/>
          <c:yMode val="edge"/>
          <c:x val="0.3659027777777776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187270341207349"/>
          <c:y val="0.10403927068723702"/>
          <c:w val="0.80671019247594056"/>
          <c:h val="0.5771872265966753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'[pH Shift studies.xlsx]pH study 1'!$K$45</c:f>
              <c:strCache>
                <c:ptCount val="1"/>
                <c:pt idx="0">
                  <c:v>Control</c:v>
                </c:pt>
              </c:strCache>
            </c:strRef>
          </c:tx>
          <c:spPr>
            <a:ln w="1905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50000"/>
                </a:schemeClr>
              </a:solidFill>
              <a:ln w="12700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'[pH Shift studies.xlsx]pH study 1'!$L$55:$R$55</c:f>
                <c:numCache>
                  <c:formatCode>General</c:formatCode>
                  <c:ptCount val="7"/>
                  <c:pt idx="0">
                    <c:v>3.2500000000000341E-2</c:v>
                  </c:pt>
                  <c:pt idx="1">
                    <c:v>5.2500000000000144E-2</c:v>
                  </c:pt>
                  <c:pt idx="2">
                    <c:v>1.2500000000000011E-2</c:v>
                  </c:pt>
                  <c:pt idx="3">
                    <c:v>1.0000000000000009E-2</c:v>
                  </c:pt>
                  <c:pt idx="4">
                    <c:v>0.12250000000000005</c:v>
                  </c:pt>
                  <c:pt idx="5">
                    <c:v>0.59249999999999925</c:v>
                  </c:pt>
                  <c:pt idx="6">
                    <c:v>1.8849999999999993</c:v>
                  </c:pt>
                </c:numCache>
              </c:numRef>
            </c:plus>
            <c:minus>
              <c:numRef>
                <c:f>'[pH Shift studies.xlsx]pH study 1'!$L$55:$R$55</c:f>
                <c:numCache>
                  <c:formatCode>General</c:formatCode>
                  <c:ptCount val="7"/>
                  <c:pt idx="0">
                    <c:v>3.2500000000000341E-2</c:v>
                  </c:pt>
                  <c:pt idx="1">
                    <c:v>5.2500000000000144E-2</c:v>
                  </c:pt>
                  <c:pt idx="2">
                    <c:v>1.2500000000000011E-2</c:v>
                  </c:pt>
                  <c:pt idx="3">
                    <c:v>1.0000000000000009E-2</c:v>
                  </c:pt>
                  <c:pt idx="4">
                    <c:v>0.12250000000000005</c:v>
                  </c:pt>
                  <c:pt idx="5">
                    <c:v>0.59249999999999925</c:v>
                  </c:pt>
                  <c:pt idx="6">
                    <c:v>1.8849999999999993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'[pH Shift studies.xlsx]pH study 1'!$L$44:$R$44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 formatCode="0.00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'[pH Shift studies.xlsx]pH study 1'!$L$45:$R$45</c:f>
              <c:numCache>
                <c:formatCode>General</c:formatCode>
                <c:ptCount val="7"/>
                <c:pt idx="0">
                  <c:v>0.27749999999999997</c:v>
                </c:pt>
                <c:pt idx="1">
                  <c:v>0.505</c:v>
                </c:pt>
                <c:pt idx="2">
                  <c:v>0.87850000000000006</c:v>
                </c:pt>
                <c:pt idx="3">
                  <c:v>1.93</c:v>
                </c:pt>
                <c:pt idx="4">
                  <c:v>3.7574999999999998</c:v>
                </c:pt>
                <c:pt idx="5">
                  <c:v>5.5575000000000001</c:v>
                </c:pt>
                <c:pt idx="6">
                  <c:v>7.32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446-934F-80FF-65995F6B8081}"/>
            </c:ext>
          </c:extLst>
        </c:ser>
        <c:ser>
          <c:idx val="4"/>
          <c:order val="1"/>
          <c:tx>
            <c:strRef>
              <c:f>'[pH Shift studies.xlsx]pH study 1'!$K$49</c:f>
              <c:strCache>
                <c:ptCount val="1"/>
                <c:pt idx="0">
                  <c:v>pH + 0.1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'[pH Shift studies.xlsx]pH study 1'!$L$59:$R$59</c:f>
                <c:numCache>
                  <c:formatCode>General</c:formatCode>
                  <c:ptCount val="7"/>
                  <c:pt idx="0">
                    <c:v>1.7499999999999984E-2</c:v>
                  </c:pt>
                  <c:pt idx="1">
                    <c:v>1.8750000000000017E-2</c:v>
                  </c:pt>
                  <c:pt idx="2">
                    <c:v>3.8250000000000006E-2</c:v>
                  </c:pt>
                  <c:pt idx="3">
                    <c:v>5.2499999999999984E-2</c:v>
                  </c:pt>
                  <c:pt idx="4">
                    <c:v>5.5000000000000153E-2</c:v>
                  </c:pt>
                  <c:pt idx="5">
                    <c:v>0.13499999999999979</c:v>
                  </c:pt>
                  <c:pt idx="6">
                    <c:v>0.47749999999999959</c:v>
                  </c:pt>
                </c:numCache>
              </c:numRef>
            </c:plus>
            <c:minus>
              <c:numRef>
                <c:f>'[pH Shift studies.xlsx]pH study 1'!$L$59:$R$59</c:f>
                <c:numCache>
                  <c:formatCode>General</c:formatCode>
                  <c:ptCount val="7"/>
                  <c:pt idx="0">
                    <c:v>1.7499999999999984E-2</c:v>
                  </c:pt>
                  <c:pt idx="1">
                    <c:v>1.8750000000000017E-2</c:v>
                  </c:pt>
                  <c:pt idx="2">
                    <c:v>3.8250000000000006E-2</c:v>
                  </c:pt>
                  <c:pt idx="3">
                    <c:v>5.2499999999999984E-2</c:v>
                  </c:pt>
                  <c:pt idx="4">
                    <c:v>5.5000000000000153E-2</c:v>
                  </c:pt>
                  <c:pt idx="5">
                    <c:v>0.13499999999999979</c:v>
                  </c:pt>
                  <c:pt idx="6">
                    <c:v>0.47749999999999959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'[pH Shift studies.xlsx]pH study 1'!$L$44:$R$44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 formatCode="0.00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'[pH Shift studies.xlsx]pH study 1'!$L$49:$R$49</c:f>
              <c:numCache>
                <c:formatCode>General</c:formatCode>
                <c:ptCount val="7"/>
                <c:pt idx="0">
                  <c:v>0.24875000000000003</c:v>
                </c:pt>
                <c:pt idx="1">
                  <c:v>0.48625000000000002</c:v>
                </c:pt>
                <c:pt idx="2">
                  <c:v>0.90600000000000003</c:v>
                </c:pt>
                <c:pt idx="3">
                  <c:v>2.3525</c:v>
                </c:pt>
                <c:pt idx="4">
                  <c:v>3.4524999999999997</c:v>
                </c:pt>
                <c:pt idx="5">
                  <c:v>5.4450000000000003</c:v>
                </c:pt>
                <c:pt idx="6">
                  <c:v>7.91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446-934F-80FF-65995F6B8081}"/>
            </c:ext>
          </c:extLst>
        </c:ser>
        <c:ser>
          <c:idx val="5"/>
          <c:order val="2"/>
          <c:tx>
            <c:strRef>
              <c:f>'[pH Shift studies.xlsx]pH study 1'!$K$50</c:f>
              <c:strCache>
                <c:ptCount val="1"/>
                <c:pt idx="0">
                  <c:v>pH + 0.2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12700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'[pH Shift studies.xlsx]pH study 1'!$L$60:$R$60</c:f>
                <c:numCache>
                  <c:formatCode>General</c:formatCode>
                  <c:ptCount val="7"/>
                  <c:pt idx="0">
                    <c:v>3.7500000000000029E-3</c:v>
                  </c:pt>
                  <c:pt idx="1">
                    <c:v>3.6250000000000032E-2</c:v>
                  </c:pt>
                  <c:pt idx="2">
                    <c:v>2.2499999999999964E-2</c:v>
                  </c:pt>
                  <c:pt idx="3">
                    <c:v>0.18500000000000003</c:v>
                  </c:pt>
                  <c:pt idx="4">
                    <c:v>5.0000000000001155E-3</c:v>
                  </c:pt>
                  <c:pt idx="5">
                    <c:v>0.1549999999999998</c:v>
                  </c:pt>
                  <c:pt idx="6">
                    <c:v>0.56499999999999984</c:v>
                  </c:pt>
                </c:numCache>
              </c:numRef>
            </c:plus>
            <c:minus>
              <c:numRef>
                <c:f>'[pH Shift studies.xlsx]pH study 1'!$L$60:$R$60</c:f>
                <c:numCache>
                  <c:formatCode>General</c:formatCode>
                  <c:ptCount val="7"/>
                  <c:pt idx="0">
                    <c:v>3.7500000000000029E-3</c:v>
                  </c:pt>
                  <c:pt idx="1">
                    <c:v>3.6250000000000032E-2</c:v>
                  </c:pt>
                  <c:pt idx="2">
                    <c:v>2.2499999999999964E-2</c:v>
                  </c:pt>
                  <c:pt idx="3">
                    <c:v>0.18500000000000003</c:v>
                  </c:pt>
                  <c:pt idx="4">
                    <c:v>5.0000000000001155E-3</c:v>
                  </c:pt>
                  <c:pt idx="5">
                    <c:v>0.1549999999999998</c:v>
                  </c:pt>
                  <c:pt idx="6">
                    <c:v>0.56499999999999984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'[pH Shift studies.xlsx]pH study 1'!$L$44:$R$44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 formatCode="0.00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'[pH Shift studies.xlsx]pH study 1'!$L$50:$R$50</c:f>
              <c:numCache>
                <c:formatCode>General</c:formatCode>
                <c:ptCount val="7"/>
                <c:pt idx="0">
                  <c:v>0.27750000000000002</c:v>
                </c:pt>
                <c:pt idx="1">
                  <c:v>0.56499999999999995</c:v>
                </c:pt>
                <c:pt idx="2">
                  <c:v>0.95624999999999993</c:v>
                </c:pt>
                <c:pt idx="3">
                  <c:v>2.5525000000000002</c:v>
                </c:pt>
                <c:pt idx="4">
                  <c:v>3.95</c:v>
                </c:pt>
                <c:pt idx="5">
                  <c:v>6.2374999999999998</c:v>
                </c:pt>
                <c:pt idx="6">
                  <c:v>6.2074999999999996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446-934F-80FF-65995F6B8081}"/>
            </c:ext>
          </c:extLst>
        </c:ser>
        <c:ser>
          <c:idx val="6"/>
          <c:order val="3"/>
          <c:tx>
            <c:strRef>
              <c:f>'[pH Shift studies.xlsx]pH study 1'!$K$51</c:f>
              <c:strCache>
                <c:ptCount val="1"/>
                <c:pt idx="0">
                  <c:v>pH + 0.4</c:v>
                </c:pt>
              </c:strCache>
            </c:strRef>
          </c:tx>
          <c:spPr>
            <a:ln w="19050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75000"/>
                </a:schemeClr>
              </a:solidFill>
              <a:ln w="12700">
                <a:solidFill>
                  <a:schemeClr val="bg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'[pH Shift studies.xlsx]pH study 1'!$L$61:$R$61</c:f>
                <c:numCache>
                  <c:formatCode>General</c:formatCode>
                  <c:ptCount val="7"/>
                  <c:pt idx="0">
                    <c:v>2.6249999999999992E-2</c:v>
                  </c:pt>
                  <c:pt idx="1">
                    <c:v>4.2500000000000031E-2</c:v>
                  </c:pt>
                  <c:pt idx="2">
                    <c:v>7.5000000000000058E-3</c:v>
                  </c:pt>
                  <c:pt idx="3">
                    <c:v>0.125</c:v>
                  </c:pt>
                  <c:pt idx="4">
                    <c:v>0.13499999999999979</c:v>
                  </c:pt>
                  <c:pt idx="5">
                    <c:v>0.78249999999999742</c:v>
                  </c:pt>
                  <c:pt idx="6">
                    <c:v>0.74000000000000188</c:v>
                  </c:pt>
                </c:numCache>
              </c:numRef>
            </c:plus>
            <c:minus>
              <c:numRef>
                <c:f>'[pH Shift studies.xlsx]pH study 1'!$L$61:$R$61</c:f>
                <c:numCache>
                  <c:formatCode>General</c:formatCode>
                  <c:ptCount val="7"/>
                  <c:pt idx="0">
                    <c:v>2.6249999999999992E-2</c:v>
                  </c:pt>
                  <c:pt idx="1">
                    <c:v>4.2500000000000031E-2</c:v>
                  </c:pt>
                  <c:pt idx="2">
                    <c:v>7.5000000000000058E-3</c:v>
                  </c:pt>
                  <c:pt idx="3">
                    <c:v>0.125</c:v>
                  </c:pt>
                  <c:pt idx="4">
                    <c:v>0.13499999999999979</c:v>
                  </c:pt>
                  <c:pt idx="5">
                    <c:v>0.78249999999999742</c:v>
                  </c:pt>
                  <c:pt idx="6">
                    <c:v>0.74000000000000188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'[pH Shift studies.xlsx]pH study 1'!$L$44:$R$44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 formatCode="0.00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'[pH Shift studies.xlsx]pH study 1'!$L$51:$R$51</c:f>
              <c:numCache>
                <c:formatCode>General</c:formatCode>
                <c:ptCount val="7"/>
                <c:pt idx="0">
                  <c:v>0.25</c:v>
                </c:pt>
                <c:pt idx="1">
                  <c:v>0.49875000000000003</c:v>
                </c:pt>
                <c:pt idx="2">
                  <c:v>0.95324999999999993</c:v>
                </c:pt>
                <c:pt idx="3">
                  <c:v>2.35</c:v>
                </c:pt>
                <c:pt idx="4">
                  <c:v>3.6232500000000001</c:v>
                </c:pt>
                <c:pt idx="5">
                  <c:v>5.99</c:v>
                </c:pt>
                <c:pt idx="6">
                  <c:v>6.18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7446-934F-80FF-65995F6B80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3222879"/>
        <c:axId val="1252136879"/>
      </c:scatterChart>
      <c:valAx>
        <c:axId val="1623222879"/>
        <c:scaling>
          <c:orientation val="minMax"/>
          <c:max val="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(days)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2136879"/>
        <c:crosses val="autoZero"/>
        <c:crossBetween val="midCat"/>
      </c:valAx>
      <c:valAx>
        <c:axId val="12521368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VCD (E6 cells/mL)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3222879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nbt.2012.05.021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4680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882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881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9694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4055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45993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>
          <a:extLst>
            <a:ext uri="{FF2B5EF4-FFF2-40B4-BE49-F238E27FC236}">
              <a16:creationId xmlns:a16="http://schemas.microsoft.com/office/drawing/2014/main" id="{3126E52B-5F39-9AE3-A923-483C272EE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>
            <a:extLst>
              <a:ext uri="{FF2B5EF4-FFF2-40B4-BE49-F238E27FC236}">
                <a16:creationId xmlns:a16="http://schemas.microsoft.com/office/drawing/2014/main" id="{E7B745D2-00FB-A54D-8899-F664444CBD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6:notes">
            <a:extLst>
              <a:ext uri="{FF2B5EF4-FFF2-40B4-BE49-F238E27FC236}">
                <a16:creationId xmlns:a16="http://schemas.microsoft.com/office/drawing/2014/main" id="{D7F11E06-13D4-A6AC-FA9B-3CCDB8BE8F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6933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>
          <a:extLst>
            <a:ext uri="{FF2B5EF4-FFF2-40B4-BE49-F238E27FC236}">
              <a16:creationId xmlns:a16="http://schemas.microsoft.com/office/drawing/2014/main" id="{7A2775AD-253B-4DA6-5963-4BD7C1B43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1AEFD1DD-43C2-A616-035C-534B70E78E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1: </a:t>
            </a:r>
            <a:r>
              <a:rPr lang="en-US" b="0" i="0" u="none" strike="noStrike" dirty="0">
                <a:solidFill>
                  <a:srgbClr val="1F1F1F"/>
                </a:solidFill>
                <a:effectLst/>
                <a:latin typeface="ElsevierSans"/>
                <a:hlinkClick r:id="rId3" tooltip="Persistent link using digital object identifier"/>
              </a:rPr>
              <a:t>https://doi.org/10.1016/j.nbt.2012.05.021</a:t>
            </a:r>
            <a:endParaRPr dirty="0"/>
          </a:p>
        </p:txBody>
      </p:sp>
      <p:sp>
        <p:nvSpPr>
          <p:cNvPr id="105" name="Google Shape;105;p2:notes">
            <a:extLst>
              <a:ext uri="{FF2B5EF4-FFF2-40B4-BE49-F238E27FC236}">
                <a16:creationId xmlns:a16="http://schemas.microsoft.com/office/drawing/2014/main" id="{47343B21-27D3-83EE-1CF9-3CFAF2699D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579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>
          <a:extLst>
            <a:ext uri="{FF2B5EF4-FFF2-40B4-BE49-F238E27FC236}">
              <a16:creationId xmlns:a16="http://schemas.microsoft.com/office/drawing/2014/main" id="{EE0D136C-B1C8-3E9E-F209-D4AE13D1C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>
            <a:extLst>
              <a:ext uri="{FF2B5EF4-FFF2-40B4-BE49-F238E27FC236}">
                <a16:creationId xmlns:a16="http://schemas.microsoft.com/office/drawing/2014/main" id="{6A1E3740-D796-4C96-D796-14300635EA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4:notes">
            <a:extLst>
              <a:ext uri="{FF2B5EF4-FFF2-40B4-BE49-F238E27FC236}">
                <a16:creationId xmlns:a16="http://schemas.microsoft.com/office/drawing/2014/main" id="{3FB030BE-A648-CB16-0A21-3DA24FF6F9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1577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>
          <a:extLst>
            <a:ext uri="{FF2B5EF4-FFF2-40B4-BE49-F238E27FC236}">
              <a16:creationId xmlns:a16="http://schemas.microsoft.com/office/drawing/2014/main" id="{CEE73648-A01D-A33C-9741-A573EA93C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>
            <a:extLst>
              <a:ext uri="{FF2B5EF4-FFF2-40B4-BE49-F238E27FC236}">
                <a16:creationId xmlns:a16="http://schemas.microsoft.com/office/drawing/2014/main" id="{B8FC573F-4695-DE27-01A1-20E3BF7AD8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6:notes">
            <a:extLst>
              <a:ext uri="{FF2B5EF4-FFF2-40B4-BE49-F238E27FC236}">
                <a16:creationId xmlns:a16="http://schemas.microsoft.com/office/drawing/2014/main" id="{D1685284-491E-44EE-AF97-CFC8BF3F95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8185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7687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>
          <a:extLst>
            <a:ext uri="{FF2B5EF4-FFF2-40B4-BE49-F238E27FC236}">
              <a16:creationId xmlns:a16="http://schemas.microsoft.com/office/drawing/2014/main" id="{B33233B3-7930-6702-D40B-5BFE18492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>
            <a:extLst>
              <a:ext uri="{FF2B5EF4-FFF2-40B4-BE49-F238E27FC236}">
                <a16:creationId xmlns:a16="http://schemas.microsoft.com/office/drawing/2014/main" id="{810A5F08-76AE-E72E-96AF-A1F80F0A4B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90" name="Google Shape;190;p8:notes">
            <a:extLst>
              <a:ext uri="{FF2B5EF4-FFF2-40B4-BE49-F238E27FC236}">
                <a16:creationId xmlns:a16="http://schemas.microsoft.com/office/drawing/2014/main" id="{7172B25A-1939-F3E6-042E-6E619D3A30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205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>
          <a:extLst>
            <a:ext uri="{FF2B5EF4-FFF2-40B4-BE49-F238E27FC236}">
              <a16:creationId xmlns:a16="http://schemas.microsoft.com/office/drawing/2014/main" id="{984FB4B5-D729-AC65-924C-9ADECAEEA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>
            <a:extLst>
              <a:ext uri="{FF2B5EF4-FFF2-40B4-BE49-F238E27FC236}">
                <a16:creationId xmlns:a16="http://schemas.microsoft.com/office/drawing/2014/main" id="{D75B9C0D-EDC4-F0E7-C485-0B7FB9A787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90" name="Google Shape;190;p8:notes">
            <a:extLst>
              <a:ext uri="{FF2B5EF4-FFF2-40B4-BE49-F238E27FC236}">
                <a16:creationId xmlns:a16="http://schemas.microsoft.com/office/drawing/2014/main" id="{E6FA1BF2-812A-BF8C-E081-51D9B83D93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8111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>
          <a:extLst>
            <a:ext uri="{FF2B5EF4-FFF2-40B4-BE49-F238E27FC236}">
              <a16:creationId xmlns:a16="http://schemas.microsoft.com/office/drawing/2014/main" id="{D5E941A7-074D-BA5D-B66F-8F17F2C1B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>
            <a:extLst>
              <a:ext uri="{FF2B5EF4-FFF2-40B4-BE49-F238E27FC236}">
                <a16:creationId xmlns:a16="http://schemas.microsoft.com/office/drawing/2014/main" id="{52ACEFDE-0B58-F9A5-A2A6-77EACEAF17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90" name="Google Shape;190;p8:notes">
            <a:extLst>
              <a:ext uri="{FF2B5EF4-FFF2-40B4-BE49-F238E27FC236}">
                <a16:creationId xmlns:a16="http://schemas.microsoft.com/office/drawing/2014/main" id="{FD8C3041-DA60-9559-027B-3C2A558318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34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>
          <a:extLst>
            <a:ext uri="{FF2B5EF4-FFF2-40B4-BE49-F238E27FC236}">
              <a16:creationId xmlns:a16="http://schemas.microsoft.com/office/drawing/2014/main" id="{154F4C39-F289-033B-8C7C-8C62C7674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>
            <a:extLst>
              <a:ext uri="{FF2B5EF4-FFF2-40B4-BE49-F238E27FC236}">
                <a16:creationId xmlns:a16="http://schemas.microsoft.com/office/drawing/2014/main" id="{7B373F0A-308A-04D5-DDBA-E7A0234F7E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90" name="Google Shape;190;p8:notes">
            <a:extLst>
              <a:ext uri="{FF2B5EF4-FFF2-40B4-BE49-F238E27FC236}">
                <a16:creationId xmlns:a16="http://schemas.microsoft.com/office/drawing/2014/main" id="{A7D5B7A5-5403-9E38-35D9-77971AACC4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0711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emf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5.jp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emf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hyperlink" Target="https://www.thermofisher.com/order/catalog/product/STARA211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chart" Target="../charts/char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5.jp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5.jp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image" Target="../media/image5.jpg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chart" Target="../charts/char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7000" y="2044701"/>
            <a:ext cx="0" cy="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Google Shape;90;p1"/>
          <p:cNvGrpSpPr/>
          <p:nvPr/>
        </p:nvGrpSpPr>
        <p:grpSpPr>
          <a:xfrm>
            <a:off x="231648" y="99993"/>
            <a:ext cx="8798644" cy="6737687"/>
            <a:chOff x="231648" y="99993"/>
            <a:chExt cx="8798644" cy="6737687"/>
          </a:xfrm>
        </p:grpSpPr>
        <p:sp>
          <p:nvSpPr>
            <p:cNvPr id="91" name="Google Shape;91;p1"/>
            <p:cNvSpPr txBox="1"/>
            <p:nvPr/>
          </p:nvSpPr>
          <p:spPr>
            <a:xfrm>
              <a:off x="781100" y="5785733"/>
              <a:ext cx="769974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A  National  Science  Foundation-facilitated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academic – industry – government  consortia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to  advance  precompetitive  knowledge  in  biomanufacturing</a:t>
              </a:r>
              <a:endParaRPr/>
            </a:p>
          </p:txBody>
        </p:sp>
        <p:pic>
          <p:nvPicPr>
            <p:cNvPr id="92" name="Google Shape;92;p1" descr="AMBIC-horizontal.png"/>
            <p:cNvPicPr preferRelativeResize="0"/>
            <p:nvPr/>
          </p:nvPicPr>
          <p:blipFill rotWithShape="1">
            <a:blip r:embed="rId4">
              <a:alphaModFix/>
            </a:blip>
            <a:srcRect r="38298"/>
            <a:stretch/>
          </p:blipFill>
          <p:spPr>
            <a:xfrm>
              <a:off x="2605210" y="399302"/>
              <a:ext cx="3949441" cy="8605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1" descr="UD_Logo.jp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850607" y="1353504"/>
              <a:ext cx="1560726" cy="6296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" descr="Johns_Hopkins_Logo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36671" y="1376498"/>
              <a:ext cx="2852988" cy="587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" descr="NSF.jpe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31648" y="99993"/>
              <a:ext cx="1099312" cy="1107640"/>
            </a:xfrm>
            <a:prstGeom prst="rect">
              <a:avLst/>
            </a:prstGeom>
            <a:solidFill>
              <a:srgbClr val="F8DE28"/>
            </a:solidFill>
            <a:ln>
              <a:noFill/>
            </a:ln>
          </p:spPr>
        </p:pic>
        <p:pic>
          <p:nvPicPr>
            <p:cNvPr id="96" name="Google Shape;96;p1" descr="Clemson_Logo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049522" y="1344985"/>
              <a:ext cx="2219325" cy="638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" name="Google Shape;97;p1"/>
            <p:cNvSpPr txBox="1"/>
            <p:nvPr/>
          </p:nvSpPr>
          <p:spPr>
            <a:xfrm>
              <a:off x="7267808" y="6386048"/>
              <a:ext cx="17624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www.ambic.org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"/>
            <p:cNvSpPr txBox="1"/>
            <p:nvPr/>
          </p:nvSpPr>
          <p:spPr>
            <a:xfrm>
              <a:off x="568960" y="2858472"/>
              <a:ext cx="8006080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Industry/University Cooperative Research Center (I/UCRC)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Advanced Mammalian Biomanufacturing Innovation Center (AMBIC)</a:t>
              </a:r>
              <a:endParaRPr/>
            </a:p>
          </p:txBody>
        </p:sp>
        <p:pic>
          <p:nvPicPr>
            <p:cNvPr id="99" name="Google Shape;99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675259" y="2014505"/>
              <a:ext cx="1828800" cy="793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" name="Google Shape;100;p1"/>
            <p:cNvSpPr/>
            <p:nvPr/>
          </p:nvSpPr>
          <p:spPr>
            <a:xfrm>
              <a:off x="1330960" y="6406793"/>
              <a:ext cx="6482080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Contents are Proprietary to AMBIC and its Members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Terms of Center Membership Agreement Apply</a:t>
              </a:r>
              <a:endParaRPr/>
            </a:p>
          </p:txBody>
        </p:sp>
      </p:grpSp>
      <p:pic>
        <p:nvPicPr>
          <p:cNvPr id="101" name="Google Shape;101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61713" y="1978901"/>
            <a:ext cx="821135" cy="80958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 txBox="1"/>
          <p:nvPr/>
        </p:nvSpPr>
        <p:spPr>
          <a:xfrm>
            <a:off x="231648" y="3635679"/>
            <a:ext cx="8798644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Controlling and applying the lactate shift for bioprocess monitoring and bioproduction improvements</a:t>
            </a:r>
            <a:endParaRPr sz="1600" b="1" dirty="0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Michael </a:t>
            </a:r>
            <a:r>
              <a:rPr lang="en-US" sz="1800" b="1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Betenbaugh</a:t>
            </a:r>
            <a:r>
              <a:rPr lang="en-US" sz="1800" b="1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(JHU), Maciek Antoniewicz (</a:t>
            </a:r>
            <a:r>
              <a:rPr lang="en-US" sz="1800" b="1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UMich</a:t>
            </a:r>
            <a:r>
              <a:rPr lang="en-US" sz="1800" b="1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), Bill Bentley (UMD)</a:t>
            </a:r>
            <a:endParaRPr sz="1600" b="1" dirty="0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25 October 2024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/>
          <p:nvPr/>
        </p:nvSpPr>
        <p:spPr>
          <a:xfrm>
            <a:off x="1031287" y="198448"/>
            <a:ext cx="7797318" cy="70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Arial"/>
              <a:buNone/>
            </a:pPr>
            <a:r>
              <a:rPr lang="en-US" sz="4400" b="1" dirty="0" err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UMich</a:t>
            </a:r>
            <a:r>
              <a:rPr lang="en-US" sz="4400" b="1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 Updates</a:t>
            </a:r>
          </a:p>
        </p:txBody>
      </p:sp>
      <p:grpSp>
        <p:nvGrpSpPr>
          <p:cNvPr id="156" name="Google Shape;156;p6"/>
          <p:cNvGrpSpPr/>
          <p:nvPr/>
        </p:nvGrpSpPr>
        <p:grpSpPr>
          <a:xfrm>
            <a:off x="-4336" y="-4645"/>
            <a:ext cx="938719" cy="6656678"/>
            <a:chOff x="-4336" y="-4645"/>
            <a:chExt cx="938719" cy="6656678"/>
          </a:xfrm>
        </p:grpSpPr>
        <p:pic>
          <p:nvPicPr>
            <p:cNvPr id="157" name="Google Shape;157;p6" descr="NSF.jpe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8" name="Google Shape;158;p6"/>
            <p:cNvGrpSpPr/>
            <p:nvPr/>
          </p:nvGrpSpPr>
          <p:grpSpPr>
            <a:xfrm rot="-5400000">
              <a:off x="-2361428" y="2352447"/>
              <a:ext cx="5652904" cy="938719"/>
              <a:chOff x="325118" y="2690361"/>
              <a:chExt cx="6178995" cy="1026083"/>
            </a:xfrm>
          </p:grpSpPr>
          <p:sp>
            <p:nvSpPr>
              <p:cNvPr id="159" name="Google Shape;159;p6"/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0" name="Google Shape;160;p6" descr="AMBIC-horizontal.png"/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1" name="Google Shape;161;p6"/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1170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/>
          <p:nvPr/>
        </p:nvSpPr>
        <p:spPr>
          <a:xfrm>
            <a:off x="1031287" y="198448"/>
            <a:ext cx="7797318" cy="70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Arial"/>
              <a:buNone/>
            </a:pPr>
            <a:r>
              <a:rPr lang="en-US" sz="4400" b="1" dirty="0">
                <a:solidFill>
                  <a:srgbClr val="000090"/>
                </a:solidFill>
              </a:rPr>
              <a:t>Temperature shift</a:t>
            </a:r>
            <a:endParaRPr lang="en-US" sz="4400" b="1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" name="Google Shape;156;p6"/>
          <p:cNvGrpSpPr/>
          <p:nvPr/>
        </p:nvGrpSpPr>
        <p:grpSpPr>
          <a:xfrm>
            <a:off x="-4336" y="-4645"/>
            <a:ext cx="938719" cy="6656678"/>
            <a:chOff x="-4336" y="-4645"/>
            <a:chExt cx="938719" cy="6656678"/>
          </a:xfrm>
        </p:grpSpPr>
        <p:pic>
          <p:nvPicPr>
            <p:cNvPr id="157" name="Google Shape;157;p6" descr="NSF.jpe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8" name="Google Shape;158;p6"/>
            <p:cNvGrpSpPr/>
            <p:nvPr/>
          </p:nvGrpSpPr>
          <p:grpSpPr>
            <a:xfrm rot="-5400000">
              <a:off x="-2361428" y="2352447"/>
              <a:ext cx="5652904" cy="938719"/>
              <a:chOff x="325118" y="2690361"/>
              <a:chExt cx="6178995" cy="1026083"/>
            </a:xfrm>
          </p:grpSpPr>
          <p:sp>
            <p:nvSpPr>
              <p:cNvPr id="159" name="Google Shape;159;p6"/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0" name="Google Shape;160;p6" descr="AMBIC-horizontal.png"/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1" name="Google Shape;161;p6"/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sp>
        <p:nvSpPr>
          <p:cNvPr id="18" name="Rectangle 17"/>
          <p:cNvSpPr/>
          <p:nvPr/>
        </p:nvSpPr>
        <p:spPr>
          <a:xfrm>
            <a:off x="2000814" y="2079045"/>
            <a:ext cx="1140736" cy="4798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Pre-culture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37</a:t>
            </a:r>
            <a:r>
              <a:rPr lang="en-US" b="1" baseline="30000" dirty="0">
                <a:solidFill>
                  <a:schemeClr val="tx1"/>
                </a:solidFill>
              </a:rPr>
              <a:t>o</a:t>
            </a:r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141550" y="2079045"/>
            <a:ext cx="3766242" cy="4798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Batch culture 37</a:t>
            </a:r>
            <a:r>
              <a:rPr lang="en-US" b="1" baseline="30000" dirty="0">
                <a:solidFill>
                  <a:schemeClr val="tx1"/>
                </a:solidFill>
              </a:rPr>
              <a:t>o</a:t>
            </a:r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141550" y="2558878"/>
            <a:ext cx="3766242" cy="4798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Batch culture 33</a:t>
            </a:r>
            <a:r>
              <a:rPr lang="en-US" b="1" baseline="30000" dirty="0">
                <a:solidFill>
                  <a:schemeClr val="tx1"/>
                </a:solidFill>
              </a:rPr>
              <a:t>o</a:t>
            </a:r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141550" y="4451053"/>
            <a:ext cx="1140736" cy="4798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Pre-culture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33</a:t>
            </a:r>
            <a:r>
              <a:rPr lang="en-US" b="1" baseline="30000" dirty="0">
                <a:solidFill>
                  <a:schemeClr val="tx1"/>
                </a:solidFill>
              </a:rPr>
              <a:t>o</a:t>
            </a:r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282286" y="4451053"/>
            <a:ext cx="3766242" cy="4798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Batch culture 37</a:t>
            </a:r>
            <a:r>
              <a:rPr lang="en-US" b="1" baseline="30000" dirty="0">
                <a:solidFill>
                  <a:schemeClr val="tx1"/>
                </a:solidFill>
              </a:rPr>
              <a:t>o</a:t>
            </a:r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82286" y="4930886"/>
            <a:ext cx="3766242" cy="4798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Batch culture 33</a:t>
            </a:r>
            <a:r>
              <a:rPr lang="en-US" b="1" baseline="30000" dirty="0">
                <a:solidFill>
                  <a:schemeClr val="tx1"/>
                </a:solidFill>
              </a:rPr>
              <a:t>o</a:t>
            </a:r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000814" y="4451053"/>
            <a:ext cx="1140736" cy="4798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Pre-culture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37</a:t>
            </a:r>
            <a:r>
              <a:rPr lang="en-US" b="1" baseline="30000" dirty="0">
                <a:solidFill>
                  <a:schemeClr val="tx1"/>
                </a:solidFill>
              </a:rPr>
              <a:t>o</a:t>
            </a:r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Google Shape;138;p4">
            <a:extLst>
              <a:ext uri="{FF2B5EF4-FFF2-40B4-BE49-F238E27FC236}">
                <a16:creationId xmlns:a16="http://schemas.microsoft.com/office/drawing/2014/main" id="{815FED80-1C86-5D55-C1DF-F35CF476F3F9}"/>
              </a:ext>
            </a:extLst>
          </p:cNvPr>
          <p:cNvSpPr txBox="1"/>
          <p:nvPr/>
        </p:nvSpPr>
        <p:spPr>
          <a:xfrm>
            <a:off x="1337949" y="1385922"/>
            <a:ext cx="6936918" cy="372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r>
              <a:rPr lang="en-US" sz="2000" b="1" dirty="0">
                <a:solidFill>
                  <a:schemeClr val="tx1"/>
                </a:solidFill>
              </a:rPr>
              <a:t>Experiment #1 – Temperature shift (37</a:t>
            </a:r>
            <a:r>
              <a:rPr lang="en-US" sz="2000" b="1" baseline="30000" dirty="0">
                <a:solidFill>
                  <a:schemeClr val="tx1"/>
                </a:solidFill>
              </a:rPr>
              <a:t>o</a:t>
            </a:r>
            <a:r>
              <a:rPr lang="en-US" sz="2000" b="1" dirty="0">
                <a:solidFill>
                  <a:schemeClr val="tx1"/>
                </a:solidFill>
              </a:rPr>
              <a:t>C vs 33</a:t>
            </a:r>
            <a:r>
              <a:rPr lang="en-US" sz="2000" b="1" baseline="30000" dirty="0">
                <a:solidFill>
                  <a:schemeClr val="tx1"/>
                </a:solidFill>
              </a:rPr>
              <a:t>o</a:t>
            </a:r>
            <a:r>
              <a:rPr lang="en-US" sz="2000" b="1" dirty="0">
                <a:solidFill>
                  <a:schemeClr val="tx1"/>
                </a:solidFill>
              </a:rPr>
              <a:t>C)</a:t>
            </a:r>
          </a:p>
          <a:p>
            <a:pPr marR="0" lvl="0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2000" b="1" i="0" u="none" strike="noStrike" cap="none" dirty="0">
              <a:solidFill>
                <a:schemeClr val="tx1"/>
              </a:solidFill>
              <a:sym typeface="Arial"/>
            </a:endParaRPr>
          </a:p>
          <a:p>
            <a:pPr marR="0" lvl="0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2000" b="1" dirty="0">
              <a:solidFill>
                <a:schemeClr val="tx1"/>
              </a:solidFill>
            </a:endParaRPr>
          </a:p>
          <a:p>
            <a:pPr marR="0" lvl="0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2000" b="1" i="0" u="none" strike="noStrike" cap="none" dirty="0">
              <a:solidFill>
                <a:schemeClr val="tx1"/>
              </a:solidFill>
              <a:sym typeface="Arial"/>
            </a:endParaRPr>
          </a:p>
          <a:p>
            <a:pPr marR="0" lvl="0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2000" b="1" dirty="0">
              <a:solidFill>
                <a:schemeClr val="tx1"/>
              </a:solidFill>
            </a:endParaRPr>
          </a:p>
          <a:p>
            <a:pPr marR="0" lvl="0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Google Shape;138;p4">
            <a:extLst>
              <a:ext uri="{FF2B5EF4-FFF2-40B4-BE49-F238E27FC236}">
                <a16:creationId xmlns:a16="http://schemas.microsoft.com/office/drawing/2014/main" id="{815FED80-1C86-5D55-C1DF-F35CF476F3F9}"/>
              </a:ext>
            </a:extLst>
          </p:cNvPr>
          <p:cNvSpPr txBox="1"/>
          <p:nvPr/>
        </p:nvSpPr>
        <p:spPr>
          <a:xfrm>
            <a:off x="1337949" y="3785165"/>
            <a:ext cx="7280950" cy="372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103154"/>
              </a:buClr>
              <a:buSzPts val="2800"/>
            </a:pPr>
            <a:r>
              <a:rPr lang="en-US" sz="2000" b="1" dirty="0">
                <a:solidFill>
                  <a:schemeClr val="tx1"/>
                </a:solidFill>
              </a:rPr>
              <a:t>Experiment #2 – Reverse temperature shift (37</a:t>
            </a:r>
            <a:r>
              <a:rPr lang="en-US" sz="2000" b="1" baseline="30000" dirty="0">
                <a:solidFill>
                  <a:schemeClr val="tx1"/>
                </a:solidFill>
              </a:rPr>
              <a:t>o</a:t>
            </a:r>
            <a:r>
              <a:rPr lang="en-US" sz="2000" b="1" dirty="0">
                <a:solidFill>
                  <a:schemeClr val="tx1"/>
                </a:solidFill>
              </a:rPr>
              <a:t>C vs 33</a:t>
            </a:r>
            <a:r>
              <a:rPr lang="en-US" sz="2000" b="1" baseline="30000" dirty="0">
                <a:solidFill>
                  <a:schemeClr val="tx1"/>
                </a:solidFill>
              </a:rPr>
              <a:t>o</a:t>
            </a:r>
            <a:r>
              <a:rPr lang="en-US" sz="2000" b="1" dirty="0">
                <a:solidFill>
                  <a:schemeClr val="tx1"/>
                </a:solidFill>
              </a:rPr>
              <a:t>C)</a:t>
            </a:r>
          </a:p>
          <a:p>
            <a:pPr marR="0" lvl="0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2000" b="1" i="0" u="none" strike="noStrike" cap="none" dirty="0">
              <a:solidFill>
                <a:schemeClr val="tx1"/>
              </a:solidFill>
              <a:sym typeface="Arial"/>
            </a:endParaRPr>
          </a:p>
          <a:p>
            <a:pPr marR="0" lvl="0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2000" b="1" dirty="0">
              <a:solidFill>
                <a:schemeClr val="tx1"/>
              </a:solidFill>
            </a:endParaRPr>
          </a:p>
          <a:p>
            <a:pPr marR="0" lvl="0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2000" b="1" i="0" u="none" strike="noStrike" cap="none" dirty="0">
              <a:solidFill>
                <a:schemeClr val="tx1"/>
              </a:solidFill>
              <a:sym typeface="Arial"/>
            </a:endParaRPr>
          </a:p>
          <a:p>
            <a:pPr marR="0" lvl="0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2000" b="1" dirty="0">
              <a:solidFill>
                <a:schemeClr val="tx1"/>
              </a:solidFill>
            </a:endParaRPr>
          </a:p>
          <a:p>
            <a:pPr marR="0" lvl="0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73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/>
          <p:nvPr/>
        </p:nvSpPr>
        <p:spPr>
          <a:xfrm>
            <a:off x="1031287" y="198448"/>
            <a:ext cx="7797318" cy="1096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lvl="0" algn="ctr">
              <a:lnSpc>
                <a:spcPct val="90000"/>
              </a:lnSpc>
              <a:buClr>
                <a:srgbClr val="000090"/>
              </a:buClr>
              <a:buSzPts val="4400"/>
            </a:pPr>
            <a:r>
              <a:rPr lang="en-US" sz="4400" b="1" dirty="0">
                <a:solidFill>
                  <a:srgbClr val="000090"/>
                </a:solidFill>
              </a:rPr>
              <a:t>Temperature shift </a:t>
            </a:r>
          </a:p>
          <a:p>
            <a:pPr lvl="0" algn="ctr">
              <a:lnSpc>
                <a:spcPct val="90000"/>
              </a:lnSpc>
              <a:buClr>
                <a:srgbClr val="000090"/>
              </a:buClr>
              <a:buSzPts val="4400"/>
            </a:pPr>
            <a:r>
              <a:rPr lang="en-US" sz="4400" b="1" dirty="0">
                <a:solidFill>
                  <a:srgbClr val="000090"/>
                </a:solidFill>
              </a:rPr>
              <a:t>(37</a:t>
            </a:r>
            <a:r>
              <a:rPr lang="en-US" sz="4400" b="1" baseline="30000" dirty="0">
                <a:solidFill>
                  <a:srgbClr val="000090"/>
                </a:solidFill>
              </a:rPr>
              <a:t>o</a:t>
            </a:r>
            <a:r>
              <a:rPr lang="en-US" sz="4400" b="1" dirty="0">
                <a:solidFill>
                  <a:srgbClr val="000090"/>
                </a:solidFill>
              </a:rPr>
              <a:t>C vs 33</a:t>
            </a:r>
            <a:r>
              <a:rPr lang="en-US" sz="4400" b="1" baseline="30000" dirty="0">
                <a:solidFill>
                  <a:srgbClr val="000090"/>
                </a:solidFill>
              </a:rPr>
              <a:t>o</a:t>
            </a:r>
            <a:r>
              <a:rPr lang="en-US" sz="4400" b="1" dirty="0">
                <a:solidFill>
                  <a:srgbClr val="000090"/>
                </a:solidFill>
              </a:rPr>
              <a:t>C)</a:t>
            </a:r>
          </a:p>
        </p:txBody>
      </p:sp>
      <p:grpSp>
        <p:nvGrpSpPr>
          <p:cNvPr id="156" name="Google Shape;156;p6"/>
          <p:cNvGrpSpPr/>
          <p:nvPr/>
        </p:nvGrpSpPr>
        <p:grpSpPr>
          <a:xfrm>
            <a:off x="-4336" y="-4645"/>
            <a:ext cx="938719" cy="6656678"/>
            <a:chOff x="-4336" y="-4645"/>
            <a:chExt cx="938719" cy="6656678"/>
          </a:xfrm>
        </p:grpSpPr>
        <p:pic>
          <p:nvPicPr>
            <p:cNvPr id="157" name="Google Shape;157;p6" descr="NSF.jpe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8" name="Google Shape;158;p6"/>
            <p:cNvGrpSpPr/>
            <p:nvPr/>
          </p:nvGrpSpPr>
          <p:grpSpPr>
            <a:xfrm rot="-5400000">
              <a:off x="-2361428" y="2352447"/>
              <a:ext cx="5652904" cy="938719"/>
              <a:chOff x="325118" y="2690361"/>
              <a:chExt cx="6178995" cy="1026083"/>
            </a:xfrm>
          </p:grpSpPr>
          <p:sp>
            <p:nvSpPr>
              <p:cNvPr id="159" name="Google Shape;159;p6"/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0" name="Google Shape;160;p6" descr="AMBIC-horizontal.png"/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1" name="Google Shape;161;p6"/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1762" y="1450314"/>
            <a:ext cx="6072211" cy="363773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44022" y="5497715"/>
            <a:ext cx="1140736" cy="4798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Pre-culture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37</a:t>
            </a:r>
            <a:r>
              <a:rPr lang="en-US" b="1" baseline="30000" dirty="0">
                <a:solidFill>
                  <a:schemeClr val="tx1"/>
                </a:solidFill>
              </a:rPr>
              <a:t>o</a:t>
            </a:r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84758" y="5497715"/>
            <a:ext cx="3766242" cy="4798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Batch culture 37</a:t>
            </a:r>
            <a:r>
              <a:rPr lang="en-US" b="1" baseline="30000" dirty="0">
                <a:solidFill>
                  <a:schemeClr val="tx1"/>
                </a:solidFill>
              </a:rPr>
              <a:t>o</a:t>
            </a:r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84758" y="5977548"/>
            <a:ext cx="3766242" cy="4798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Batch culture 33</a:t>
            </a:r>
            <a:r>
              <a:rPr lang="en-US" b="1" baseline="30000" dirty="0">
                <a:solidFill>
                  <a:schemeClr val="tx1"/>
                </a:solidFill>
              </a:rPr>
              <a:t>o</a:t>
            </a:r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08065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/>
          <p:nvPr/>
        </p:nvSpPr>
        <p:spPr>
          <a:xfrm>
            <a:off x="1031287" y="198448"/>
            <a:ext cx="7797318" cy="1096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lvl="0" algn="ctr">
              <a:lnSpc>
                <a:spcPct val="90000"/>
              </a:lnSpc>
              <a:buClr>
                <a:srgbClr val="000090"/>
              </a:buClr>
              <a:buSzPts val="4400"/>
            </a:pPr>
            <a:r>
              <a:rPr lang="en-US" sz="4400" b="1" dirty="0">
                <a:solidFill>
                  <a:srgbClr val="000090"/>
                </a:solidFill>
              </a:rPr>
              <a:t>Temperature shift </a:t>
            </a:r>
          </a:p>
          <a:p>
            <a:pPr lvl="0" algn="ctr">
              <a:lnSpc>
                <a:spcPct val="90000"/>
              </a:lnSpc>
              <a:buClr>
                <a:srgbClr val="000090"/>
              </a:buClr>
              <a:buSzPts val="4400"/>
            </a:pPr>
            <a:r>
              <a:rPr lang="en-US" sz="4400" b="1" dirty="0">
                <a:solidFill>
                  <a:srgbClr val="000090"/>
                </a:solidFill>
              </a:rPr>
              <a:t>(37</a:t>
            </a:r>
            <a:r>
              <a:rPr lang="en-US" sz="4400" b="1" baseline="30000" dirty="0">
                <a:solidFill>
                  <a:srgbClr val="000090"/>
                </a:solidFill>
              </a:rPr>
              <a:t>o</a:t>
            </a:r>
            <a:r>
              <a:rPr lang="en-US" sz="4400" b="1" dirty="0">
                <a:solidFill>
                  <a:srgbClr val="000090"/>
                </a:solidFill>
              </a:rPr>
              <a:t>C vs 33</a:t>
            </a:r>
            <a:r>
              <a:rPr lang="en-US" sz="4400" b="1" baseline="30000" dirty="0">
                <a:solidFill>
                  <a:srgbClr val="000090"/>
                </a:solidFill>
              </a:rPr>
              <a:t>o</a:t>
            </a:r>
            <a:r>
              <a:rPr lang="en-US" sz="4400" b="1" dirty="0">
                <a:solidFill>
                  <a:srgbClr val="000090"/>
                </a:solidFill>
              </a:rPr>
              <a:t>C)</a:t>
            </a:r>
          </a:p>
        </p:txBody>
      </p:sp>
      <p:grpSp>
        <p:nvGrpSpPr>
          <p:cNvPr id="156" name="Google Shape;156;p6"/>
          <p:cNvGrpSpPr/>
          <p:nvPr/>
        </p:nvGrpSpPr>
        <p:grpSpPr>
          <a:xfrm>
            <a:off x="-4336" y="-4645"/>
            <a:ext cx="938719" cy="6656678"/>
            <a:chOff x="-4336" y="-4645"/>
            <a:chExt cx="938719" cy="6656678"/>
          </a:xfrm>
        </p:grpSpPr>
        <p:pic>
          <p:nvPicPr>
            <p:cNvPr id="157" name="Google Shape;157;p6" descr="NSF.jpe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8" name="Google Shape;158;p6"/>
            <p:cNvGrpSpPr/>
            <p:nvPr/>
          </p:nvGrpSpPr>
          <p:grpSpPr>
            <a:xfrm rot="-5400000">
              <a:off x="-2361428" y="2352447"/>
              <a:ext cx="5652904" cy="938719"/>
              <a:chOff x="325118" y="2690361"/>
              <a:chExt cx="6178995" cy="1026083"/>
            </a:xfrm>
          </p:grpSpPr>
          <p:sp>
            <p:nvSpPr>
              <p:cNvPr id="159" name="Google Shape;159;p6"/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0" name="Google Shape;160;p6" descr="AMBIC-horizontal.png"/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1" name="Google Shape;161;p6"/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4371" y="1582217"/>
            <a:ext cx="3688287" cy="21261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0318" y="1582217"/>
            <a:ext cx="3678070" cy="2126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4748" y="4048311"/>
            <a:ext cx="3688287" cy="21261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0318" y="4048310"/>
            <a:ext cx="3688287" cy="212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31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/>
          <p:nvPr/>
        </p:nvSpPr>
        <p:spPr>
          <a:xfrm>
            <a:off x="1031287" y="198448"/>
            <a:ext cx="7797318" cy="1096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lvl="0" algn="ctr">
              <a:lnSpc>
                <a:spcPct val="90000"/>
              </a:lnSpc>
              <a:buClr>
                <a:srgbClr val="000090"/>
              </a:buClr>
              <a:buSzPts val="4400"/>
            </a:pPr>
            <a:r>
              <a:rPr lang="en-US" sz="4400" b="1" dirty="0">
                <a:solidFill>
                  <a:srgbClr val="000090"/>
                </a:solidFill>
              </a:rPr>
              <a:t>Reverse temperature shift </a:t>
            </a:r>
          </a:p>
          <a:p>
            <a:pPr lvl="0" algn="ctr">
              <a:lnSpc>
                <a:spcPct val="90000"/>
              </a:lnSpc>
              <a:buClr>
                <a:srgbClr val="000090"/>
              </a:buClr>
              <a:buSzPts val="4400"/>
            </a:pPr>
            <a:r>
              <a:rPr lang="en-US" sz="4400" b="1" dirty="0">
                <a:solidFill>
                  <a:srgbClr val="000090"/>
                </a:solidFill>
              </a:rPr>
              <a:t>(37</a:t>
            </a:r>
            <a:r>
              <a:rPr lang="en-US" sz="4400" b="1" baseline="30000" dirty="0">
                <a:solidFill>
                  <a:srgbClr val="000090"/>
                </a:solidFill>
              </a:rPr>
              <a:t>o</a:t>
            </a:r>
            <a:r>
              <a:rPr lang="en-US" sz="4400" b="1" dirty="0">
                <a:solidFill>
                  <a:srgbClr val="000090"/>
                </a:solidFill>
              </a:rPr>
              <a:t>C vs 33</a:t>
            </a:r>
            <a:r>
              <a:rPr lang="en-US" sz="4400" b="1" baseline="30000" dirty="0">
                <a:solidFill>
                  <a:srgbClr val="000090"/>
                </a:solidFill>
              </a:rPr>
              <a:t>o</a:t>
            </a:r>
            <a:r>
              <a:rPr lang="en-US" sz="4400" b="1" dirty="0">
                <a:solidFill>
                  <a:srgbClr val="000090"/>
                </a:solidFill>
              </a:rPr>
              <a:t>C)</a:t>
            </a:r>
          </a:p>
        </p:txBody>
      </p:sp>
      <p:grpSp>
        <p:nvGrpSpPr>
          <p:cNvPr id="156" name="Google Shape;156;p6"/>
          <p:cNvGrpSpPr/>
          <p:nvPr/>
        </p:nvGrpSpPr>
        <p:grpSpPr>
          <a:xfrm>
            <a:off x="-4336" y="-4645"/>
            <a:ext cx="938719" cy="6656678"/>
            <a:chOff x="-4336" y="-4645"/>
            <a:chExt cx="938719" cy="6656678"/>
          </a:xfrm>
        </p:grpSpPr>
        <p:pic>
          <p:nvPicPr>
            <p:cNvPr id="157" name="Google Shape;157;p6" descr="NSF.jpe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8" name="Google Shape;158;p6"/>
            <p:cNvGrpSpPr/>
            <p:nvPr/>
          </p:nvGrpSpPr>
          <p:grpSpPr>
            <a:xfrm rot="-5400000">
              <a:off x="-2361428" y="2352447"/>
              <a:ext cx="5652904" cy="938719"/>
              <a:chOff x="325118" y="2690361"/>
              <a:chExt cx="6178995" cy="1026083"/>
            </a:xfrm>
          </p:grpSpPr>
          <p:sp>
            <p:nvSpPr>
              <p:cNvPr id="159" name="Google Shape;159;p6"/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0" name="Google Shape;160;p6" descr="AMBIC-horizontal.png"/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1" name="Google Shape;161;p6"/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3032908" y="5420758"/>
            <a:ext cx="1140736" cy="4798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Pre-culture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33</a:t>
            </a:r>
            <a:r>
              <a:rPr lang="en-US" b="1" baseline="30000" dirty="0">
                <a:solidFill>
                  <a:schemeClr val="tx1"/>
                </a:solidFill>
              </a:rPr>
              <a:t>o</a:t>
            </a:r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73644" y="5420758"/>
            <a:ext cx="3766242" cy="4798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Batch culture 37</a:t>
            </a:r>
            <a:r>
              <a:rPr lang="en-US" b="1" baseline="30000" dirty="0">
                <a:solidFill>
                  <a:schemeClr val="tx1"/>
                </a:solidFill>
              </a:rPr>
              <a:t>o</a:t>
            </a:r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73644" y="5900591"/>
            <a:ext cx="3766242" cy="4798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Batch culture 33</a:t>
            </a:r>
            <a:r>
              <a:rPr lang="en-US" b="1" baseline="30000" dirty="0">
                <a:solidFill>
                  <a:schemeClr val="tx1"/>
                </a:solidFill>
              </a:rPr>
              <a:t>o</a:t>
            </a:r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92172" y="5420758"/>
            <a:ext cx="1140736" cy="4798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Pre-culture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37</a:t>
            </a:r>
            <a:r>
              <a:rPr lang="en-US" b="1" baseline="30000" dirty="0">
                <a:solidFill>
                  <a:schemeClr val="tx1"/>
                </a:solidFill>
              </a:rPr>
              <a:t>o</a:t>
            </a:r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8630" y="1422417"/>
            <a:ext cx="6165343" cy="369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93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/>
          <p:nvPr/>
        </p:nvSpPr>
        <p:spPr>
          <a:xfrm>
            <a:off x="1031287" y="198448"/>
            <a:ext cx="7797318" cy="70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Arial"/>
              <a:buNone/>
            </a:pPr>
            <a:r>
              <a:rPr lang="en-US" sz="4400" b="1" dirty="0">
                <a:solidFill>
                  <a:srgbClr val="000090"/>
                </a:solidFill>
              </a:rPr>
              <a:t>Next experiments</a:t>
            </a:r>
            <a:endParaRPr lang="en-US" sz="4400" b="1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" name="Google Shape;156;p6"/>
          <p:cNvGrpSpPr/>
          <p:nvPr/>
        </p:nvGrpSpPr>
        <p:grpSpPr>
          <a:xfrm>
            <a:off x="-4336" y="-4645"/>
            <a:ext cx="938719" cy="6656678"/>
            <a:chOff x="-4336" y="-4645"/>
            <a:chExt cx="938719" cy="6656678"/>
          </a:xfrm>
        </p:grpSpPr>
        <p:pic>
          <p:nvPicPr>
            <p:cNvPr id="157" name="Google Shape;157;p6" descr="NSF.jpe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8" name="Google Shape;158;p6"/>
            <p:cNvGrpSpPr/>
            <p:nvPr/>
          </p:nvGrpSpPr>
          <p:grpSpPr>
            <a:xfrm rot="-5400000">
              <a:off x="-2361428" y="2352447"/>
              <a:ext cx="5652904" cy="938719"/>
              <a:chOff x="325118" y="2690361"/>
              <a:chExt cx="6178995" cy="1026083"/>
            </a:xfrm>
          </p:grpSpPr>
          <p:sp>
            <p:nvSpPr>
              <p:cNvPr id="159" name="Google Shape;159;p6"/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0" name="Google Shape;160;p6" descr="AMBIC-horizontal.png"/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1" name="Google Shape;161;p6"/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sp>
        <p:nvSpPr>
          <p:cNvPr id="18" name="Rectangle 17"/>
          <p:cNvSpPr/>
          <p:nvPr/>
        </p:nvSpPr>
        <p:spPr>
          <a:xfrm>
            <a:off x="2000814" y="2079045"/>
            <a:ext cx="1140736" cy="4798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Pre-culture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37</a:t>
            </a:r>
            <a:r>
              <a:rPr lang="en-US" b="1" baseline="30000" dirty="0">
                <a:solidFill>
                  <a:schemeClr val="tx1"/>
                </a:solidFill>
              </a:rPr>
              <a:t>o</a:t>
            </a:r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141550" y="2079045"/>
            <a:ext cx="3766242" cy="4798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Batch culture 37</a:t>
            </a:r>
            <a:r>
              <a:rPr lang="en-US" b="1" baseline="30000" dirty="0">
                <a:solidFill>
                  <a:schemeClr val="tx1"/>
                </a:solidFill>
              </a:rPr>
              <a:t>o</a:t>
            </a:r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141550" y="2558878"/>
            <a:ext cx="3766242" cy="4798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Batch culture 39</a:t>
            </a:r>
            <a:r>
              <a:rPr lang="en-US" b="1" baseline="30000" dirty="0">
                <a:solidFill>
                  <a:schemeClr val="tx1"/>
                </a:solidFill>
              </a:rPr>
              <a:t>o</a:t>
            </a:r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Google Shape;138;p4">
            <a:extLst>
              <a:ext uri="{FF2B5EF4-FFF2-40B4-BE49-F238E27FC236}">
                <a16:creationId xmlns:a16="http://schemas.microsoft.com/office/drawing/2014/main" id="{815FED80-1C86-5D55-C1DF-F35CF476F3F9}"/>
              </a:ext>
            </a:extLst>
          </p:cNvPr>
          <p:cNvSpPr txBox="1"/>
          <p:nvPr/>
        </p:nvSpPr>
        <p:spPr>
          <a:xfrm>
            <a:off x="1337949" y="1385922"/>
            <a:ext cx="6936918" cy="372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r>
              <a:rPr lang="en-US" sz="2000" b="1" dirty="0">
                <a:solidFill>
                  <a:schemeClr val="tx1"/>
                </a:solidFill>
              </a:rPr>
              <a:t>Experiment #3 – Temperature shift (37</a:t>
            </a:r>
            <a:r>
              <a:rPr lang="en-US" sz="2000" b="1" baseline="30000" dirty="0">
                <a:solidFill>
                  <a:schemeClr val="tx1"/>
                </a:solidFill>
              </a:rPr>
              <a:t>o</a:t>
            </a:r>
            <a:r>
              <a:rPr lang="en-US" sz="2000" b="1" dirty="0">
                <a:solidFill>
                  <a:schemeClr val="tx1"/>
                </a:solidFill>
              </a:rPr>
              <a:t>C vs 39</a:t>
            </a:r>
            <a:r>
              <a:rPr lang="en-US" sz="2000" b="1" baseline="30000" dirty="0">
                <a:solidFill>
                  <a:schemeClr val="tx1"/>
                </a:solidFill>
              </a:rPr>
              <a:t>o</a:t>
            </a:r>
            <a:r>
              <a:rPr lang="en-US" sz="2000" b="1" dirty="0">
                <a:solidFill>
                  <a:schemeClr val="tx1"/>
                </a:solidFill>
              </a:rPr>
              <a:t>C)</a:t>
            </a:r>
          </a:p>
          <a:p>
            <a:pPr marR="0" lvl="0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00814" y="4505374"/>
            <a:ext cx="1140736" cy="4798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Pre-culture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5% CO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41550" y="4505374"/>
            <a:ext cx="3766242" cy="4798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Batch culture 5% CO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41550" y="4985207"/>
            <a:ext cx="3766242" cy="4798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Batch culture 0% CO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8" name="Google Shape;138;p4">
            <a:extLst>
              <a:ext uri="{FF2B5EF4-FFF2-40B4-BE49-F238E27FC236}">
                <a16:creationId xmlns:a16="http://schemas.microsoft.com/office/drawing/2014/main" id="{815FED80-1C86-5D55-C1DF-F35CF476F3F9}"/>
              </a:ext>
            </a:extLst>
          </p:cNvPr>
          <p:cNvSpPr txBox="1"/>
          <p:nvPr/>
        </p:nvSpPr>
        <p:spPr>
          <a:xfrm>
            <a:off x="1337949" y="3812251"/>
            <a:ext cx="6936918" cy="372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r>
              <a:rPr lang="en-US" sz="2000" b="1" dirty="0">
                <a:solidFill>
                  <a:schemeClr val="tx1"/>
                </a:solidFill>
              </a:rPr>
              <a:t>Experiment #4 – pCO</a:t>
            </a:r>
            <a:r>
              <a:rPr lang="en-US" sz="2000" b="1" baseline="-25000" dirty="0">
                <a:solidFill>
                  <a:schemeClr val="tx1"/>
                </a:solidFill>
              </a:rPr>
              <a:t>2</a:t>
            </a:r>
            <a:r>
              <a:rPr lang="en-US" sz="2000" b="1" dirty="0">
                <a:solidFill>
                  <a:schemeClr val="tx1"/>
                </a:solidFill>
              </a:rPr>
              <a:t> shift (0% vs 5% vs 10% CO</a:t>
            </a:r>
            <a:r>
              <a:rPr lang="en-US" sz="2000" b="1" baseline="-25000" dirty="0">
                <a:solidFill>
                  <a:schemeClr val="tx1"/>
                </a:solidFill>
              </a:rPr>
              <a:t>2</a:t>
            </a:r>
            <a:r>
              <a:rPr lang="en-US" sz="2000" b="1" dirty="0">
                <a:solidFill>
                  <a:schemeClr val="tx1"/>
                </a:solidFill>
              </a:rPr>
              <a:t>)</a:t>
            </a:r>
          </a:p>
          <a:p>
            <a:pPr marR="0" lvl="0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141550" y="5465040"/>
            <a:ext cx="3766242" cy="4798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Batch culture 10% CO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45276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>
          <a:extLst>
            <a:ext uri="{FF2B5EF4-FFF2-40B4-BE49-F238E27FC236}">
              <a16:creationId xmlns:a16="http://schemas.microsoft.com/office/drawing/2014/main" id="{C70DD296-3D76-29A6-D2EB-23DFC8F72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>
            <a:extLst>
              <a:ext uri="{FF2B5EF4-FFF2-40B4-BE49-F238E27FC236}">
                <a16:creationId xmlns:a16="http://schemas.microsoft.com/office/drawing/2014/main" id="{7351457E-8573-D59A-D5D1-7C7DA2E89D91}"/>
              </a:ext>
            </a:extLst>
          </p:cNvPr>
          <p:cNvSpPr txBox="1"/>
          <p:nvPr/>
        </p:nvSpPr>
        <p:spPr>
          <a:xfrm>
            <a:off x="1031287" y="198448"/>
            <a:ext cx="7797318" cy="70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Arial"/>
              <a:buNone/>
            </a:pPr>
            <a:r>
              <a:rPr lang="en-US" sz="4400" b="1" dirty="0">
                <a:solidFill>
                  <a:srgbClr val="000090"/>
                </a:solidFill>
              </a:rPr>
              <a:t>Next meeting</a:t>
            </a:r>
            <a:endParaRPr lang="en-US" sz="4400" b="1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" name="Google Shape;156;p6">
            <a:extLst>
              <a:ext uri="{FF2B5EF4-FFF2-40B4-BE49-F238E27FC236}">
                <a16:creationId xmlns:a16="http://schemas.microsoft.com/office/drawing/2014/main" id="{7C6AF115-01AF-FB28-2FF3-DDCEC0DE315F}"/>
              </a:ext>
            </a:extLst>
          </p:cNvPr>
          <p:cNvGrpSpPr/>
          <p:nvPr/>
        </p:nvGrpSpPr>
        <p:grpSpPr>
          <a:xfrm>
            <a:off x="-4336" y="-4645"/>
            <a:ext cx="938719" cy="6656678"/>
            <a:chOff x="-4336" y="-4645"/>
            <a:chExt cx="938719" cy="6656678"/>
          </a:xfrm>
        </p:grpSpPr>
        <p:pic>
          <p:nvPicPr>
            <p:cNvPr id="157" name="Google Shape;157;p6" descr="NSF.jpeg">
              <a:extLst>
                <a:ext uri="{FF2B5EF4-FFF2-40B4-BE49-F238E27FC236}">
                  <a16:creationId xmlns:a16="http://schemas.microsoft.com/office/drawing/2014/main" id="{E5619601-5AB9-B5E2-9FD4-5EF15FE6173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8" name="Google Shape;158;p6">
              <a:extLst>
                <a:ext uri="{FF2B5EF4-FFF2-40B4-BE49-F238E27FC236}">
                  <a16:creationId xmlns:a16="http://schemas.microsoft.com/office/drawing/2014/main" id="{BBDB479E-2367-F697-CD21-6F6CBA4DD89D}"/>
                </a:ext>
              </a:extLst>
            </p:cNvPr>
            <p:cNvGrpSpPr/>
            <p:nvPr/>
          </p:nvGrpSpPr>
          <p:grpSpPr>
            <a:xfrm rot="-5400000">
              <a:off x="-2361428" y="2352447"/>
              <a:ext cx="5652904" cy="938719"/>
              <a:chOff x="325118" y="2690361"/>
              <a:chExt cx="6178995" cy="1026083"/>
            </a:xfrm>
          </p:grpSpPr>
          <p:sp>
            <p:nvSpPr>
              <p:cNvPr id="159" name="Google Shape;159;p6">
                <a:extLst>
                  <a:ext uri="{FF2B5EF4-FFF2-40B4-BE49-F238E27FC236}">
                    <a16:creationId xmlns:a16="http://schemas.microsoft.com/office/drawing/2014/main" id="{E25AD6E7-EB47-F985-C91F-18EC647A268D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0" name="Google Shape;160;p6" descr="AMBIC-horizontal.png">
                <a:extLst>
                  <a:ext uri="{FF2B5EF4-FFF2-40B4-BE49-F238E27FC236}">
                    <a16:creationId xmlns:a16="http://schemas.microsoft.com/office/drawing/2014/main" id="{58920280-7649-7014-DC9F-0F2D271970D5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1" name="Google Shape;161;p6">
                <a:extLst>
                  <a:ext uri="{FF2B5EF4-FFF2-40B4-BE49-F238E27FC236}">
                    <a16:creationId xmlns:a16="http://schemas.microsoft.com/office/drawing/2014/main" id="{7981AF3C-2675-E462-7A4D-36DD8C49C150}"/>
                  </a:ext>
                </a:extLst>
              </p:cNvPr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sp>
        <p:nvSpPr>
          <p:cNvPr id="16" name="Google Shape;138;p4">
            <a:extLst>
              <a:ext uri="{FF2B5EF4-FFF2-40B4-BE49-F238E27FC236}">
                <a16:creationId xmlns:a16="http://schemas.microsoft.com/office/drawing/2014/main" id="{FA87441D-72DD-F6B4-57C7-CD1DB02284E1}"/>
              </a:ext>
            </a:extLst>
          </p:cNvPr>
          <p:cNvSpPr txBox="1"/>
          <p:nvPr/>
        </p:nvSpPr>
        <p:spPr>
          <a:xfrm>
            <a:off x="1337949" y="1385922"/>
            <a:ext cx="6936918" cy="372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r>
              <a:rPr lang="en-US" sz="2000" b="1" dirty="0">
                <a:solidFill>
                  <a:schemeClr val="tx1"/>
                </a:solidFill>
              </a:rPr>
              <a:t>Friday, December 6</a:t>
            </a:r>
            <a:r>
              <a:rPr lang="en-US" sz="2000" b="1" baseline="30000" dirty="0">
                <a:solidFill>
                  <a:schemeClr val="tx1"/>
                </a:solidFill>
              </a:rPr>
              <a:t>th</a:t>
            </a:r>
            <a:r>
              <a:rPr lang="en-US" sz="2000" b="1" dirty="0">
                <a:solidFill>
                  <a:schemeClr val="tx1"/>
                </a:solidFill>
              </a:rPr>
              <a:t> @ 10:30am ET</a:t>
            </a:r>
          </a:p>
          <a:p>
            <a:pPr marR="0" lvl="0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7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>
          <a:extLst>
            <a:ext uri="{FF2B5EF4-FFF2-40B4-BE49-F238E27FC236}">
              <a16:creationId xmlns:a16="http://schemas.microsoft.com/office/drawing/2014/main" id="{8565D1B7-1E57-B7C9-313C-63594EF65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>
            <a:extLst>
              <a:ext uri="{FF2B5EF4-FFF2-40B4-BE49-F238E27FC236}">
                <a16:creationId xmlns:a16="http://schemas.microsoft.com/office/drawing/2014/main" id="{186A2038-2048-6C2B-7013-AB94FF1E755D}"/>
              </a:ext>
            </a:extLst>
          </p:cNvPr>
          <p:cNvSpPr txBox="1"/>
          <p:nvPr/>
        </p:nvSpPr>
        <p:spPr>
          <a:xfrm>
            <a:off x="929317" y="1529931"/>
            <a:ext cx="8016460" cy="4913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C50FEA"/>
              </a:buClr>
              <a:buSzPts val="2400"/>
              <a:buFont typeface="Arial"/>
              <a:buChar char="•"/>
            </a:pPr>
            <a:endParaRPr lang="en-US" sz="2400" b="1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 descr="A graph of different types of glutamine&#10;&#10;Description automatically generated">
            <a:extLst>
              <a:ext uri="{FF2B5EF4-FFF2-40B4-BE49-F238E27FC236}">
                <a16:creationId xmlns:a16="http://schemas.microsoft.com/office/drawing/2014/main" id="{D8BB5A78-5994-3CD1-C200-2A25176D60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358" t="50654" b="1734"/>
          <a:stretch/>
        </p:blipFill>
        <p:spPr>
          <a:xfrm>
            <a:off x="6211991" y="1429532"/>
            <a:ext cx="2833689" cy="2183641"/>
          </a:xfrm>
          <a:prstGeom prst="rect">
            <a:avLst/>
          </a:prstGeom>
        </p:spPr>
      </p:pic>
      <p:sp>
        <p:nvSpPr>
          <p:cNvPr id="107" name="Google Shape;107;p2">
            <a:extLst>
              <a:ext uri="{FF2B5EF4-FFF2-40B4-BE49-F238E27FC236}">
                <a16:creationId xmlns:a16="http://schemas.microsoft.com/office/drawing/2014/main" id="{DD8F6B67-5718-6707-3EE4-FD00BA0A6C14}"/>
              </a:ext>
            </a:extLst>
          </p:cNvPr>
          <p:cNvSpPr txBox="1"/>
          <p:nvPr/>
        </p:nvSpPr>
        <p:spPr>
          <a:xfrm>
            <a:off x="1031287" y="356390"/>
            <a:ext cx="7797318" cy="782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Arial"/>
              <a:buNone/>
            </a:pPr>
            <a:r>
              <a:rPr lang="en-US" sz="4400" b="1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Industrial Relevance &amp; Need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Arial"/>
              <a:buNone/>
            </a:pPr>
            <a:r>
              <a:rPr lang="en-US" sz="2800" b="1" dirty="0">
                <a:solidFill>
                  <a:srgbClr val="000090"/>
                </a:solidFill>
              </a:rPr>
              <a:t>Importance of Lactate Shift</a:t>
            </a:r>
            <a:endParaRPr sz="900" dirty="0"/>
          </a:p>
        </p:txBody>
      </p:sp>
      <p:grpSp>
        <p:nvGrpSpPr>
          <p:cNvPr id="108" name="Google Shape;108;p2">
            <a:extLst>
              <a:ext uri="{FF2B5EF4-FFF2-40B4-BE49-F238E27FC236}">
                <a16:creationId xmlns:a16="http://schemas.microsoft.com/office/drawing/2014/main" id="{B3B8B33F-464B-E178-1F58-ABB86027B2F7}"/>
              </a:ext>
            </a:extLst>
          </p:cNvPr>
          <p:cNvGrpSpPr/>
          <p:nvPr/>
        </p:nvGrpSpPr>
        <p:grpSpPr>
          <a:xfrm>
            <a:off x="-4335" y="-4647"/>
            <a:ext cx="938719" cy="6656680"/>
            <a:chOff x="-4335" y="-4647"/>
            <a:chExt cx="938719" cy="6656680"/>
          </a:xfrm>
        </p:grpSpPr>
        <p:pic>
          <p:nvPicPr>
            <p:cNvPr id="109" name="Google Shape;109;p2" descr="NSF.jpeg">
              <a:extLst>
                <a:ext uri="{FF2B5EF4-FFF2-40B4-BE49-F238E27FC236}">
                  <a16:creationId xmlns:a16="http://schemas.microsoft.com/office/drawing/2014/main" id="{F4177AFE-5C61-5A7B-E664-098FD940AD1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0" name="Google Shape;110;p2">
              <a:extLst>
                <a:ext uri="{FF2B5EF4-FFF2-40B4-BE49-F238E27FC236}">
                  <a16:creationId xmlns:a16="http://schemas.microsoft.com/office/drawing/2014/main" id="{46C9F025-25DC-20B2-079C-6057498CB703}"/>
                </a:ext>
              </a:extLst>
            </p:cNvPr>
            <p:cNvGrpSpPr/>
            <p:nvPr/>
          </p:nvGrpSpPr>
          <p:grpSpPr>
            <a:xfrm rot="-5400000">
              <a:off x="-2361428" y="2352446"/>
              <a:ext cx="5652905" cy="938719"/>
              <a:chOff x="325118" y="2690361"/>
              <a:chExt cx="6178996" cy="1026083"/>
            </a:xfrm>
          </p:grpSpPr>
          <p:sp>
            <p:nvSpPr>
              <p:cNvPr id="111" name="Google Shape;111;p2">
                <a:extLst>
                  <a:ext uri="{FF2B5EF4-FFF2-40B4-BE49-F238E27FC236}">
                    <a16:creationId xmlns:a16="http://schemas.microsoft.com/office/drawing/2014/main" id="{F0AEF8D2-737F-6AC2-152C-195668DF639A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12" name="Google Shape;112;p2" descr="AMBIC-horizontal.png">
                <a:extLst>
                  <a:ext uri="{FF2B5EF4-FFF2-40B4-BE49-F238E27FC236}">
                    <a16:creationId xmlns:a16="http://schemas.microsoft.com/office/drawing/2014/main" id="{B435A40F-5EC7-9F45-E66D-692955C190BB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3" name="Google Shape;113;p2">
                <a:extLst>
                  <a:ext uri="{FF2B5EF4-FFF2-40B4-BE49-F238E27FC236}">
                    <a16:creationId xmlns:a16="http://schemas.microsoft.com/office/drawing/2014/main" id="{D9FAC17C-802F-9135-8315-51A8D20ED380}"/>
                  </a:ext>
                </a:extLst>
              </p:cNvPr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sp>
        <p:nvSpPr>
          <p:cNvPr id="2" name="Google Shape;138;p4">
            <a:extLst>
              <a:ext uri="{FF2B5EF4-FFF2-40B4-BE49-F238E27FC236}">
                <a16:creationId xmlns:a16="http://schemas.microsoft.com/office/drawing/2014/main" id="{527DF5C0-6177-AA0E-85B1-F6F436EA1E01}"/>
              </a:ext>
            </a:extLst>
          </p:cNvPr>
          <p:cNvSpPr txBox="1"/>
          <p:nvPr/>
        </p:nvSpPr>
        <p:spPr>
          <a:xfrm>
            <a:off x="1017399" y="1419700"/>
            <a:ext cx="5160593" cy="446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  <a:buFont typeface="Arial"/>
              <a:buChar char="•"/>
            </a:pPr>
            <a:r>
              <a:rPr lang="en-US" sz="2400" b="1" dirty="0">
                <a:solidFill>
                  <a:srgbClr val="009999"/>
                </a:solidFill>
              </a:rPr>
              <a:t>Metabolic shifts play important roles in culture longevity, titers, and product quality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2400" b="1" dirty="0">
              <a:solidFill>
                <a:srgbClr val="103154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  <a:buFont typeface="Arial"/>
              <a:buChar char="•"/>
            </a:pPr>
            <a:r>
              <a:rPr lang="en-US" sz="2400" b="1" dirty="0">
                <a:solidFill>
                  <a:srgbClr val="7030A0"/>
                </a:solidFill>
              </a:rPr>
              <a:t>Lactate shift from production to consumption (and vice versa) is particularly important, but the mechanism of this shift is poorly understood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2400" b="1" dirty="0">
              <a:solidFill>
                <a:srgbClr val="103154"/>
              </a:solidFill>
            </a:endParaRPr>
          </a:p>
          <a:p>
            <a:pPr marR="0" lvl="0" algn="l" rtl="0">
              <a:spcBef>
                <a:spcPts val="56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br>
              <a:rPr lang="en-US" sz="2400" b="1" i="0" u="none" strike="noStrike" cap="none" dirty="0">
                <a:solidFill>
                  <a:srgbClr val="CC0000"/>
                </a:solidFill>
                <a:sym typeface="Arial"/>
              </a:rPr>
            </a:br>
            <a:endParaRPr sz="2400" b="1" i="0" u="none" strike="noStrike" cap="none" dirty="0">
              <a:solidFill>
                <a:srgbClr val="008F92"/>
              </a:solidFill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29F92C-8A83-3C4E-3C09-42152701D8FE}"/>
              </a:ext>
            </a:extLst>
          </p:cNvPr>
          <p:cNvSpPr txBox="1"/>
          <p:nvPr/>
        </p:nvSpPr>
        <p:spPr>
          <a:xfrm>
            <a:off x="1016144" y="5096019"/>
            <a:ext cx="78124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  <a:buFont typeface="Arial"/>
              <a:buChar char="•"/>
            </a:pPr>
            <a:r>
              <a:rPr lang="en-US" sz="2400" b="1" dirty="0">
                <a:solidFill>
                  <a:srgbClr val="A50021"/>
                </a:solidFill>
              </a:rPr>
              <a:t>Understanding the interplay among process changes, lactate metabolism, and cellular redox state is essential in controlling lactate shift for enhanced process performance</a:t>
            </a:r>
            <a:endParaRPr lang="en-US" sz="2400" b="1" i="0" u="none" strike="noStrike" cap="none" dirty="0">
              <a:solidFill>
                <a:srgbClr val="103154"/>
              </a:solidFill>
              <a:sym typeface="Arial"/>
            </a:endParaRPr>
          </a:p>
        </p:txBody>
      </p:sp>
      <p:sp>
        <p:nvSpPr>
          <p:cNvPr id="9" name="Google Shape;138;p4">
            <a:extLst>
              <a:ext uri="{FF2B5EF4-FFF2-40B4-BE49-F238E27FC236}">
                <a16:creationId xmlns:a16="http://schemas.microsoft.com/office/drawing/2014/main" id="{62431A57-246F-5C98-1207-A979F9068881}"/>
              </a:ext>
            </a:extLst>
          </p:cNvPr>
          <p:cNvSpPr txBox="1"/>
          <p:nvPr/>
        </p:nvSpPr>
        <p:spPr>
          <a:xfrm>
            <a:off x="6551862" y="3613173"/>
            <a:ext cx="2493818" cy="918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Clr>
                <a:srgbClr val="103154"/>
              </a:buClr>
              <a:buSzPts val="2800"/>
            </a:pPr>
            <a:r>
              <a:rPr lang="en-US" sz="1200" b="1" dirty="0">
                <a:solidFill>
                  <a:schemeClr val="tx1"/>
                </a:solidFill>
              </a:rPr>
              <a:t>Lactate shift (production to consumption) can vary across CHO </a:t>
            </a:r>
            <a:r>
              <a:rPr lang="en-US" sz="1200" b="1" dirty="0" err="1">
                <a:solidFill>
                  <a:schemeClr val="tx1"/>
                </a:solidFill>
              </a:rPr>
              <a:t>subclones</a:t>
            </a:r>
            <a:r>
              <a:rPr lang="en-US" sz="1200" b="1" dirty="0">
                <a:solidFill>
                  <a:schemeClr val="tx1"/>
                </a:solidFill>
              </a:rPr>
              <a:t>.</a:t>
            </a:r>
          </a:p>
          <a:p>
            <a:pPr lvl="0" algn="just">
              <a:buClr>
                <a:srgbClr val="103154"/>
              </a:buClr>
              <a:buSzPts val="2800"/>
            </a:pPr>
            <a:r>
              <a:rPr lang="en-US" sz="1200" dirty="0">
                <a:solidFill>
                  <a:schemeClr val="tx1"/>
                </a:solidFill>
              </a:rPr>
              <a:t>DOI: 10.1016/j.nbt.2012.05.021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200" b="1" dirty="0">
              <a:solidFill>
                <a:schemeClr val="tx1"/>
              </a:solidFill>
            </a:endParaRPr>
          </a:p>
          <a:p>
            <a:pPr marR="0" lvl="0" algn="just" rtl="0">
              <a:spcBef>
                <a:spcPts val="56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br>
              <a:rPr lang="en-US" sz="1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3814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DC61A3EE-6FBE-DD01-120D-F9824B907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>
            <a:extLst>
              <a:ext uri="{FF2B5EF4-FFF2-40B4-BE49-F238E27FC236}">
                <a16:creationId xmlns:a16="http://schemas.microsoft.com/office/drawing/2014/main" id="{14120880-332B-825C-4232-88AF4711BD17}"/>
              </a:ext>
            </a:extLst>
          </p:cNvPr>
          <p:cNvSpPr txBox="1"/>
          <p:nvPr/>
        </p:nvSpPr>
        <p:spPr>
          <a:xfrm>
            <a:off x="1031287" y="148570"/>
            <a:ext cx="7797318" cy="757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Arial"/>
              <a:buNone/>
            </a:pPr>
            <a:r>
              <a:rPr lang="en-US" sz="4400" b="1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Project Goals</a:t>
            </a:r>
            <a:endParaRPr dirty="0"/>
          </a:p>
        </p:txBody>
      </p:sp>
      <p:grpSp>
        <p:nvGrpSpPr>
          <p:cNvPr id="132" name="Google Shape;132;p4">
            <a:extLst>
              <a:ext uri="{FF2B5EF4-FFF2-40B4-BE49-F238E27FC236}">
                <a16:creationId xmlns:a16="http://schemas.microsoft.com/office/drawing/2014/main" id="{B511D0AE-0480-0CB6-9B13-0E4EB1F42E54}"/>
              </a:ext>
            </a:extLst>
          </p:cNvPr>
          <p:cNvGrpSpPr/>
          <p:nvPr/>
        </p:nvGrpSpPr>
        <p:grpSpPr>
          <a:xfrm>
            <a:off x="-4335" y="-4647"/>
            <a:ext cx="938719" cy="6656680"/>
            <a:chOff x="-4335" y="-4647"/>
            <a:chExt cx="938719" cy="6656680"/>
          </a:xfrm>
        </p:grpSpPr>
        <p:pic>
          <p:nvPicPr>
            <p:cNvPr id="133" name="Google Shape;133;p4" descr="NSF.jpeg">
              <a:extLst>
                <a:ext uri="{FF2B5EF4-FFF2-40B4-BE49-F238E27FC236}">
                  <a16:creationId xmlns:a16="http://schemas.microsoft.com/office/drawing/2014/main" id="{CB0A65F2-4717-3C13-426C-A9D4DFF8A94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4" name="Google Shape;134;p4">
              <a:extLst>
                <a:ext uri="{FF2B5EF4-FFF2-40B4-BE49-F238E27FC236}">
                  <a16:creationId xmlns:a16="http://schemas.microsoft.com/office/drawing/2014/main" id="{6C13AA0B-3443-932D-2FA6-7C4BA3E6F833}"/>
                </a:ext>
              </a:extLst>
            </p:cNvPr>
            <p:cNvGrpSpPr/>
            <p:nvPr/>
          </p:nvGrpSpPr>
          <p:grpSpPr>
            <a:xfrm rot="-5400000">
              <a:off x="-2361428" y="2352446"/>
              <a:ext cx="5652905" cy="938719"/>
              <a:chOff x="325118" y="2690361"/>
              <a:chExt cx="6178996" cy="1026083"/>
            </a:xfrm>
          </p:grpSpPr>
          <p:sp>
            <p:nvSpPr>
              <p:cNvPr id="135" name="Google Shape;135;p4">
                <a:extLst>
                  <a:ext uri="{FF2B5EF4-FFF2-40B4-BE49-F238E27FC236}">
                    <a16:creationId xmlns:a16="http://schemas.microsoft.com/office/drawing/2014/main" id="{26B8AA91-4455-9D33-15B4-E185E0C9C429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36" name="Google Shape;136;p4" descr="AMBIC-horizontal.png">
                <a:extLst>
                  <a:ext uri="{FF2B5EF4-FFF2-40B4-BE49-F238E27FC236}">
                    <a16:creationId xmlns:a16="http://schemas.microsoft.com/office/drawing/2014/main" id="{3CE7D2C2-0910-7E17-69C9-C13B4CBFCCE9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7" name="Google Shape;137;p4">
                <a:extLst>
                  <a:ext uri="{FF2B5EF4-FFF2-40B4-BE49-F238E27FC236}">
                    <a16:creationId xmlns:a16="http://schemas.microsoft.com/office/drawing/2014/main" id="{BDEC42D1-58F3-BEE6-092F-28CFADD257E6}"/>
                  </a:ext>
                </a:extLst>
              </p:cNvPr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sp>
        <p:nvSpPr>
          <p:cNvPr id="138" name="Google Shape;138;p4">
            <a:extLst>
              <a:ext uri="{FF2B5EF4-FFF2-40B4-BE49-F238E27FC236}">
                <a16:creationId xmlns:a16="http://schemas.microsoft.com/office/drawing/2014/main" id="{B2FDC4AC-5E34-A1C8-CBDB-CC376003FCB1}"/>
              </a:ext>
            </a:extLst>
          </p:cNvPr>
          <p:cNvSpPr txBox="1"/>
          <p:nvPr/>
        </p:nvSpPr>
        <p:spPr>
          <a:xfrm>
            <a:off x="1061636" y="1248355"/>
            <a:ext cx="7825093" cy="4946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103154"/>
                </a:solidFill>
                <a:latin typeface="Arial"/>
                <a:ea typeface="Arial"/>
                <a:cs typeface="Arial"/>
                <a:sym typeface="Arial"/>
              </a:rPr>
              <a:t>GOAL 1</a:t>
            </a:r>
            <a:br>
              <a:rPr lang="en-US" sz="2800" b="1" i="0" u="none" strike="noStrike" cap="none" dirty="0">
                <a:solidFill>
                  <a:srgbClr val="F1B01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Elucidate how select process changes modulate intracellular redox state and lactate shift</a:t>
            </a:r>
            <a:endParaRPr lang="en-US" sz="1400"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4" indent="-457200">
              <a:spcBef>
                <a:spcPts val="560"/>
              </a:spcBef>
              <a:buClr>
                <a:srgbClr val="103154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103154"/>
              </a:solidFill>
            </a:endParaRPr>
          </a:p>
          <a:p>
            <a:pPr marL="457200" lvl="4" indent="-457200">
              <a:spcBef>
                <a:spcPts val="560"/>
              </a:spcBef>
              <a:buClr>
                <a:srgbClr val="103154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03154"/>
                </a:solidFill>
              </a:rPr>
              <a:t>GOAL</a:t>
            </a:r>
            <a:r>
              <a:rPr lang="en-US" sz="2800" b="1" i="0" u="none" strike="noStrike" cap="none" dirty="0">
                <a:solidFill>
                  <a:srgbClr val="103154"/>
                </a:solidFill>
                <a:latin typeface="Arial"/>
                <a:ea typeface="Arial"/>
                <a:cs typeface="Arial"/>
                <a:sym typeface="Arial"/>
              </a:rPr>
              <a:t> 2</a:t>
            </a:r>
            <a:br>
              <a:rPr lang="en-US" sz="2800" b="1" i="0" u="none" strike="noStrike" cap="none" dirty="0">
                <a:solidFill>
                  <a:srgbClr val="F1B01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Employ novel process control/monitoring strategies to leverage lactate shift and alter redox cell physiology to improve growth, production, and product quality post-lactate shift</a:t>
            </a:r>
            <a:endParaRPr lang="en-US" sz="2800" b="1" i="0" u="none" strike="noStrike" cap="none" dirty="0">
              <a:solidFill>
                <a:srgbClr val="103154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56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2800" b="1" i="0" u="none" strike="noStrike" cap="none" dirty="0">
              <a:solidFill>
                <a:srgbClr val="103154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56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br>
              <a:rPr lang="en-US" sz="2800" b="1" i="0" u="none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i="0" u="none" strike="noStrike" cap="none" dirty="0">
              <a:solidFill>
                <a:srgbClr val="008F9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2964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>
          <a:extLst>
            <a:ext uri="{FF2B5EF4-FFF2-40B4-BE49-F238E27FC236}">
              <a16:creationId xmlns:a16="http://schemas.microsoft.com/office/drawing/2014/main" id="{9F5B1B79-AD8D-0E67-5F87-B79105B26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>
            <a:extLst>
              <a:ext uri="{FF2B5EF4-FFF2-40B4-BE49-F238E27FC236}">
                <a16:creationId xmlns:a16="http://schemas.microsoft.com/office/drawing/2014/main" id="{78BA8273-320D-ABD0-F6B9-73D181362F74}"/>
              </a:ext>
            </a:extLst>
          </p:cNvPr>
          <p:cNvSpPr txBox="1"/>
          <p:nvPr/>
        </p:nvSpPr>
        <p:spPr>
          <a:xfrm>
            <a:off x="1031287" y="198448"/>
            <a:ext cx="7797318" cy="70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Arial"/>
              <a:buNone/>
            </a:pPr>
            <a:r>
              <a:rPr lang="en-US" sz="4400" b="1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JHU Updates</a:t>
            </a:r>
          </a:p>
        </p:txBody>
      </p:sp>
      <p:grpSp>
        <p:nvGrpSpPr>
          <p:cNvPr id="156" name="Google Shape;156;p6">
            <a:extLst>
              <a:ext uri="{FF2B5EF4-FFF2-40B4-BE49-F238E27FC236}">
                <a16:creationId xmlns:a16="http://schemas.microsoft.com/office/drawing/2014/main" id="{B9CBD1B8-1BF3-13A2-0ACD-926F7AB7C1AD}"/>
              </a:ext>
            </a:extLst>
          </p:cNvPr>
          <p:cNvGrpSpPr/>
          <p:nvPr/>
        </p:nvGrpSpPr>
        <p:grpSpPr>
          <a:xfrm>
            <a:off x="-4336" y="-4645"/>
            <a:ext cx="938719" cy="6656678"/>
            <a:chOff x="-4336" y="-4645"/>
            <a:chExt cx="938719" cy="6656678"/>
          </a:xfrm>
        </p:grpSpPr>
        <p:pic>
          <p:nvPicPr>
            <p:cNvPr id="157" name="Google Shape;157;p6" descr="NSF.jpeg">
              <a:extLst>
                <a:ext uri="{FF2B5EF4-FFF2-40B4-BE49-F238E27FC236}">
                  <a16:creationId xmlns:a16="http://schemas.microsoft.com/office/drawing/2014/main" id="{AABC9EE8-6F41-363B-B406-BA19243AABC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8" name="Google Shape;158;p6">
              <a:extLst>
                <a:ext uri="{FF2B5EF4-FFF2-40B4-BE49-F238E27FC236}">
                  <a16:creationId xmlns:a16="http://schemas.microsoft.com/office/drawing/2014/main" id="{F4DE19FE-58DB-00C0-92B0-86EC63EA2047}"/>
                </a:ext>
              </a:extLst>
            </p:cNvPr>
            <p:cNvGrpSpPr/>
            <p:nvPr/>
          </p:nvGrpSpPr>
          <p:grpSpPr>
            <a:xfrm rot="-5400000">
              <a:off x="-2361428" y="2352447"/>
              <a:ext cx="5652904" cy="938719"/>
              <a:chOff x="325118" y="2690361"/>
              <a:chExt cx="6178995" cy="1026083"/>
            </a:xfrm>
          </p:grpSpPr>
          <p:sp>
            <p:nvSpPr>
              <p:cNvPr id="159" name="Google Shape;159;p6">
                <a:extLst>
                  <a:ext uri="{FF2B5EF4-FFF2-40B4-BE49-F238E27FC236}">
                    <a16:creationId xmlns:a16="http://schemas.microsoft.com/office/drawing/2014/main" id="{FA5C8BE2-CBD5-2F07-C15B-95AD3B96A996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0" name="Google Shape;160;p6" descr="AMBIC-horizontal.png">
                <a:extLst>
                  <a:ext uri="{FF2B5EF4-FFF2-40B4-BE49-F238E27FC236}">
                    <a16:creationId xmlns:a16="http://schemas.microsoft.com/office/drawing/2014/main" id="{07EFE794-BA93-522B-3CFB-B1547B79CBAB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1" name="Google Shape;161;p6">
                <a:extLst>
                  <a:ext uri="{FF2B5EF4-FFF2-40B4-BE49-F238E27FC236}">
                    <a16:creationId xmlns:a16="http://schemas.microsoft.com/office/drawing/2014/main" id="{CF714B32-4476-5BDE-6440-FB4C10A4C737}"/>
                  </a:ext>
                </a:extLst>
              </p:cNvPr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sp>
        <p:nvSpPr>
          <p:cNvPr id="11" name="Google Shape;138;p4">
            <a:extLst>
              <a:ext uri="{FF2B5EF4-FFF2-40B4-BE49-F238E27FC236}">
                <a16:creationId xmlns:a16="http://schemas.microsoft.com/office/drawing/2014/main" id="{1CBB71E3-06F2-C5CC-CE7F-418E4BE0D373}"/>
              </a:ext>
            </a:extLst>
          </p:cNvPr>
          <p:cNvSpPr txBox="1"/>
          <p:nvPr/>
        </p:nvSpPr>
        <p:spPr>
          <a:xfrm>
            <a:off x="6670442" y="1529118"/>
            <a:ext cx="2604396" cy="956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r>
              <a:rPr lang="en-US" sz="1600" b="1" dirty="0">
                <a:solidFill>
                  <a:srgbClr val="7030A0"/>
                </a:solidFill>
              </a:rPr>
              <a:t>Perform cell culture studies under various process shifts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 dirty="0">
              <a:solidFill>
                <a:srgbClr val="7030A0"/>
              </a:solidFill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 dirty="0">
              <a:solidFill>
                <a:srgbClr val="0070C0"/>
              </a:solidFill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2" name="Google Shape;138;p4">
            <a:extLst>
              <a:ext uri="{FF2B5EF4-FFF2-40B4-BE49-F238E27FC236}">
                <a16:creationId xmlns:a16="http://schemas.microsoft.com/office/drawing/2014/main" id="{39FB3E22-FB27-ABE0-B0E8-95530801CB94}"/>
              </a:ext>
            </a:extLst>
          </p:cNvPr>
          <p:cNvSpPr txBox="1"/>
          <p:nvPr/>
        </p:nvSpPr>
        <p:spPr>
          <a:xfrm>
            <a:off x="6670442" y="3381120"/>
            <a:ext cx="2604396" cy="956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r>
              <a:rPr lang="en-US" sz="1600" b="1" dirty="0">
                <a:solidFill>
                  <a:srgbClr val="0070C0"/>
                </a:solidFill>
              </a:rPr>
              <a:t>Assess impact and identify relevant metabolic genes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 dirty="0">
              <a:solidFill>
                <a:srgbClr val="7030A0"/>
              </a:solidFill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 dirty="0">
              <a:solidFill>
                <a:srgbClr val="0070C0"/>
              </a:solidFill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3" name="Google Shape;138;p4">
            <a:extLst>
              <a:ext uri="{FF2B5EF4-FFF2-40B4-BE49-F238E27FC236}">
                <a16:creationId xmlns:a16="http://schemas.microsoft.com/office/drawing/2014/main" id="{3361F1C7-3B0A-8628-5BE3-EED7FF96B56C}"/>
              </a:ext>
            </a:extLst>
          </p:cNvPr>
          <p:cNvSpPr txBox="1"/>
          <p:nvPr/>
        </p:nvSpPr>
        <p:spPr>
          <a:xfrm>
            <a:off x="6874767" y="5095300"/>
            <a:ext cx="2376762" cy="1638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r>
              <a:rPr lang="en-US" sz="1600" b="1" dirty="0">
                <a:solidFill>
                  <a:srgbClr val="A50021"/>
                </a:solidFill>
              </a:rPr>
              <a:t>Modulate expression through lactate-responsive cassette, and c</a:t>
            </a:r>
            <a:r>
              <a:rPr lang="en-US" sz="1600" b="1" i="0" u="none" strike="noStrike" cap="none" dirty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haracterize impact on cell culture performance</a:t>
            </a:r>
            <a:endParaRPr sz="1600" b="1" i="0" u="none" strike="noStrike" cap="none" dirty="0">
              <a:solidFill>
                <a:srgbClr val="008F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 descr="A diagram of different types of lactate&#10;&#10;Description automatically generated">
            <a:extLst>
              <a:ext uri="{FF2B5EF4-FFF2-40B4-BE49-F238E27FC236}">
                <a16:creationId xmlns:a16="http://schemas.microsoft.com/office/drawing/2014/main" id="{8A0C15BD-CDFD-D97B-7E73-5CF7ED2F62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635" y="1170352"/>
            <a:ext cx="5813132" cy="5481681"/>
          </a:xfrm>
          <a:prstGeom prst="rect">
            <a:avLst/>
          </a:prstGeom>
        </p:spPr>
      </p:pic>
      <p:sp>
        <p:nvSpPr>
          <p:cNvPr id="2" name="Google Shape;138;p4">
            <a:extLst>
              <a:ext uri="{FF2B5EF4-FFF2-40B4-BE49-F238E27FC236}">
                <a16:creationId xmlns:a16="http://schemas.microsoft.com/office/drawing/2014/main" id="{83BE0F67-0993-CEA8-9802-F4CC8905D73D}"/>
              </a:ext>
            </a:extLst>
          </p:cNvPr>
          <p:cNvSpPr txBox="1"/>
          <p:nvPr/>
        </p:nvSpPr>
        <p:spPr>
          <a:xfrm>
            <a:off x="2115227" y="4451796"/>
            <a:ext cx="2604396" cy="36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600" b="1" i="1" dirty="0">
              <a:solidFill>
                <a:schemeClr val="tx1"/>
              </a:solidFill>
            </a:endParaRPr>
          </a:p>
          <a:p>
            <a:pPr algn="ctr">
              <a:spcBef>
                <a:spcPts val="560"/>
              </a:spcBef>
              <a:buClr>
                <a:srgbClr val="103154"/>
              </a:buClr>
              <a:buSzPts val="2800"/>
            </a:pPr>
            <a:r>
              <a:rPr lang="en-US" sz="600" b="1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Data generated from AMBIC project 2020-26 </a:t>
            </a:r>
            <a:br>
              <a:rPr lang="en-US" sz="600" b="1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endParaRPr sz="600" b="1" i="1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6945EDEE-1AB8-2DB3-1E8B-E8E631EE8135}"/>
              </a:ext>
            </a:extLst>
          </p:cNvPr>
          <p:cNvSpPr/>
          <p:nvPr/>
        </p:nvSpPr>
        <p:spPr>
          <a:xfrm>
            <a:off x="2402237" y="782062"/>
            <a:ext cx="209227" cy="512317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08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/>
          <p:nvPr/>
        </p:nvSpPr>
        <p:spPr>
          <a:xfrm>
            <a:off x="1031287" y="-167"/>
            <a:ext cx="8029586" cy="101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000090"/>
              </a:buClr>
              <a:buSzPts val="4070"/>
            </a:pPr>
            <a:r>
              <a:rPr lang="en-US" sz="4400" b="1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Study Design</a:t>
            </a:r>
            <a:endParaRPr sz="4400" dirty="0"/>
          </a:p>
        </p:txBody>
      </p:sp>
      <p:grpSp>
        <p:nvGrpSpPr>
          <p:cNvPr id="193" name="Google Shape;193;p8"/>
          <p:cNvGrpSpPr/>
          <p:nvPr/>
        </p:nvGrpSpPr>
        <p:grpSpPr>
          <a:xfrm>
            <a:off x="-4335" y="-4647"/>
            <a:ext cx="938719" cy="6656680"/>
            <a:chOff x="-4335" y="-4647"/>
            <a:chExt cx="938719" cy="6656680"/>
          </a:xfrm>
        </p:grpSpPr>
        <p:pic>
          <p:nvPicPr>
            <p:cNvPr id="194" name="Google Shape;194;p8" descr="NSF.jpe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5" name="Google Shape;195;p8"/>
            <p:cNvGrpSpPr/>
            <p:nvPr/>
          </p:nvGrpSpPr>
          <p:grpSpPr>
            <a:xfrm rot="-5400000">
              <a:off x="-2361428" y="2352446"/>
              <a:ext cx="5652905" cy="938719"/>
              <a:chOff x="325118" y="2690361"/>
              <a:chExt cx="6178995" cy="1026083"/>
            </a:xfrm>
          </p:grpSpPr>
          <p:sp>
            <p:nvSpPr>
              <p:cNvPr id="196" name="Google Shape;196;p8"/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97" name="Google Shape;197;p8" descr="AMBIC-horizontal.png"/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8" name="Google Shape;198;p8"/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sp>
        <p:nvSpPr>
          <p:cNvPr id="201" name="Google Shape;201;p8"/>
          <p:cNvSpPr txBox="1"/>
          <p:nvPr/>
        </p:nvSpPr>
        <p:spPr>
          <a:xfrm>
            <a:off x="5083149" y="2886798"/>
            <a:ext cx="3933600" cy="656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endParaRPr sz="1800" b="1" i="1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351DE6-2194-4B77-ACE7-0A9368A21198}"/>
              </a:ext>
            </a:extLst>
          </p:cNvPr>
          <p:cNvSpPr txBox="1"/>
          <p:nvPr/>
        </p:nvSpPr>
        <p:spPr>
          <a:xfrm>
            <a:off x="938719" y="1083652"/>
            <a:ext cx="8157410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kern="1200" dirty="0">
                <a:solidFill>
                  <a:schemeClr val="tx1"/>
                </a:solidFill>
                <a:ea typeface="+mn-ea"/>
              </a:rPr>
              <a:t>Cell Line: </a:t>
            </a:r>
            <a:r>
              <a:rPr lang="en-US" sz="2000" kern="1200" dirty="0">
                <a:solidFill>
                  <a:schemeClr val="tx1"/>
                </a:solidFill>
                <a:ea typeface="+mn-ea"/>
              </a:rPr>
              <a:t>Sigma CHO-K1 GS knockout (CHOZN)</a:t>
            </a:r>
          </a:p>
          <a:p>
            <a:r>
              <a:rPr lang="en-US" sz="2000" b="1" kern="1200" dirty="0">
                <a:solidFill>
                  <a:schemeClr val="tx1"/>
                </a:solidFill>
                <a:ea typeface="+mn-ea"/>
              </a:rPr>
              <a:t>Product: </a:t>
            </a:r>
            <a:r>
              <a:rPr lang="en-US" sz="2000" kern="1200" dirty="0">
                <a:solidFill>
                  <a:schemeClr val="tx1"/>
                </a:solidFill>
                <a:ea typeface="+mn-ea"/>
              </a:rPr>
              <a:t>IgG with glycosylation on heavy chain</a:t>
            </a:r>
            <a:endParaRPr lang="en-US" sz="2000" b="1" kern="1200" dirty="0">
              <a:solidFill>
                <a:schemeClr val="tx1"/>
              </a:solidFill>
              <a:ea typeface="+mn-ea"/>
            </a:endParaRPr>
          </a:p>
          <a:p>
            <a:r>
              <a:rPr lang="en-US" sz="2000" b="1" kern="1200" dirty="0">
                <a:ea typeface="+mn-ea"/>
              </a:rPr>
              <a:t>Basal Media: </a:t>
            </a:r>
            <a:r>
              <a:rPr lang="en-US" sz="2000" kern="1200" dirty="0">
                <a:ea typeface="+mn-ea"/>
              </a:rPr>
              <a:t>Sigma Immediate </a:t>
            </a:r>
            <a:r>
              <a:rPr lang="en-US" sz="2000" kern="1200" dirty="0" err="1">
                <a:ea typeface="+mn-ea"/>
              </a:rPr>
              <a:t>Advantage</a:t>
            </a:r>
            <a:r>
              <a:rPr lang="en-US" sz="2000" kern="1200" baseline="30000" dirty="0" err="1">
                <a:ea typeface="+mn-ea"/>
              </a:rPr>
              <a:t>TM</a:t>
            </a:r>
            <a:r>
              <a:rPr lang="en-US" sz="2000" kern="1200" dirty="0">
                <a:ea typeface="+mn-ea"/>
              </a:rPr>
              <a:t> (87093C)</a:t>
            </a:r>
          </a:p>
          <a:p>
            <a:endParaRPr lang="en-US" sz="2000" kern="1200" dirty="0">
              <a:ea typeface="+mn-ea"/>
            </a:endParaRPr>
          </a:p>
          <a:p>
            <a:r>
              <a:rPr lang="en-US" sz="2000" b="1" kern="1200" dirty="0">
                <a:ea typeface="+mn-ea"/>
              </a:rPr>
              <a:t>pH adjustment: </a:t>
            </a:r>
            <a:r>
              <a:rPr lang="en-US" sz="2000" kern="1200" dirty="0">
                <a:ea typeface="+mn-ea"/>
              </a:rPr>
              <a:t>5N NaOH or 5N HCl, filter sterilize</a:t>
            </a:r>
          </a:p>
          <a:p>
            <a:endParaRPr lang="en-US" sz="2000" b="1" kern="1200" dirty="0">
              <a:ea typeface="+mn-ea"/>
            </a:endParaRPr>
          </a:p>
          <a:p>
            <a:r>
              <a:rPr lang="en-US" sz="2000" b="1" kern="1200" dirty="0">
                <a:ea typeface="+mn-ea"/>
              </a:rPr>
              <a:t>Batch Process:</a:t>
            </a:r>
            <a:r>
              <a:rPr lang="en-US" sz="2000" kern="1200" dirty="0">
                <a:ea typeface="+mn-ea"/>
              </a:rPr>
              <a:t> 30mL culture volume (shake flask), 37°C, 5% CO</a:t>
            </a:r>
            <a:r>
              <a:rPr lang="en-US" sz="2000" kern="1200" baseline="-25000" dirty="0">
                <a:ea typeface="+mn-ea"/>
              </a:rPr>
              <a:t>2 </a:t>
            </a:r>
            <a:r>
              <a:rPr lang="en-US" sz="2000" kern="1200" dirty="0">
                <a:ea typeface="+mn-ea"/>
              </a:rPr>
              <a:t>incubator, 125 rpm agitation</a:t>
            </a:r>
          </a:p>
          <a:p>
            <a:endParaRPr lang="en-US" sz="2000" b="1" kern="1200" dirty="0">
              <a:ea typeface="+mn-ea"/>
            </a:endParaRPr>
          </a:p>
          <a:p>
            <a:endParaRPr lang="en-US" sz="2000" kern="1200" dirty="0">
              <a:ea typeface="+mn-ea"/>
            </a:endParaRPr>
          </a:p>
          <a:p>
            <a:endParaRPr lang="en-US" sz="2000" kern="1200" dirty="0">
              <a:ea typeface="+mn-ea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6D7F863-7236-BC46-96BB-05D72E553B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9731106"/>
              </p:ext>
            </p:extLst>
          </p:nvPr>
        </p:nvGraphicFramePr>
        <p:xfrm>
          <a:off x="1367813" y="3643322"/>
          <a:ext cx="4095750" cy="2955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Picture 11" descr="A group of bottles of liquid next to a device&#10;&#10;Description automatically generated">
            <a:extLst>
              <a:ext uri="{FF2B5EF4-FFF2-40B4-BE49-F238E27FC236}">
                <a16:creationId xmlns:a16="http://schemas.microsoft.com/office/drawing/2014/main" id="{EC0854CC-ED1C-E517-B0E6-04ECCC106D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7253" y="4786485"/>
            <a:ext cx="1535791" cy="12330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4383D04-29F8-E59A-B32E-2E485AD7CB56}"/>
              </a:ext>
            </a:extLst>
          </p:cNvPr>
          <p:cNvSpPr txBox="1"/>
          <p:nvPr/>
        </p:nvSpPr>
        <p:spPr>
          <a:xfrm>
            <a:off x="6042115" y="6015690"/>
            <a:ext cx="1888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linkClick r:id="rId7"/>
              </a:rPr>
              <a:t>Orion Star pH meter</a:t>
            </a:r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C72B74-3A3C-0097-3117-B5DD01221E72}"/>
              </a:ext>
            </a:extLst>
          </p:cNvPr>
          <p:cNvSpPr txBox="1"/>
          <p:nvPr/>
        </p:nvSpPr>
        <p:spPr>
          <a:xfrm>
            <a:off x="6042115" y="4108108"/>
            <a:ext cx="1550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Control pH w/ CO</a:t>
            </a:r>
            <a:r>
              <a:rPr lang="en-US" b="1" baseline="-25000" dirty="0"/>
              <a:t>2</a:t>
            </a:r>
            <a:r>
              <a:rPr lang="en-US" b="1" dirty="0"/>
              <a:t> buffer = 7.5 </a:t>
            </a:r>
          </a:p>
        </p:txBody>
      </p:sp>
    </p:spTree>
    <p:extLst>
      <p:ext uri="{BB962C8B-B14F-4D97-AF65-F5344CB8AC3E}">
        <p14:creationId xmlns:p14="http://schemas.microsoft.com/office/powerpoint/2010/main" val="1518324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>
          <a:extLst>
            <a:ext uri="{FF2B5EF4-FFF2-40B4-BE49-F238E27FC236}">
              <a16:creationId xmlns:a16="http://schemas.microsoft.com/office/drawing/2014/main" id="{1791D34E-B273-B5BB-7CCE-C5391AB49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>
            <a:extLst>
              <a:ext uri="{FF2B5EF4-FFF2-40B4-BE49-F238E27FC236}">
                <a16:creationId xmlns:a16="http://schemas.microsoft.com/office/drawing/2014/main" id="{84A293CA-9433-CB58-41BD-3C120CF28DA6}"/>
              </a:ext>
            </a:extLst>
          </p:cNvPr>
          <p:cNvSpPr txBox="1"/>
          <p:nvPr/>
        </p:nvSpPr>
        <p:spPr>
          <a:xfrm>
            <a:off x="1031287" y="-167"/>
            <a:ext cx="8029586" cy="101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000090"/>
              </a:buClr>
              <a:buSzPts val="4070"/>
            </a:pPr>
            <a:r>
              <a:rPr lang="en-US" sz="4400" b="1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Acidic Conditions</a:t>
            </a:r>
            <a:endParaRPr sz="4400" dirty="0"/>
          </a:p>
        </p:txBody>
      </p:sp>
      <p:grpSp>
        <p:nvGrpSpPr>
          <p:cNvPr id="193" name="Google Shape;193;p8">
            <a:extLst>
              <a:ext uri="{FF2B5EF4-FFF2-40B4-BE49-F238E27FC236}">
                <a16:creationId xmlns:a16="http://schemas.microsoft.com/office/drawing/2014/main" id="{2783577B-7334-C8F4-9A49-858D56AE2142}"/>
              </a:ext>
            </a:extLst>
          </p:cNvPr>
          <p:cNvGrpSpPr/>
          <p:nvPr/>
        </p:nvGrpSpPr>
        <p:grpSpPr>
          <a:xfrm>
            <a:off x="-4335" y="-4647"/>
            <a:ext cx="938719" cy="6656680"/>
            <a:chOff x="-4335" y="-4647"/>
            <a:chExt cx="938719" cy="6656680"/>
          </a:xfrm>
        </p:grpSpPr>
        <p:pic>
          <p:nvPicPr>
            <p:cNvPr id="194" name="Google Shape;194;p8" descr="NSF.jpeg">
              <a:extLst>
                <a:ext uri="{FF2B5EF4-FFF2-40B4-BE49-F238E27FC236}">
                  <a16:creationId xmlns:a16="http://schemas.microsoft.com/office/drawing/2014/main" id="{2C8032EA-4E09-957B-AB58-E63005384EB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5" name="Google Shape;195;p8">
              <a:extLst>
                <a:ext uri="{FF2B5EF4-FFF2-40B4-BE49-F238E27FC236}">
                  <a16:creationId xmlns:a16="http://schemas.microsoft.com/office/drawing/2014/main" id="{8B717A9F-111F-6B91-6A1B-FA44B7F13BF2}"/>
                </a:ext>
              </a:extLst>
            </p:cNvPr>
            <p:cNvGrpSpPr/>
            <p:nvPr/>
          </p:nvGrpSpPr>
          <p:grpSpPr>
            <a:xfrm rot="-5400000">
              <a:off x="-2361428" y="2352446"/>
              <a:ext cx="5652905" cy="938719"/>
              <a:chOff x="325118" y="2690361"/>
              <a:chExt cx="6178995" cy="1026083"/>
            </a:xfrm>
          </p:grpSpPr>
          <p:sp>
            <p:nvSpPr>
              <p:cNvPr id="196" name="Google Shape;196;p8">
                <a:extLst>
                  <a:ext uri="{FF2B5EF4-FFF2-40B4-BE49-F238E27FC236}">
                    <a16:creationId xmlns:a16="http://schemas.microsoft.com/office/drawing/2014/main" id="{65038094-928C-EFDA-4824-3C5148A60426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97" name="Google Shape;197;p8" descr="AMBIC-horizontal.png">
                <a:extLst>
                  <a:ext uri="{FF2B5EF4-FFF2-40B4-BE49-F238E27FC236}">
                    <a16:creationId xmlns:a16="http://schemas.microsoft.com/office/drawing/2014/main" id="{A9389539-370A-F643-319B-7F24B5BB1007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8" name="Google Shape;198;p8">
                <a:extLst>
                  <a:ext uri="{FF2B5EF4-FFF2-40B4-BE49-F238E27FC236}">
                    <a16:creationId xmlns:a16="http://schemas.microsoft.com/office/drawing/2014/main" id="{EA224BCC-B403-B806-1BAA-7CA95EAC9467}"/>
                  </a:ext>
                </a:extLst>
              </p:cNvPr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4C8737B-510F-8643-A28B-22CBBE723F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9159891"/>
              </p:ext>
            </p:extLst>
          </p:nvPr>
        </p:nvGraphicFramePr>
        <p:xfrm>
          <a:off x="5079691" y="2079701"/>
          <a:ext cx="3657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2949224-4E2F-DF48-9C51-F0735BF390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505644"/>
              </p:ext>
            </p:extLst>
          </p:nvPr>
        </p:nvGraphicFramePr>
        <p:xfrm>
          <a:off x="1048579" y="4365701"/>
          <a:ext cx="3657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834F698-FC5F-E145-8BD5-1EAF2DDA7F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9724061"/>
              </p:ext>
            </p:extLst>
          </p:nvPr>
        </p:nvGraphicFramePr>
        <p:xfrm>
          <a:off x="5079691" y="4365701"/>
          <a:ext cx="3657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E0AA181-46CC-CC48-B3BA-CFD8B1E728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8905374"/>
              </p:ext>
            </p:extLst>
          </p:nvPr>
        </p:nvGraphicFramePr>
        <p:xfrm>
          <a:off x="1095248" y="2079701"/>
          <a:ext cx="3657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60156F7-25F3-C6D6-9E7F-EA7A176DF9B4}"/>
              </a:ext>
            </a:extLst>
          </p:cNvPr>
          <p:cNvSpPr txBox="1"/>
          <p:nvPr/>
        </p:nvSpPr>
        <p:spPr>
          <a:xfrm>
            <a:off x="1000986" y="890937"/>
            <a:ext cx="815741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kern="1200" dirty="0">
                <a:solidFill>
                  <a:schemeClr val="tx1"/>
                </a:solidFill>
                <a:ea typeface="+mn-ea"/>
              </a:rPr>
              <a:t>Decreasing pH shifted peak lactate ~ 1 day early, with reduced peak lactate at lowest pH condition</a:t>
            </a:r>
            <a:endParaRPr lang="en-US" sz="2000" b="1" kern="1200" dirty="0">
              <a:ea typeface="+mn-ea"/>
            </a:endParaRPr>
          </a:p>
          <a:p>
            <a:endParaRPr lang="en-US" sz="2000" kern="1200" dirty="0">
              <a:ea typeface="+mn-ea"/>
            </a:endParaRPr>
          </a:p>
          <a:p>
            <a:endParaRPr lang="en-US" sz="2000" kern="1200" dirty="0">
              <a:ea typeface="+mn-ea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CA46398-6D05-FAD1-7968-DFAECC48E1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3134" y="1678299"/>
            <a:ext cx="5001125" cy="4458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5000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>
          <a:extLst>
            <a:ext uri="{FF2B5EF4-FFF2-40B4-BE49-F238E27FC236}">
              <a16:creationId xmlns:a16="http://schemas.microsoft.com/office/drawing/2014/main" id="{F499068E-164A-8F15-BD8D-0BBCFC438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>
            <a:extLst>
              <a:ext uri="{FF2B5EF4-FFF2-40B4-BE49-F238E27FC236}">
                <a16:creationId xmlns:a16="http://schemas.microsoft.com/office/drawing/2014/main" id="{E4FBADC2-64D3-B44A-988E-7650EE22F4CA}"/>
              </a:ext>
            </a:extLst>
          </p:cNvPr>
          <p:cNvSpPr txBox="1"/>
          <p:nvPr/>
        </p:nvSpPr>
        <p:spPr>
          <a:xfrm>
            <a:off x="1031287" y="-167"/>
            <a:ext cx="8029586" cy="101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000090"/>
              </a:buClr>
              <a:buSzPts val="4070"/>
            </a:pPr>
            <a:r>
              <a:rPr lang="en-US" sz="4400" b="1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Basic Conditions</a:t>
            </a:r>
            <a:endParaRPr sz="4400" dirty="0"/>
          </a:p>
        </p:txBody>
      </p:sp>
      <p:grpSp>
        <p:nvGrpSpPr>
          <p:cNvPr id="193" name="Google Shape;193;p8">
            <a:extLst>
              <a:ext uri="{FF2B5EF4-FFF2-40B4-BE49-F238E27FC236}">
                <a16:creationId xmlns:a16="http://schemas.microsoft.com/office/drawing/2014/main" id="{3D6B9CAA-7085-9793-4422-267EF81C3C07}"/>
              </a:ext>
            </a:extLst>
          </p:cNvPr>
          <p:cNvGrpSpPr/>
          <p:nvPr/>
        </p:nvGrpSpPr>
        <p:grpSpPr>
          <a:xfrm>
            <a:off x="-4335" y="-4647"/>
            <a:ext cx="938719" cy="6656680"/>
            <a:chOff x="-4335" y="-4647"/>
            <a:chExt cx="938719" cy="6656680"/>
          </a:xfrm>
        </p:grpSpPr>
        <p:pic>
          <p:nvPicPr>
            <p:cNvPr id="194" name="Google Shape;194;p8" descr="NSF.jpeg">
              <a:extLst>
                <a:ext uri="{FF2B5EF4-FFF2-40B4-BE49-F238E27FC236}">
                  <a16:creationId xmlns:a16="http://schemas.microsoft.com/office/drawing/2014/main" id="{0A2216E8-2868-8090-00BA-9E7A9E123AB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5" name="Google Shape;195;p8">
              <a:extLst>
                <a:ext uri="{FF2B5EF4-FFF2-40B4-BE49-F238E27FC236}">
                  <a16:creationId xmlns:a16="http://schemas.microsoft.com/office/drawing/2014/main" id="{E8D01630-22B7-717D-C76A-3530215FD6EB}"/>
                </a:ext>
              </a:extLst>
            </p:cNvPr>
            <p:cNvGrpSpPr/>
            <p:nvPr/>
          </p:nvGrpSpPr>
          <p:grpSpPr>
            <a:xfrm rot="-5400000">
              <a:off x="-2361428" y="2352446"/>
              <a:ext cx="5652905" cy="938719"/>
              <a:chOff x="325118" y="2690361"/>
              <a:chExt cx="6178995" cy="1026083"/>
            </a:xfrm>
          </p:grpSpPr>
          <p:sp>
            <p:nvSpPr>
              <p:cNvPr id="196" name="Google Shape;196;p8">
                <a:extLst>
                  <a:ext uri="{FF2B5EF4-FFF2-40B4-BE49-F238E27FC236}">
                    <a16:creationId xmlns:a16="http://schemas.microsoft.com/office/drawing/2014/main" id="{DF8AE7EE-948E-1BA9-8B13-E1F8A999225F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97" name="Google Shape;197;p8" descr="AMBIC-horizontal.png">
                <a:extLst>
                  <a:ext uri="{FF2B5EF4-FFF2-40B4-BE49-F238E27FC236}">
                    <a16:creationId xmlns:a16="http://schemas.microsoft.com/office/drawing/2014/main" id="{C0EC4D3A-A904-143D-6D42-5FC454C335FC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8" name="Google Shape;198;p8">
                <a:extLst>
                  <a:ext uri="{FF2B5EF4-FFF2-40B4-BE49-F238E27FC236}">
                    <a16:creationId xmlns:a16="http://schemas.microsoft.com/office/drawing/2014/main" id="{DD343810-6753-33D2-F799-DCC99BD91F74}"/>
                  </a:ext>
                </a:extLst>
              </p:cNvPr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59EEBA9-1A68-2BDE-F2B5-4FB92D6B9834}"/>
              </a:ext>
            </a:extLst>
          </p:cNvPr>
          <p:cNvSpPr txBox="1"/>
          <p:nvPr/>
        </p:nvSpPr>
        <p:spPr>
          <a:xfrm>
            <a:off x="802067" y="1039454"/>
            <a:ext cx="815741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kern="1200" dirty="0">
                <a:solidFill>
                  <a:schemeClr val="tx1"/>
                </a:solidFill>
                <a:ea typeface="+mn-ea"/>
              </a:rPr>
              <a:t>Increased pH increased peak lactate level</a:t>
            </a:r>
            <a:endParaRPr lang="en-US" sz="2000" b="1" kern="1200" dirty="0">
              <a:ea typeface="+mn-ea"/>
            </a:endParaRPr>
          </a:p>
          <a:p>
            <a:endParaRPr lang="en-US" sz="2000" kern="1200" dirty="0">
              <a:ea typeface="+mn-ea"/>
            </a:endParaRPr>
          </a:p>
          <a:p>
            <a:endParaRPr lang="en-US" sz="2000" kern="1200" dirty="0">
              <a:ea typeface="+mn-ea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48C03F3-2F70-9141-89A6-8B0A73CE7B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50556"/>
              </p:ext>
            </p:extLst>
          </p:nvPr>
        </p:nvGraphicFramePr>
        <p:xfrm>
          <a:off x="1031287" y="4336693"/>
          <a:ext cx="3657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4CDE84C-C67D-6048-91D6-37AC96AB42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8943865"/>
              </p:ext>
            </p:extLst>
          </p:nvPr>
        </p:nvGraphicFramePr>
        <p:xfrm>
          <a:off x="4889995" y="4366033"/>
          <a:ext cx="3657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56F6970B-BCDF-0D40-A6FA-43AA30DD82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825073"/>
              </p:ext>
            </p:extLst>
          </p:nvPr>
        </p:nvGraphicFramePr>
        <p:xfrm>
          <a:off x="5060753" y="2178030"/>
          <a:ext cx="3657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5528A7BF-8B0F-4C04-5D74-B7389E31B9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668934"/>
              </p:ext>
            </p:extLst>
          </p:nvPr>
        </p:nvGraphicFramePr>
        <p:xfrm>
          <a:off x="1061637" y="2286000"/>
          <a:ext cx="3657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FFE0418E-5554-BE57-2147-2A6D79117F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46368" y="1684346"/>
            <a:ext cx="5001126" cy="368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4647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>
          <a:extLst>
            <a:ext uri="{FF2B5EF4-FFF2-40B4-BE49-F238E27FC236}">
              <a16:creationId xmlns:a16="http://schemas.microsoft.com/office/drawing/2014/main" id="{E94AE3E1-8CDB-3AFA-F49D-18CCB956C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>
            <a:extLst>
              <a:ext uri="{FF2B5EF4-FFF2-40B4-BE49-F238E27FC236}">
                <a16:creationId xmlns:a16="http://schemas.microsoft.com/office/drawing/2014/main" id="{4D59CCC1-7F9E-080C-21A1-6830FD860192}"/>
              </a:ext>
            </a:extLst>
          </p:cNvPr>
          <p:cNvSpPr txBox="1"/>
          <p:nvPr/>
        </p:nvSpPr>
        <p:spPr>
          <a:xfrm>
            <a:off x="1031287" y="-167"/>
            <a:ext cx="8029586" cy="101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000090"/>
              </a:buClr>
              <a:buSzPts val="4070"/>
            </a:pPr>
            <a:r>
              <a:rPr lang="en-US" sz="4400" b="1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Comparing acidic vs. basic</a:t>
            </a:r>
            <a:endParaRPr sz="4400" dirty="0"/>
          </a:p>
        </p:txBody>
      </p:sp>
      <p:grpSp>
        <p:nvGrpSpPr>
          <p:cNvPr id="193" name="Google Shape;193;p8">
            <a:extLst>
              <a:ext uri="{FF2B5EF4-FFF2-40B4-BE49-F238E27FC236}">
                <a16:creationId xmlns:a16="http://schemas.microsoft.com/office/drawing/2014/main" id="{2BFB1E22-A91E-A880-F7B7-56F1F4F4F4C2}"/>
              </a:ext>
            </a:extLst>
          </p:cNvPr>
          <p:cNvGrpSpPr/>
          <p:nvPr/>
        </p:nvGrpSpPr>
        <p:grpSpPr>
          <a:xfrm>
            <a:off x="-4335" y="-4647"/>
            <a:ext cx="938719" cy="6656680"/>
            <a:chOff x="-4335" y="-4647"/>
            <a:chExt cx="938719" cy="6656680"/>
          </a:xfrm>
        </p:grpSpPr>
        <p:pic>
          <p:nvPicPr>
            <p:cNvPr id="194" name="Google Shape;194;p8" descr="NSF.jpeg">
              <a:extLst>
                <a:ext uri="{FF2B5EF4-FFF2-40B4-BE49-F238E27FC236}">
                  <a16:creationId xmlns:a16="http://schemas.microsoft.com/office/drawing/2014/main" id="{41EAE61E-2308-6577-268B-ABBA89EFEE5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5" name="Google Shape;195;p8">
              <a:extLst>
                <a:ext uri="{FF2B5EF4-FFF2-40B4-BE49-F238E27FC236}">
                  <a16:creationId xmlns:a16="http://schemas.microsoft.com/office/drawing/2014/main" id="{756813E0-72E3-8CF9-1F20-1FF9F5E23DB7}"/>
                </a:ext>
              </a:extLst>
            </p:cNvPr>
            <p:cNvGrpSpPr/>
            <p:nvPr/>
          </p:nvGrpSpPr>
          <p:grpSpPr>
            <a:xfrm rot="-5400000">
              <a:off x="-2361428" y="2352446"/>
              <a:ext cx="5652905" cy="938719"/>
              <a:chOff x="325118" y="2690361"/>
              <a:chExt cx="6178995" cy="1026083"/>
            </a:xfrm>
          </p:grpSpPr>
          <p:sp>
            <p:nvSpPr>
              <p:cNvPr id="196" name="Google Shape;196;p8">
                <a:extLst>
                  <a:ext uri="{FF2B5EF4-FFF2-40B4-BE49-F238E27FC236}">
                    <a16:creationId xmlns:a16="http://schemas.microsoft.com/office/drawing/2014/main" id="{8FE556EF-8A51-D554-7F6C-1D98E71DB482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97" name="Google Shape;197;p8" descr="AMBIC-horizontal.png">
                <a:extLst>
                  <a:ext uri="{FF2B5EF4-FFF2-40B4-BE49-F238E27FC236}">
                    <a16:creationId xmlns:a16="http://schemas.microsoft.com/office/drawing/2014/main" id="{0F53CD5A-1D99-9AC4-2112-BF99D0C62EB8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8" name="Google Shape;198;p8">
                <a:extLst>
                  <a:ext uri="{FF2B5EF4-FFF2-40B4-BE49-F238E27FC236}">
                    <a16:creationId xmlns:a16="http://schemas.microsoft.com/office/drawing/2014/main" id="{F73F1566-1B16-EDFC-D8C9-AB687FDB7F3A}"/>
                  </a:ext>
                </a:extLst>
              </p:cNvPr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8CB6536-8043-36BF-FAC4-CEBD89649943}"/>
              </a:ext>
            </a:extLst>
          </p:cNvPr>
          <p:cNvSpPr txBox="1"/>
          <p:nvPr/>
        </p:nvSpPr>
        <p:spPr>
          <a:xfrm>
            <a:off x="890449" y="1233343"/>
            <a:ext cx="815741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kern="1200" dirty="0">
                <a:solidFill>
                  <a:schemeClr val="tx1"/>
                </a:solidFill>
                <a:ea typeface="+mn-ea"/>
              </a:rPr>
              <a:t>Differences in glucose uptake and lactate secretion</a:t>
            </a:r>
            <a:endParaRPr lang="en-US" sz="2000" b="1" kern="1200" dirty="0">
              <a:ea typeface="+mn-ea"/>
            </a:endParaRPr>
          </a:p>
          <a:p>
            <a:endParaRPr lang="en-US" sz="2000" kern="1200" dirty="0">
              <a:ea typeface="+mn-ea"/>
            </a:endParaRPr>
          </a:p>
          <a:p>
            <a:endParaRPr lang="en-US" sz="2000" kern="1200" dirty="0">
              <a:ea typeface="+mn-e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5F4051-6E29-433F-A1E6-21C9CBA525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149" y="1878235"/>
            <a:ext cx="3454400" cy="36830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1C55025-F816-2B41-A046-BB83EF3499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2189861"/>
              </p:ext>
            </p:extLst>
          </p:nvPr>
        </p:nvGraphicFramePr>
        <p:xfrm>
          <a:off x="1242349" y="2286000"/>
          <a:ext cx="3657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8AFA7F5D-64BC-5A48-A808-67C0D4A822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9947633"/>
              </p:ext>
            </p:extLst>
          </p:nvPr>
        </p:nvGraphicFramePr>
        <p:xfrm>
          <a:off x="5094917" y="2286000"/>
          <a:ext cx="3657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AF97CA7B-C025-464D-B4CF-69952D5A16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9134844"/>
              </p:ext>
            </p:extLst>
          </p:nvPr>
        </p:nvGraphicFramePr>
        <p:xfrm>
          <a:off x="1182786" y="4512539"/>
          <a:ext cx="3657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62B7AB8E-C528-774E-93BE-01E9B188AF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1945039"/>
              </p:ext>
            </p:extLst>
          </p:nvPr>
        </p:nvGraphicFramePr>
        <p:xfrm>
          <a:off x="5094917" y="4512539"/>
          <a:ext cx="3657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105025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>
          <a:extLst>
            <a:ext uri="{FF2B5EF4-FFF2-40B4-BE49-F238E27FC236}">
              <a16:creationId xmlns:a16="http://schemas.microsoft.com/office/drawing/2014/main" id="{3417CE4E-B562-A41E-190D-EDBA97E48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>
            <a:extLst>
              <a:ext uri="{FF2B5EF4-FFF2-40B4-BE49-F238E27FC236}">
                <a16:creationId xmlns:a16="http://schemas.microsoft.com/office/drawing/2014/main" id="{C0CAA67F-EADE-7C42-3B11-FFE6CDF17A51}"/>
              </a:ext>
            </a:extLst>
          </p:cNvPr>
          <p:cNvSpPr txBox="1"/>
          <p:nvPr/>
        </p:nvSpPr>
        <p:spPr>
          <a:xfrm>
            <a:off x="1031287" y="-167"/>
            <a:ext cx="8029586" cy="101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000090"/>
              </a:buClr>
              <a:buSzPts val="4070"/>
            </a:pPr>
            <a:r>
              <a:rPr lang="en-US" sz="4400" b="1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Next steps</a:t>
            </a:r>
            <a:endParaRPr sz="4400" dirty="0"/>
          </a:p>
        </p:txBody>
      </p:sp>
      <p:grpSp>
        <p:nvGrpSpPr>
          <p:cNvPr id="193" name="Google Shape;193;p8">
            <a:extLst>
              <a:ext uri="{FF2B5EF4-FFF2-40B4-BE49-F238E27FC236}">
                <a16:creationId xmlns:a16="http://schemas.microsoft.com/office/drawing/2014/main" id="{38304013-2E5C-7007-2172-F07475D18621}"/>
              </a:ext>
            </a:extLst>
          </p:cNvPr>
          <p:cNvGrpSpPr/>
          <p:nvPr/>
        </p:nvGrpSpPr>
        <p:grpSpPr>
          <a:xfrm>
            <a:off x="-4335" y="-4647"/>
            <a:ext cx="938719" cy="6656680"/>
            <a:chOff x="-4335" y="-4647"/>
            <a:chExt cx="938719" cy="6656680"/>
          </a:xfrm>
        </p:grpSpPr>
        <p:pic>
          <p:nvPicPr>
            <p:cNvPr id="194" name="Google Shape;194;p8" descr="NSF.jpeg">
              <a:extLst>
                <a:ext uri="{FF2B5EF4-FFF2-40B4-BE49-F238E27FC236}">
                  <a16:creationId xmlns:a16="http://schemas.microsoft.com/office/drawing/2014/main" id="{50E0CC58-9035-32E0-2E5E-C26EB2DB30B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5" name="Google Shape;195;p8">
              <a:extLst>
                <a:ext uri="{FF2B5EF4-FFF2-40B4-BE49-F238E27FC236}">
                  <a16:creationId xmlns:a16="http://schemas.microsoft.com/office/drawing/2014/main" id="{24843681-EA1E-8BC6-3289-AEEBC84AE287}"/>
                </a:ext>
              </a:extLst>
            </p:cNvPr>
            <p:cNvGrpSpPr/>
            <p:nvPr/>
          </p:nvGrpSpPr>
          <p:grpSpPr>
            <a:xfrm rot="-5400000">
              <a:off x="-2361428" y="2352446"/>
              <a:ext cx="5652905" cy="938719"/>
              <a:chOff x="325118" y="2690361"/>
              <a:chExt cx="6178995" cy="1026083"/>
            </a:xfrm>
          </p:grpSpPr>
          <p:sp>
            <p:nvSpPr>
              <p:cNvPr id="196" name="Google Shape;196;p8">
                <a:extLst>
                  <a:ext uri="{FF2B5EF4-FFF2-40B4-BE49-F238E27FC236}">
                    <a16:creationId xmlns:a16="http://schemas.microsoft.com/office/drawing/2014/main" id="{390F9B3B-C019-06F6-4411-B1F77032E98F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97" name="Google Shape;197;p8" descr="AMBIC-horizontal.png">
                <a:extLst>
                  <a:ext uri="{FF2B5EF4-FFF2-40B4-BE49-F238E27FC236}">
                    <a16:creationId xmlns:a16="http://schemas.microsoft.com/office/drawing/2014/main" id="{031AEC2E-AF5E-151D-E8B0-9817D867A565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8" name="Google Shape;198;p8">
                <a:extLst>
                  <a:ext uri="{FF2B5EF4-FFF2-40B4-BE49-F238E27FC236}">
                    <a16:creationId xmlns:a16="http://schemas.microsoft.com/office/drawing/2014/main" id="{2E1F24DE-80E6-B9ED-6DA4-E017DDA47D16}"/>
                  </a:ext>
                </a:extLst>
              </p:cNvPr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sp>
        <p:nvSpPr>
          <p:cNvPr id="201" name="Google Shape;201;p8">
            <a:extLst>
              <a:ext uri="{FF2B5EF4-FFF2-40B4-BE49-F238E27FC236}">
                <a16:creationId xmlns:a16="http://schemas.microsoft.com/office/drawing/2014/main" id="{32E1211F-D68A-1239-4A04-AC62DB9B7648}"/>
              </a:ext>
            </a:extLst>
          </p:cNvPr>
          <p:cNvSpPr txBox="1"/>
          <p:nvPr/>
        </p:nvSpPr>
        <p:spPr>
          <a:xfrm>
            <a:off x="5083149" y="2886798"/>
            <a:ext cx="3933600" cy="656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endParaRPr sz="1800" b="1" i="1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A5CB9F-FA48-283A-F013-BF4DFAE37D35}"/>
              </a:ext>
            </a:extLst>
          </p:cNvPr>
          <p:cNvSpPr txBox="1"/>
          <p:nvPr/>
        </p:nvSpPr>
        <p:spPr>
          <a:xfrm>
            <a:off x="969931" y="1229073"/>
            <a:ext cx="8157410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kern="1200" dirty="0">
                <a:solidFill>
                  <a:schemeClr val="tx1"/>
                </a:solidFill>
                <a:ea typeface="+mn-ea"/>
              </a:rPr>
              <a:t>Complete measuring IgG concentration for pH shift 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kern="1200" dirty="0">
              <a:solidFill>
                <a:schemeClr val="tx1"/>
              </a:solidFill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kern="1200" dirty="0">
                <a:solidFill>
                  <a:schemeClr val="tx1"/>
                </a:solidFill>
                <a:ea typeface="+mn-ea"/>
              </a:rPr>
              <a:t>Repeat pH shift study with wider range of pH shift</a:t>
            </a:r>
          </a:p>
          <a:p>
            <a:endParaRPr lang="en-US" sz="2000" b="1" kern="1200" dirty="0">
              <a:solidFill>
                <a:schemeClr val="tx1"/>
              </a:solidFill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kern="1200" dirty="0">
                <a:solidFill>
                  <a:schemeClr val="tx1"/>
                </a:solidFill>
                <a:ea typeface="+mn-ea"/>
              </a:rPr>
              <a:t>Next study: temperature shift (open to suggestions) </a:t>
            </a:r>
            <a:endParaRPr lang="en-US" sz="2000" b="1" kern="1200" dirty="0">
              <a:ea typeface="+mn-ea"/>
            </a:endParaRPr>
          </a:p>
          <a:p>
            <a:endParaRPr lang="en-US" sz="2000" kern="1200" dirty="0">
              <a:ea typeface="+mn-ea"/>
            </a:endParaRPr>
          </a:p>
          <a:p>
            <a:endParaRPr lang="en-US" sz="2000" kern="12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6268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5125</TotalTime>
  <Words>965</Words>
  <Application>Microsoft Macintosh PowerPoint</Application>
  <PresentationFormat>On-screen Show (4:3)</PresentationFormat>
  <Paragraphs>230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ElsevierSans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Hoover</dc:creator>
  <cp:lastModifiedBy>Bradley Priem</cp:lastModifiedBy>
  <cp:revision>18</cp:revision>
  <dcterms:created xsi:type="dcterms:W3CDTF">2017-10-11T19:50:00Z</dcterms:created>
  <dcterms:modified xsi:type="dcterms:W3CDTF">2024-10-25T12:08:24Z</dcterms:modified>
</cp:coreProperties>
</file>