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15"/>
  </p:notesMasterIdLst>
  <p:sldIdLst>
    <p:sldId id="256" r:id="rId2"/>
    <p:sldId id="257" r:id="rId3"/>
    <p:sldId id="258" r:id="rId4"/>
    <p:sldId id="259" r:id="rId5"/>
    <p:sldId id="260" r:id="rId6"/>
    <p:sldId id="277" r:id="rId7"/>
    <p:sldId id="261" r:id="rId8"/>
    <p:sldId id="273" r:id="rId9"/>
    <p:sldId id="276" r:id="rId10"/>
    <p:sldId id="266" r:id="rId11"/>
    <p:sldId id="267" r:id="rId12"/>
    <p:sldId id="268" r:id="rId13"/>
    <p:sldId id="269" r:id="rId14"/>
  </p:sldIdLst>
  <p:sldSz cx="9144000" cy="6858000" type="screen4x3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20" roundtripDataSignature="AMtx7mgVqvJL9IN3eSWUNk7ghKwpQrHw7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999"/>
    <a:srgbClr val="0070C0"/>
    <a:srgbClr val="A5002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264D158-EFBA-476F-AF5F-40D950E9E236}" v="1" dt="2024-05-28T02:24:19.431"/>
    <p1510:client id="{9BC253F8-FC95-194D-9E88-FE14ADADBA15}" v="1" dt="2024-05-28T02:11:34.299"/>
  </p1510:revLst>
</p1510:revInfo>
</file>

<file path=ppt/tableStyles.xml><?xml version="1.0" encoding="utf-8"?>
<a:tblStyleLst xmlns:a="http://schemas.openxmlformats.org/drawingml/2006/main" def="{04789733-A55D-4CE5-B040-C04FAEE217D6}">
  <a:tblStyle styleId="{04789733-A55D-4CE5-B040-C04FAEE217D6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/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7985"/>
    <p:restoredTop sz="91881" autoAdjust="0"/>
  </p:normalViewPr>
  <p:slideViewPr>
    <p:cSldViewPr snapToGrid="0">
      <p:cViewPr varScale="1">
        <p:scale>
          <a:sx n="164" d="100"/>
          <a:sy n="164" d="100"/>
        </p:scale>
        <p:origin x="2328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5" Type="http://schemas.microsoft.com/office/2015/10/relationships/revisionInfo" Target="revisionInfo.xml"/><Relationship Id="rId2" Type="http://schemas.openxmlformats.org/officeDocument/2006/relationships/slide" Target="slides/slide1.xml"/><Relationship Id="rId20" Type="http://customschemas.google.com/relationships/presentationmetadata" Target="meta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doi.org/10.1016/j.nbt.2012.05.021" TargetMode="External"/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6" name="Google Shape;86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87;p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</a:t>
            </a:fld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Google Shape;230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31" name="Google Shape;231;p1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2" name="Google Shape;232;p1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10</a:t>
            </a:fld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p1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4" name="Google Shape;244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Google Shape;255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56" name="Google Shape;256;p1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7" name="Google Shape;257;p1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12</a:t>
            </a:fld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Google Shape;269;p1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0" name="Google Shape;270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1: </a:t>
            </a:r>
            <a:r>
              <a:rPr lang="en-US" b="0" i="0" u="none" strike="noStrike" dirty="0">
                <a:solidFill>
                  <a:srgbClr val="1F1F1F"/>
                </a:solidFill>
                <a:effectLst/>
                <a:latin typeface="ElsevierSans"/>
                <a:hlinkClick r:id="rId3" tooltip="Persistent link using digital object identifier"/>
              </a:rPr>
              <a:t>https://doi.org/10.1016/j.nbt.2012.05.021</a:t>
            </a:r>
            <a:endParaRPr dirty="0"/>
          </a:p>
        </p:txBody>
      </p:sp>
      <p:sp>
        <p:nvSpPr>
          <p:cNvPr id="105" name="Google Shape;10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17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9" name="Google Shape;129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41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3" name="Google Shape;153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70970167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53" name="Google Shape;153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3" name="Google Shape;153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29666886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/>
              <a:t>Lactate switch in CHO cells is proposed due to cellular redox state, Biotech </a:t>
            </a:r>
            <a:r>
              <a:rPr lang="en-US" sz="1200" dirty="0" err="1"/>
              <a:t>Bioeng</a:t>
            </a:r>
            <a:r>
              <a:rPr lang="en-US" sz="1200" dirty="0"/>
              <a:t>. DOI 10.1002/bit.26603 (nice review).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/>
              <a:t>Intracellular lactate level, Extracellular acidification, correlate with oxidative phosphorylation (OXPHOS) Kim et al., Oxid Med Cell </a:t>
            </a:r>
            <a:r>
              <a:rPr lang="en-US" sz="1200" dirty="0" err="1"/>
              <a:t>Longev</a:t>
            </a:r>
            <a:r>
              <a:rPr lang="en-US" sz="1200" dirty="0"/>
              <a:t>, DOI 10.1155/2021/5428364.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/>
              <a:t>Shifts in glucose metabolism lead to mitochondrial disfunction, changes in ROS and redox signaling, </a:t>
            </a:r>
            <a:r>
              <a:rPr lang="en-US" sz="1200" dirty="0" err="1"/>
              <a:t>Antioxid</a:t>
            </a:r>
            <a:r>
              <a:rPr lang="en-US" sz="1200" dirty="0"/>
              <a:t> Redox Signal, DOE 10.1089/ars.2018.7657.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53" name="Google Shape;153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919049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16"/>
          <p:cNvSpPr txBox="1"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16"/>
          <p:cNvSpPr txBox="1"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8" name="Google Shape;18;p16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16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16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25"/>
          <p:cNvSpPr txBox="1"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25"/>
          <p:cNvSpPr txBox="1">
            <a:spLocks noGrp="1"/>
          </p:cNvSpPr>
          <p:nvPr>
            <p:ph type="body" idx="1"/>
          </p:nvPr>
        </p:nvSpPr>
        <p:spPr>
          <a:xfrm rot="5400000">
            <a:off x="2396331" y="57944"/>
            <a:ext cx="4351338" cy="788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5" name="Google Shape;75;p25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25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25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26"/>
          <p:cNvSpPr txBox="1">
            <a:spLocks noGrp="1"/>
          </p:cNvSpPr>
          <p:nvPr>
            <p:ph type="title"/>
          </p:nvPr>
        </p:nvSpPr>
        <p:spPr>
          <a:xfrm rot="5400000">
            <a:off x="4623594" y="2285207"/>
            <a:ext cx="5811838" cy="19716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26"/>
          <p:cNvSpPr txBox="1">
            <a:spLocks noGrp="1"/>
          </p:cNvSpPr>
          <p:nvPr>
            <p:ph type="body" idx="1"/>
          </p:nvPr>
        </p:nvSpPr>
        <p:spPr>
          <a:xfrm rot="5400000">
            <a:off x="623094" y="370681"/>
            <a:ext cx="5811838" cy="5800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1" name="Google Shape;81;p26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26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26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17"/>
          <p:cNvSpPr txBox="1"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17"/>
          <p:cNvSpPr txBox="1"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" name="Google Shape;24;p17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17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17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18"/>
          <p:cNvSpPr txBox="1"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18"/>
          <p:cNvSpPr txBox="1"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>
                <a:solidFill>
                  <a:schemeClr val="dk1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0" name="Google Shape;30;p18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18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18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19"/>
          <p:cNvSpPr txBox="1"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19"/>
          <p:cNvSpPr txBox="1">
            <a:spLocks noGrp="1"/>
          </p:cNvSpPr>
          <p:nvPr>
            <p:ph type="body" idx="1"/>
          </p:nvPr>
        </p:nvSpPr>
        <p:spPr>
          <a:xfrm>
            <a:off x="628650" y="1825625"/>
            <a:ext cx="38862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6" name="Google Shape;36;p19"/>
          <p:cNvSpPr txBox="1">
            <a:spLocks noGrp="1"/>
          </p:cNvSpPr>
          <p:nvPr>
            <p:ph type="body" idx="2"/>
          </p:nvPr>
        </p:nvSpPr>
        <p:spPr>
          <a:xfrm>
            <a:off x="4629150" y="1825625"/>
            <a:ext cx="38862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7" name="Google Shape;37;p19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19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19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20"/>
          <p:cNvSpPr txBox="1"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20"/>
          <p:cNvSpPr txBox="1"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3" name="Google Shape;43;p20"/>
          <p:cNvSpPr txBox="1">
            <a:spLocks noGrp="1"/>
          </p:cNvSpPr>
          <p:nvPr>
            <p:ph type="body" idx="2"/>
          </p:nvPr>
        </p:nvSpPr>
        <p:spPr>
          <a:xfrm>
            <a:off x="629842" y="2505075"/>
            <a:ext cx="3868340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4" name="Google Shape;44;p20"/>
          <p:cNvSpPr txBox="1">
            <a:spLocks noGrp="1"/>
          </p:cNvSpPr>
          <p:nvPr>
            <p:ph type="body" idx="3"/>
          </p:nvPr>
        </p:nvSpPr>
        <p:spPr>
          <a:xfrm>
            <a:off x="4629150" y="1681163"/>
            <a:ext cx="3887391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5" name="Google Shape;45;p20"/>
          <p:cNvSpPr txBox="1">
            <a:spLocks noGrp="1"/>
          </p:cNvSpPr>
          <p:nvPr>
            <p:ph type="body" idx="4"/>
          </p:nvPr>
        </p:nvSpPr>
        <p:spPr>
          <a:xfrm>
            <a:off x="4629150" y="2505075"/>
            <a:ext cx="3887391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6" name="Google Shape;46;p20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20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20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21"/>
          <p:cNvSpPr txBox="1"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21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21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21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22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22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22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23"/>
          <p:cNvSpPr txBox="1"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23"/>
          <p:cNvSpPr txBox="1">
            <a:spLocks noGrp="1"/>
          </p:cNvSpPr>
          <p:nvPr>
            <p:ph type="body" idx="1"/>
          </p:nvPr>
        </p:nvSpPr>
        <p:spPr>
          <a:xfrm>
            <a:off x="3887391" y="987426"/>
            <a:ext cx="462915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61" name="Google Shape;61;p23"/>
          <p:cNvSpPr txBox="1">
            <a:spLocks noGrp="1"/>
          </p:cNvSpPr>
          <p:nvPr>
            <p:ph type="body" idx="2"/>
          </p:nvPr>
        </p:nvSpPr>
        <p:spPr>
          <a:xfrm>
            <a:off x="629841" y="2057400"/>
            <a:ext cx="2949178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2" name="Google Shape;62;p23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23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23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24"/>
          <p:cNvSpPr txBox="1"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24"/>
          <p:cNvSpPr>
            <a:spLocks noGrp="1"/>
          </p:cNvSpPr>
          <p:nvPr>
            <p:ph type="pic" idx="2"/>
          </p:nvPr>
        </p:nvSpPr>
        <p:spPr>
          <a:xfrm>
            <a:off x="3887391" y="987426"/>
            <a:ext cx="462915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8" name="Google Shape;68;p24"/>
          <p:cNvSpPr txBox="1">
            <a:spLocks noGrp="1"/>
          </p:cNvSpPr>
          <p:nvPr>
            <p:ph type="body" idx="1"/>
          </p:nvPr>
        </p:nvSpPr>
        <p:spPr>
          <a:xfrm>
            <a:off x="629841" y="2057400"/>
            <a:ext cx="2949178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9" name="Google Shape;69;p24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24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24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5"/>
          <p:cNvSpPr txBox="1"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15"/>
          <p:cNvSpPr txBox="1"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15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15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15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g"/><Relationship Id="rId3" Type="http://schemas.openxmlformats.org/officeDocument/2006/relationships/image" Target="../media/image1.jpg"/><Relationship Id="rId7" Type="http://schemas.openxmlformats.org/officeDocument/2006/relationships/image" Target="../media/image5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g"/><Relationship Id="rId5" Type="http://schemas.openxmlformats.org/officeDocument/2006/relationships/image" Target="../media/image3.jp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6.png"/><Relationship Id="rId5" Type="http://schemas.openxmlformats.org/officeDocument/2006/relationships/image" Target="../media/image41.png"/><Relationship Id="rId4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5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png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5.jp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5" Type="http://schemas.openxmlformats.org/officeDocument/2006/relationships/image" Target="../media/image11.jpeg"/><Relationship Id="rId4" Type="http://schemas.openxmlformats.org/officeDocument/2006/relationships/image" Target="../media/image2.png"/><Relationship Id="rId9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13" Type="http://schemas.openxmlformats.org/officeDocument/2006/relationships/image" Target="../media/image24.png"/><Relationship Id="rId18" Type="http://schemas.openxmlformats.org/officeDocument/2006/relationships/image" Target="../media/image29.png"/><Relationship Id="rId26" Type="http://schemas.openxmlformats.org/officeDocument/2006/relationships/image" Target="../media/image37.png"/><Relationship Id="rId3" Type="http://schemas.openxmlformats.org/officeDocument/2006/relationships/image" Target="../media/image5.jpg"/><Relationship Id="rId21" Type="http://schemas.openxmlformats.org/officeDocument/2006/relationships/image" Target="../media/image32.png"/><Relationship Id="rId7" Type="http://schemas.openxmlformats.org/officeDocument/2006/relationships/image" Target="../media/image18.png"/><Relationship Id="rId12" Type="http://schemas.openxmlformats.org/officeDocument/2006/relationships/image" Target="../media/image23.png"/><Relationship Id="rId17" Type="http://schemas.openxmlformats.org/officeDocument/2006/relationships/image" Target="../media/image28.png"/><Relationship Id="rId25" Type="http://schemas.openxmlformats.org/officeDocument/2006/relationships/image" Target="../media/image36.png"/><Relationship Id="rId2" Type="http://schemas.openxmlformats.org/officeDocument/2006/relationships/notesSlide" Target="../notesSlides/notesSlide9.xml"/><Relationship Id="rId16" Type="http://schemas.openxmlformats.org/officeDocument/2006/relationships/image" Target="../media/image27.png"/><Relationship Id="rId20" Type="http://schemas.openxmlformats.org/officeDocument/2006/relationships/image" Target="../media/image31.png"/><Relationship Id="rId29" Type="http://schemas.openxmlformats.org/officeDocument/2006/relationships/image" Target="../media/image4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png"/><Relationship Id="rId11" Type="http://schemas.openxmlformats.org/officeDocument/2006/relationships/image" Target="../media/image22.png"/><Relationship Id="rId24" Type="http://schemas.openxmlformats.org/officeDocument/2006/relationships/image" Target="../media/image35.jpeg"/><Relationship Id="rId5" Type="http://schemas.openxmlformats.org/officeDocument/2006/relationships/image" Target="../media/image16.png"/><Relationship Id="rId15" Type="http://schemas.openxmlformats.org/officeDocument/2006/relationships/image" Target="../media/image26.png"/><Relationship Id="rId23" Type="http://schemas.openxmlformats.org/officeDocument/2006/relationships/image" Target="../media/image34.png"/><Relationship Id="rId28" Type="http://schemas.openxmlformats.org/officeDocument/2006/relationships/image" Target="../media/image39.png"/><Relationship Id="rId10" Type="http://schemas.openxmlformats.org/officeDocument/2006/relationships/image" Target="../media/image21.png"/><Relationship Id="rId19" Type="http://schemas.openxmlformats.org/officeDocument/2006/relationships/image" Target="../media/image30.png"/><Relationship Id="rId4" Type="http://schemas.openxmlformats.org/officeDocument/2006/relationships/image" Target="../media/image2.png"/><Relationship Id="rId9" Type="http://schemas.openxmlformats.org/officeDocument/2006/relationships/image" Target="../media/image20.png"/><Relationship Id="rId14" Type="http://schemas.openxmlformats.org/officeDocument/2006/relationships/image" Target="../media/image25.png"/><Relationship Id="rId22" Type="http://schemas.openxmlformats.org/officeDocument/2006/relationships/image" Target="../media/image33.png"/><Relationship Id="rId27" Type="http://schemas.openxmlformats.org/officeDocument/2006/relationships/image" Target="../media/image3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9" name="Google Shape;89;p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397000" y="2044701"/>
            <a:ext cx="0" cy="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90" name="Google Shape;90;p1"/>
          <p:cNvGrpSpPr/>
          <p:nvPr/>
        </p:nvGrpSpPr>
        <p:grpSpPr>
          <a:xfrm>
            <a:off x="231648" y="99993"/>
            <a:ext cx="8798644" cy="6737687"/>
            <a:chOff x="231648" y="99993"/>
            <a:chExt cx="8798644" cy="6737687"/>
          </a:xfrm>
        </p:grpSpPr>
        <p:sp>
          <p:nvSpPr>
            <p:cNvPr id="91" name="Google Shape;91;p1"/>
            <p:cNvSpPr txBox="1"/>
            <p:nvPr/>
          </p:nvSpPr>
          <p:spPr>
            <a:xfrm>
              <a:off x="781100" y="5785733"/>
              <a:ext cx="7699740" cy="64633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 b="1" i="0" u="none" strike="noStrike" cap="none">
                  <a:solidFill>
                    <a:srgbClr val="FF0000"/>
                  </a:solidFill>
                  <a:latin typeface="Calibri"/>
                  <a:ea typeface="Calibri"/>
                  <a:cs typeface="Calibri"/>
                  <a:sym typeface="Calibri"/>
                </a:rPr>
                <a:t>A  National  Science  Foundation-facilitated</a:t>
              </a:r>
              <a:endParaRPr/>
            </a:p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 b="1" i="0" u="none" strike="noStrike" cap="none">
                  <a:solidFill>
                    <a:srgbClr val="FF0000"/>
                  </a:solidFill>
                  <a:latin typeface="Calibri"/>
                  <a:ea typeface="Calibri"/>
                  <a:cs typeface="Calibri"/>
                  <a:sym typeface="Calibri"/>
                </a:rPr>
                <a:t>academic – industry – government  consortia</a:t>
              </a:r>
              <a:endParaRPr/>
            </a:p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 b="1" i="0" u="none" strike="noStrike" cap="none">
                  <a:solidFill>
                    <a:srgbClr val="FF0000"/>
                  </a:solidFill>
                  <a:latin typeface="Calibri"/>
                  <a:ea typeface="Calibri"/>
                  <a:cs typeface="Calibri"/>
                  <a:sym typeface="Calibri"/>
                </a:rPr>
                <a:t>to  advance  precompetitive  knowledge  in  biomanufacturing</a:t>
              </a:r>
              <a:endParaRPr/>
            </a:p>
          </p:txBody>
        </p:sp>
        <p:pic>
          <p:nvPicPr>
            <p:cNvPr id="92" name="Google Shape;92;p1" descr="AMBIC-horizontal.png"/>
            <p:cNvPicPr preferRelativeResize="0"/>
            <p:nvPr/>
          </p:nvPicPr>
          <p:blipFill rotWithShape="1">
            <a:blip r:embed="rId4">
              <a:alphaModFix/>
            </a:blip>
            <a:srcRect r="38298"/>
            <a:stretch/>
          </p:blipFill>
          <p:spPr>
            <a:xfrm>
              <a:off x="2605210" y="399302"/>
              <a:ext cx="3949441" cy="86055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93" name="Google Shape;93;p1" descr="UD_Logo.jpg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3850607" y="1353504"/>
              <a:ext cx="1560726" cy="62965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94" name="Google Shape;94;p1" descr="Johns_Hopkins_Logo.png"/>
            <p:cNvPicPr preferRelativeResize="0"/>
            <p:nvPr/>
          </p:nvPicPr>
          <p:blipFill rotWithShape="1">
            <a:blip r:embed="rId6">
              <a:alphaModFix/>
            </a:blip>
            <a:srcRect/>
            <a:stretch/>
          </p:blipFill>
          <p:spPr>
            <a:xfrm>
              <a:off x="736671" y="1376498"/>
              <a:ext cx="2852988" cy="58774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95" name="Google Shape;95;p1" descr="NSF.jpeg"/>
            <p:cNvPicPr preferRelativeResize="0"/>
            <p:nvPr/>
          </p:nvPicPr>
          <p:blipFill rotWithShape="1">
            <a:blip r:embed="rId7">
              <a:alphaModFix/>
            </a:blip>
            <a:srcRect/>
            <a:stretch/>
          </p:blipFill>
          <p:spPr>
            <a:xfrm>
              <a:off x="231648" y="99993"/>
              <a:ext cx="1099312" cy="1107640"/>
            </a:xfrm>
            <a:prstGeom prst="rect">
              <a:avLst/>
            </a:prstGeom>
            <a:solidFill>
              <a:srgbClr val="F8DE28"/>
            </a:solidFill>
            <a:ln>
              <a:noFill/>
            </a:ln>
          </p:spPr>
        </p:pic>
        <p:pic>
          <p:nvPicPr>
            <p:cNvPr id="96" name="Google Shape;96;p1" descr="Clemson_Logo.png"/>
            <p:cNvPicPr preferRelativeResize="0"/>
            <p:nvPr/>
          </p:nvPicPr>
          <p:blipFill rotWithShape="1">
            <a:blip r:embed="rId8">
              <a:alphaModFix/>
            </a:blip>
            <a:srcRect/>
            <a:stretch/>
          </p:blipFill>
          <p:spPr>
            <a:xfrm>
              <a:off x="6049522" y="1344985"/>
              <a:ext cx="2219325" cy="63817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97" name="Google Shape;97;p1"/>
            <p:cNvSpPr txBox="1"/>
            <p:nvPr/>
          </p:nvSpPr>
          <p:spPr>
            <a:xfrm>
              <a:off x="7267808" y="6386048"/>
              <a:ext cx="1762484" cy="36933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www.ambic.org</a:t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8" name="Google Shape;98;p1"/>
            <p:cNvSpPr txBox="1"/>
            <p:nvPr/>
          </p:nvSpPr>
          <p:spPr>
            <a:xfrm>
              <a:off x="568960" y="2858472"/>
              <a:ext cx="8006080" cy="58477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600" b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Industry/University Cooperative Research Center (I/UCRC) </a:t>
              </a:r>
              <a:endParaRPr/>
            </a:p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600" b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Advanced Mammalian Biomanufacturing Innovation Center (AMBIC)</a:t>
              </a:r>
              <a:endParaRPr/>
            </a:p>
          </p:txBody>
        </p:sp>
        <p:pic>
          <p:nvPicPr>
            <p:cNvPr id="99" name="Google Shape;99;p1"/>
            <p:cNvPicPr preferRelativeResize="0"/>
            <p:nvPr/>
          </p:nvPicPr>
          <p:blipFill rotWithShape="1">
            <a:blip r:embed="rId9">
              <a:alphaModFix/>
            </a:blip>
            <a:srcRect/>
            <a:stretch/>
          </p:blipFill>
          <p:spPr>
            <a:xfrm>
              <a:off x="2675259" y="2014505"/>
              <a:ext cx="1828800" cy="7937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00" name="Google Shape;100;p1"/>
            <p:cNvSpPr/>
            <p:nvPr/>
          </p:nvSpPr>
          <p:spPr>
            <a:xfrm>
              <a:off x="1330960" y="6406793"/>
              <a:ext cx="6482080" cy="43088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1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Contents are Proprietary to AMBIC and its Members</a:t>
              </a:r>
              <a:endParaRPr/>
            </a:p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1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Terms of Center Membership Agreement Apply</a:t>
              </a:r>
              <a:endParaRPr/>
            </a:p>
          </p:txBody>
        </p:sp>
      </p:grpSp>
      <p:pic>
        <p:nvPicPr>
          <p:cNvPr id="101" name="Google Shape;101;p1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5261713" y="1978901"/>
            <a:ext cx="821135" cy="809586"/>
          </a:xfrm>
          <a:prstGeom prst="rect">
            <a:avLst/>
          </a:prstGeom>
          <a:noFill/>
          <a:ln>
            <a:noFill/>
          </a:ln>
        </p:spPr>
      </p:pic>
      <p:sp>
        <p:nvSpPr>
          <p:cNvPr id="102" name="Google Shape;102;p1"/>
          <p:cNvSpPr txBox="1"/>
          <p:nvPr/>
        </p:nvSpPr>
        <p:spPr>
          <a:xfrm>
            <a:off x="231648" y="3635679"/>
            <a:ext cx="8798644" cy="23390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 dirty="0">
                <a:solidFill>
                  <a:srgbClr val="000090"/>
                </a:solidFill>
                <a:latin typeface="Calibri"/>
                <a:ea typeface="Calibri"/>
                <a:cs typeface="Calibri"/>
                <a:sym typeface="Calibri"/>
              </a:rPr>
              <a:t>Controlling and applying the lactate shift for bioprocess monitoring and bioproduction improvements</a:t>
            </a:r>
            <a:endParaRPr sz="1600" b="1" dirty="0">
              <a:solidFill>
                <a:srgbClr val="00009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dirty="0">
                <a:solidFill>
                  <a:srgbClr val="000090"/>
                </a:solidFill>
                <a:latin typeface="Calibri"/>
                <a:ea typeface="Calibri"/>
                <a:cs typeface="Calibri"/>
                <a:sym typeface="Calibri"/>
              </a:rPr>
              <a:t>Michael </a:t>
            </a:r>
            <a:r>
              <a:rPr lang="en-US" sz="1800" b="1" dirty="0" err="1">
                <a:solidFill>
                  <a:srgbClr val="000090"/>
                </a:solidFill>
                <a:latin typeface="Calibri"/>
                <a:ea typeface="Calibri"/>
                <a:cs typeface="Calibri"/>
                <a:sym typeface="Calibri"/>
              </a:rPr>
              <a:t>Betenbaugh</a:t>
            </a:r>
            <a:r>
              <a:rPr lang="en-US" sz="1800" b="1" dirty="0">
                <a:solidFill>
                  <a:srgbClr val="000090"/>
                </a:solidFill>
                <a:latin typeface="Calibri"/>
                <a:ea typeface="Calibri"/>
                <a:cs typeface="Calibri"/>
                <a:sym typeface="Calibri"/>
              </a:rPr>
              <a:t> (JHU), Maciek Antoniewicz (</a:t>
            </a:r>
            <a:r>
              <a:rPr lang="en-US" sz="1800" b="1" dirty="0" err="1">
                <a:solidFill>
                  <a:srgbClr val="000090"/>
                </a:solidFill>
                <a:latin typeface="Calibri"/>
                <a:ea typeface="Calibri"/>
                <a:cs typeface="Calibri"/>
                <a:sym typeface="Calibri"/>
              </a:rPr>
              <a:t>UMich</a:t>
            </a:r>
            <a:r>
              <a:rPr lang="en-US" sz="1800" b="1" dirty="0">
                <a:solidFill>
                  <a:srgbClr val="000090"/>
                </a:solidFill>
                <a:latin typeface="Calibri"/>
                <a:ea typeface="Calibri"/>
                <a:cs typeface="Calibri"/>
                <a:sym typeface="Calibri"/>
              </a:rPr>
              <a:t>), Bill Bentley (UMD)</a:t>
            </a:r>
            <a:endParaRPr dirty="0"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600" b="1" dirty="0">
              <a:solidFill>
                <a:srgbClr val="00009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Project Pitch – June 2024</a:t>
            </a:r>
            <a:endParaRPr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p11"/>
          <p:cNvSpPr txBox="1"/>
          <p:nvPr/>
        </p:nvSpPr>
        <p:spPr>
          <a:xfrm>
            <a:off x="1031287" y="58189"/>
            <a:ext cx="7797318" cy="8046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90"/>
              </a:buClr>
              <a:buSzPts val="4400"/>
              <a:buFont typeface="Arial"/>
              <a:buNone/>
            </a:pPr>
            <a:r>
              <a:rPr lang="en-US" sz="4400" b="1" dirty="0">
                <a:solidFill>
                  <a:srgbClr val="000090"/>
                </a:solidFill>
                <a:latin typeface="Arial"/>
                <a:ea typeface="Arial"/>
                <a:cs typeface="Arial"/>
                <a:sym typeface="Arial"/>
              </a:rPr>
              <a:t>Outcomes</a:t>
            </a:r>
            <a:endParaRPr dirty="0"/>
          </a:p>
        </p:txBody>
      </p:sp>
      <p:grpSp>
        <p:nvGrpSpPr>
          <p:cNvPr id="235" name="Google Shape;235;p11"/>
          <p:cNvGrpSpPr/>
          <p:nvPr/>
        </p:nvGrpSpPr>
        <p:grpSpPr>
          <a:xfrm>
            <a:off x="-4335" y="-4647"/>
            <a:ext cx="938719" cy="6656680"/>
            <a:chOff x="-4335" y="-4647"/>
            <a:chExt cx="938719" cy="6656680"/>
          </a:xfrm>
        </p:grpSpPr>
        <p:pic>
          <p:nvPicPr>
            <p:cNvPr id="236" name="Google Shape;236;p11" descr="NSF.jpeg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 rot="-5400000">
              <a:off x="3463" y="5734169"/>
              <a:ext cx="914400" cy="921327"/>
            </a:xfrm>
            <a:prstGeom prst="rect">
              <a:avLst/>
            </a:prstGeom>
            <a:noFill/>
            <a:ln>
              <a:noFill/>
            </a:ln>
          </p:spPr>
        </p:pic>
        <p:grpSp>
          <p:nvGrpSpPr>
            <p:cNvPr id="237" name="Google Shape;237;p11"/>
            <p:cNvGrpSpPr/>
            <p:nvPr/>
          </p:nvGrpSpPr>
          <p:grpSpPr>
            <a:xfrm rot="-5400000">
              <a:off x="-2361428" y="2352446"/>
              <a:ext cx="5652905" cy="938719"/>
              <a:chOff x="325118" y="2690361"/>
              <a:chExt cx="6178996" cy="1026083"/>
            </a:xfrm>
          </p:grpSpPr>
          <p:sp>
            <p:nvSpPr>
              <p:cNvPr id="238" name="Google Shape;238;p11"/>
              <p:cNvSpPr/>
              <p:nvPr/>
            </p:nvSpPr>
            <p:spPr>
              <a:xfrm rot="5400000">
                <a:off x="2914007" y="106209"/>
                <a:ext cx="999501" cy="6177280"/>
              </a:xfrm>
              <a:prstGeom prst="rect">
                <a:avLst/>
              </a:prstGeom>
              <a:solidFill>
                <a:srgbClr val="F8DE28"/>
              </a:solidFill>
              <a:ln w="9525" cap="flat" cmpd="sng">
                <a:solidFill>
                  <a:srgbClr val="FBEC85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239" name="Google Shape;239;p11" descr="AMBIC-horizontal.png"/>
              <p:cNvPicPr preferRelativeResize="0"/>
              <p:nvPr/>
            </p:nvPicPr>
            <p:blipFill rotWithShape="1">
              <a:blip r:embed="rId4">
                <a:alphaModFix/>
              </a:blip>
              <a:srcRect r="38823"/>
              <a:stretch/>
            </p:blipFill>
            <p:spPr>
              <a:xfrm>
                <a:off x="395795" y="2834194"/>
                <a:ext cx="3356340" cy="737618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240" name="Google Shape;240;p11"/>
              <p:cNvSpPr txBox="1"/>
              <p:nvPr/>
            </p:nvSpPr>
            <p:spPr>
              <a:xfrm>
                <a:off x="3702014" y="2690361"/>
                <a:ext cx="2802099" cy="1026083"/>
              </a:xfrm>
              <a:prstGeom prst="rect">
                <a:avLst/>
              </a:prstGeom>
              <a:solidFill>
                <a:srgbClr val="F8DE28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100" b="1">
                    <a:solidFill>
                      <a:srgbClr val="211D7D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Johns Hopkins University</a:t>
                </a:r>
                <a:endParaRPr/>
              </a:p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100" b="1">
                    <a:solidFill>
                      <a:srgbClr val="211D7D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Clemson University</a:t>
                </a:r>
                <a:endParaRPr/>
              </a:p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100" b="1">
                    <a:solidFill>
                      <a:srgbClr val="211D7D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University of Delaware</a:t>
                </a:r>
                <a:endParaRPr/>
              </a:p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100" b="1">
                    <a:solidFill>
                      <a:srgbClr val="211D7D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University of Massachusetts Lowell</a:t>
                </a:r>
                <a:endParaRPr/>
              </a:p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100" b="1">
                    <a:solidFill>
                      <a:srgbClr val="211D7D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University of Maryland</a:t>
                </a:r>
                <a:endParaRPr/>
              </a:p>
            </p:txBody>
          </p:sp>
        </p:grp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411A1518-47EC-1C84-B32E-6ED4F7866DF7}"/>
              </a:ext>
            </a:extLst>
          </p:cNvPr>
          <p:cNvSpPr txBox="1"/>
          <p:nvPr/>
        </p:nvSpPr>
        <p:spPr>
          <a:xfrm>
            <a:off x="1137119" y="862823"/>
            <a:ext cx="7818966" cy="55553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u="sng" dirty="0">
                <a:latin typeface="+mj-lt"/>
              </a:rPr>
              <a:t>Year 1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200" b="1" dirty="0">
                <a:solidFill>
                  <a:srgbClr val="0070C0"/>
                </a:solidFill>
                <a:effectLst/>
                <a:latin typeface="+mj-lt"/>
                <a:ea typeface="Times New Roman" panose="02020603050405020304" pitchFamily="18" charset="0"/>
              </a:rPr>
              <a:t>Quantify impacts of process shifts </a:t>
            </a:r>
            <a:br>
              <a:rPr lang="en-US" sz="2200" b="1" dirty="0">
                <a:solidFill>
                  <a:srgbClr val="0070C0"/>
                </a:solidFill>
                <a:effectLst/>
                <a:latin typeface="+mj-lt"/>
                <a:ea typeface="Times New Roman" panose="02020603050405020304" pitchFamily="18" charset="0"/>
              </a:rPr>
            </a:br>
            <a:r>
              <a:rPr lang="en-US" sz="2200" b="1" dirty="0">
                <a:solidFill>
                  <a:srgbClr val="0070C0"/>
                </a:solidFill>
                <a:effectLst/>
                <a:latin typeface="+mj-lt"/>
                <a:ea typeface="Times New Roman" panose="02020603050405020304" pitchFamily="18" charset="0"/>
              </a:rPr>
              <a:t>on intracellular metabolism and </a:t>
            </a:r>
            <a:br>
              <a:rPr lang="en-US" sz="2200" b="1" dirty="0">
                <a:solidFill>
                  <a:srgbClr val="0070C0"/>
                </a:solidFill>
                <a:effectLst/>
                <a:latin typeface="+mj-lt"/>
                <a:ea typeface="Times New Roman" panose="02020603050405020304" pitchFamily="18" charset="0"/>
              </a:rPr>
            </a:br>
            <a:r>
              <a:rPr lang="en-US" sz="2200" b="1" dirty="0">
                <a:solidFill>
                  <a:srgbClr val="0070C0"/>
                </a:solidFill>
                <a:effectLst/>
                <a:latin typeface="+mj-lt"/>
                <a:ea typeface="Times New Roman" panose="02020603050405020304" pitchFamily="18" charset="0"/>
              </a:rPr>
              <a:t>activation of lactate shift</a:t>
            </a:r>
          </a:p>
          <a:p>
            <a:pPr marL="514350" indent="-514350">
              <a:buFont typeface="+mj-lt"/>
              <a:buAutoNum type="arabicPeriod"/>
            </a:pPr>
            <a:endParaRPr lang="en-US" sz="500" b="1" dirty="0">
              <a:solidFill>
                <a:srgbClr val="0070C0"/>
              </a:solidFill>
              <a:effectLst/>
              <a:latin typeface="+mj-lt"/>
              <a:ea typeface="Times New Roman" panose="02020603050405020304" pitchFamily="18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sz="2200" b="1" dirty="0">
                <a:solidFill>
                  <a:srgbClr val="0070C0"/>
                </a:solidFill>
                <a:effectLst/>
                <a:latin typeface="+mj-lt"/>
                <a:ea typeface="Times New Roman" panose="02020603050405020304" pitchFamily="18" charset="0"/>
              </a:rPr>
              <a:t>Evaluate cell sensors of redox state </a:t>
            </a:r>
            <a:br>
              <a:rPr lang="en-US" sz="2200" b="1" dirty="0">
                <a:solidFill>
                  <a:srgbClr val="0070C0"/>
                </a:solidFill>
                <a:effectLst/>
                <a:latin typeface="+mj-lt"/>
                <a:ea typeface="Times New Roman" panose="02020603050405020304" pitchFamily="18" charset="0"/>
              </a:rPr>
            </a:br>
            <a:r>
              <a:rPr lang="en-US" sz="2200" b="1" dirty="0">
                <a:solidFill>
                  <a:srgbClr val="0070C0"/>
                </a:solidFill>
                <a:effectLst/>
                <a:latin typeface="+mj-lt"/>
                <a:ea typeface="Times New Roman" panose="02020603050405020304" pitchFamily="18" charset="0"/>
              </a:rPr>
              <a:t>and ROS of CHO pre- &amp; post-lactate shift</a:t>
            </a:r>
          </a:p>
          <a:p>
            <a:pPr marL="514350" indent="-514350">
              <a:buFont typeface="+mj-lt"/>
              <a:buAutoNum type="arabicPeriod"/>
            </a:pPr>
            <a:endParaRPr lang="en-US" sz="500" b="1" dirty="0">
              <a:solidFill>
                <a:srgbClr val="0070C0"/>
              </a:solidFill>
              <a:effectLst/>
              <a:latin typeface="+mj-lt"/>
              <a:ea typeface="Times New Roman" panose="02020603050405020304" pitchFamily="18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sz="2200" b="1" dirty="0">
                <a:solidFill>
                  <a:srgbClr val="0070C0"/>
                </a:solidFill>
                <a:latin typeface="+mj-lt"/>
                <a:ea typeface="Times New Roman" panose="02020603050405020304" pitchFamily="18" charset="0"/>
              </a:rPr>
              <a:t>Apply transcriptomics to identify</a:t>
            </a:r>
            <a:br>
              <a:rPr lang="en-US" sz="2200" b="1" dirty="0">
                <a:solidFill>
                  <a:srgbClr val="0070C0"/>
                </a:solidFill>
                <a:latin typeface="+mj-lt"/>
                <a:ea typeface="Times New Roman" panose="02020603050405020304" pitchFamily="18" charset="0"/>
              </a:rPr>
            </a:br>
            <a:r>
              <a:rPr lang="en-US" sz="2200" b="1" dirty="0">
                <a:solidFill>
                  <a:srgbClr val="0070C0"/>
                </a:solidFill>
                <a:latin typeface="+mj-lt"/>
                <a:ea typeface="Times New Roman" panose="02020603050405020304" pitchFamily="18" charset="0"/>
              </a:rPr>
              <a:t>metabolic genes related to lactate shift</a:t>
            </a:r>
            <a:endParaRPr lang="en-US" sz="2200" b="1" dirty="0">
              <a:solidFill>
                <a:srgbClr val="0070C0"/>
              </a:solidFill>
              <a:effectLst/>
              <a:latin typeface="+mj-lt"/>
              <a:ea typeface="Times New Roman" panose="02020603050405020304" pitchFamily="18" charset="0"/>
            </a:endParaRPr>
          </a:p>
          <a:p>
            <a:endParaRPr lang="en-US" sz="2200" dirty="0">
              <a:latin typeface="+mj-lt"/>
            </a:endParaRPr>
          </a:p>
          <a:p>
            <a:r>
              <a:rPr lang="en-US" sz="2400" b="1" u="sng" dirty="0">
                <a:latin typeface="+mj-lt"/>
              </a:rPr>
              <a:t>Year 2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200" b="1" dirty="0">
                <a:solidFill>
                  <a:srgbClr val="7030A0"/>
                </a:solidFill>
                <a:effectLst/>
                <a:latin typeface="+mj-lt"/>
                <a:ea typeface="Times New Roman" panose="02020603050405020304" pitchFamily="18" charset="0"/>
              </a:rPr>
              <a:t>Detailed metabolic flux maps for CHO cells before and after process shifts</a:t>
            </a:r>
          </a:p>
          <a:p>
            <a:pPr marL="514350" indent="-514350">
              <a:buFont typeface="+mj-lt"/>
              <a:buAutoNum type="arabicPeriod"/>
            </a:pPr>
            <a:endParaRPr lang="en-US" sz="500" b="1" dirty="0">
              <a:solidFill>
                <a:srgbClr val="7030A0"/>
              </a:solidFill>
              <a:effectLst/>
              <a:latin typeface="+mj-lt"/>
              <a:ea typeface="Times New Roman" panose="02020603050405020304" pitchFamily="18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sz="2200" b="1" dirty="0">
                <a:solidFill>
                  <a:srgbClr val="7030A0"/>
                </a:solidFill>
                <a:effectLst/>
                <a:latin typeface="+mj-lt"/>
                <a:ea typeface="Times New Roman" panose="02020603050405020304" pitchFamily="18" charset="0"/>
              </a:rPr>
              <a:t>Quantitative measurements of redox states &amp; ROS</a:t>
            </a:r>
          </a:p>
          <a:p>
            <a:pPr marL="514350" indent="-514350">
              <a:buFont typeface="+mj-lt"/>
              <a:buAutoNum type="arabicPeriod"/>
            </a:pPr>
            <a:endParaRPr lang="en-US" sz="500" b="1" dirty="0">
              <a:solidFill>
                <a:srgbClr val="7030A0"/>
              </a:solidFill>
              <a:effectLst/>
              <a:latin typeface="+mj-lt"/>
              <a:ea typeface="Times New Roman" panose="02020603050405020304" pitchFamily="18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sz="2200" b="1" dirty="0">
                <a:solidFill>
                  <a:srgbClr val="7030A0"/>
                </a:solidFill>
                <a:effectLst/>
                <a:latin typeface="+mj-lt"/>
                <a:ea typeface="Times New Roman" panose="02020603050405020304" pitchFamily="18" charset="0"/>
              </a:rPr>
              <a:t>Analysis of potential synergies between temperature shift, pH shift, etc. and the impact on lactate shift</a:t>
            </a:r>
            <a:endParaRPr lang="en-US" sz="2200" b="1" dirty="0">
              <a:solidFill>
                <a:srgbClr val="7030A0"/>
              </a:solidFill>
              <a:latin typeface="+mj-lt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43C9D7D-E248-2D3C-ED80-44C6CA45E170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66841" t="40963" r="5173" b="33396"/>
          <a:stretch/>
        </p:blipFill>
        <p:spPr>
          <a:xfrm>
            <a:off x="7370160" y="2974861"/>
            <a:ext cx="1462162" cy="1253282"/>
          </a:xfrm>
          <a:prstGeom prst="rect">
            <a:avLst/>
          </a:prstGeom>
        </p:spPr>
      </p:pic>
      <p:pic>
        <p:nvPicPr>
          <p:cNvPr id="3" name="Picture 3">
            <a:extLst>
              <a:ext uri="{FF2B5EF4-FFF2-40B4-BE49-F238E27FC236}">
                <a16:creationId xmlns:a16="http://schemas.microsoft.com/office/drawing/2014/main" id="{61042AB8-FDD1-7570-5DAA-EC43D4BAEE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40492" y="1430687"/>
            <a:ext cx="1421612" cy="1082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p12"/>
          <p:cNvSpPr txBox="1"/>
          <p:nvPr/>
        </p:nvSpPr>
        <p:spPr>
          <a:xfrm>
            <a:off x="1031287" y="148571"/>
            <a:ext cx="7797318" cy="8073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90"/>
              </a:buClr>
              <a:buSzPts val="4400"/>
              <a:buFont typeface="Arial"/>
              <a:buNone/>
            </a:pPr>
            <a:r>
              <a:rPr lang="en-US" sz="4400" b="1">
                <a:solidFill>
                  <a:srgbClr val="000090"/>
                </a:solidFill>
                <a:latin typeface="Arial"/>
                <a:ea typeface="Arial"/>
                <a:cs typeface="Arial"/>
                <a:sym typeface="Arial"/>
              </a:rPr>
              <a:t>Research Impact</a:t>
            </a:r>
            <a:endParaRPr/>
          </a:p>
        </p:txBody>
      </p:sp>
      <p:grpSp>
        <p:nvGrpSpPr>
          <p:cNvPr id="247" name="Google Shape;247;p12"/>
          <p:cNvGrpSpPr/>
          <p:nvPr/>
        </p:nvGrpSpPr>
        <p:grpSpPr>
          <a:xfrm>
            <a:off x="-4335" y="-4647"/>
            <a:ext cx="938719" cy="6656680"/>
            <a:chOff x="-4335" y="-4647"/>
            <a:chExt cx="938719" cy="6656680"/>
          </a:xfrm>
        </p:grpSpPr>
        <p:pic>
          <p:nvPicPr>
            <p:cNvPr id="248" name="Google Shape;248;p12" descr="NSF.jpeg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 rot="-5400000">
              <a:off x="3463" y="5734169"/>
              <a:ext cx="914400" cy="921327"/>
            </a:xfrm>
            <a:prstGeom prst="rect">
              <a:avLst/>
            </a:prstGeom>
            <a:noFill/>
            <a:ln>
              <a:noFill/>
            </a:ln>
          </p:spPr>
        </p:pic>
        <p:grpSp>
          <p:nvGrpSpPr>
            <p:cNvPr id="249" name="Google Shape;249;p12"/>
            <p:cNvGrpSpPr/>
            <p:nvPr/>
          </p:nvGrpSpPr>
          <p:grpSpPr>
            <a:xfrm rot="-5400000">
              <a:off x="-2361428" y="2352446"/>
              <a:ext cx="5652905" cy="938719"/>
              <a:chOff x="325118" y="2690361"/>
              <a:chExt cx="6178996" cy="1026083"/>
            </a:xfrm>
          </p:grpSpPr>
          <p:sp>
            <p:nvSpPr>
              <p:cNvPr id="250" name="Google Shape;250;p12"/>
              <p:cNvSpPr/>
              <p:nvPr/>
            </p:nvSpPr>
            <p:spPr>
              <a:xfrm rot="5400000">
                <a:off x="2914007" y="106209"/>
                <a:ext cx="999501" cy="6177280"/>
              </a:xfrm>
              <a:prstGeom prst="rect">
                <a:avLst/>
              </a:prstGeom>
              <a:solidFill>
                <a:srgbClr val="F8DE28"/>
              </a:solidFill>
              <a:ln w="9525" cap="flat" cmpd="sng">
                <a:solidFill>
                  <a:srgbClr val="FBEC85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251" name="Google Shape;251;p12" descr="AMBIC-horizontal.png"/>
              <p:cNvPicPr preferRelativeResize="0"/>
              <p:nvPr/>
            </p:nvPicPr>
            <p:blipFill rotWithShape="1">
              <a:blip r:embed="rId4">
                <a:alphaModFix/>
              </a:blip>
              <a:srcRect r="38823"/>
              <a:stretch/>
            </p:blipFill>
            <p:spPr>
              <a:xfrm>
                <a:off x="395795" y="2834194"/>
                <a:ext cx="3356340" cy="737618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252" name="Google Shape;252;p12"/>
              <p:cNvSpPr txBox="1"/>
              <p:nvPr/>
            </p:nvSpPr>
            <p:spPr>
              <a:xfrm>
                <a:off x="3702014" y="2690361"/>
                <a:ext cx="2802099" cy="1026083"/>
              </a:xfrm>
              <a:prstGeom prst="rect">
                <a:avLst/>
              </a:prstGeom>
              <a:solidFill>
                <a:srgbClr val="F8DE28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100" b="1">
                    <a:solidFill>
                      <a:srgbClr val="211D7D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Johns Hopkins University</a:t>
                </a:r>
                <a:endParaRPr/>
              </a:p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100" b="1">
                    <a:solidFill>
                      <a:srgbClr val="211D7D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Clemson University</a:t>
                </a:r>
                <a:endParaRPr/>
              </a:p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100" b="1">
                    <a:solidFill>
                      <a:srgbClr val="211D7D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University of Delaware</a:t>
                </a:r>
                <a:endParaRPr/>
              </a:p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100" b="1">
                    <a:solidFill>
                      <a:srgbClr val="211D7D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University of Massachusetts Lowell</a:t>
                </a:r>
                <a:endParaRPr/>
              </a:p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100" b="1">
                    <a:solidFill>
                      <a:srgbClr val="211D7D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University of Maryland</a:t>
                </a:r>
                <a:endParaRPr/>
              </a:p>
            </p:txBody>
          </p:sp>
        </p:grpSp>
      </p:grpSp>
      <p:sp>
        <p:nvSpPr>
          <p:cNvPr id="253" name="Google Shape;253;p12"/>
          <p:cNvSpPr txBox="1"/>
          <p:nvPr/>
        </p:nvSpPr>
        <p:spPr>
          <a:xfrm>
            <a:off x="938720" y="1510809"/>
            <a:ext cx="7985971" cy="47484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3000"/>
              <a:buFont typeface="Arial"/>
              <a:buChar char="•"/>
            </a:pPr>
            <a:endParaRPr sz="3000" b="1" dirty="0">
              <a:solidFill>
                <a:srgbClr val="008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" name="Google Shape;253;p12">
            <a:extLst>
              <a:ext uri="{FF2B5EF4-FFF2-40B4-BE49-F238E27FC236}">
                <a16:creationId xmlns:a16="http://schemas.microsoft.com/office/drawing/2014/main" id="{C3E95739-D1FC-C014-5755-22120ED38CC4}"/>
              </a:ext>
            </a:extLst>
          </p:cNvPr>
          <p:cNvSpPr txBox="1"/>
          <p:nvPr/>
        </p:nvSpPr>
        <p:spPr>
          <a:xfrm>
            <a:off x="921327" y="1275152"/>
            <a:ext cx="8112713" cy="47484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3000"/>
              <a:buFont typeface="Arial"/>
              <a:buChar char="•"/>
            </a:pPr>
            <a:r>
              <a:rPr lang="en-US" sz="3000" b="1" dirty="0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New fundamental insights regarding the </a:t>
            </a:r>
            <a:r>
              <a:rPr lang="en-US" sz="3000" b="1" dirty="0">
                <a:solidFill>
                  <a:srgbClr val="C00000"/>
                </a:solidFill>
              </a:rPr>
              <a:t>impact of process shifts on lactate metabolism and redox state</a:t>
            </a:r>
            <a:endParaRPr sz="3000" b="1" dirty="0">
              <a:solidFill>
                <a:srgbClr val="C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15240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None/>
            </a:pPr>
            <a:endParaRPr sz="2000" b="1" dirty="0">
              <a:solidFill>
                <a:srgbClr val="008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l" rtl="0">
              <a:spcBef>
                <a:spcPts val="600"/>
              </a:spcBef>
              <a:spcAft>
                <a:spcPts val="0"/>
              </a:spcAft>
              <a:buClr>
                <a:srgbClr val="7030A0"/>
              </a:buClr>
              <a:buSzPts val="3000"/>
              <a:buFont typeface="Arial"/>
              <a:buChar char="•"/>
            </a:pPr>
            <a:r>
              <a:rPr lang="en-US" sz="3000" b="1" dirty="0">
                <a:solidFill>
                  <a:srgbClr val="7030A0"/>
                </a:solidFill>
                <a:latin typeface="Arial"/>
                <a:ea typeface="Arial"/>
                <a:cs typeface="Arial"/>
                <a:sym typeface="Arial"/>
              </a:rPr>
              <a:t>Identification of altered metabolic fluxes, gene expression, and redox state in relation to lactate shift</a:t>
            </a:r>
            <a:endParaRPr dirty="0"/>
          </a:p>
          <a:p>
            <a:pPr marL="342900" marR="0" lvl="0" indent="-15240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None/>
            </a:pPr>
            <a:endParaRPr sz="2000" b="1" dirty="0">
              <a:solidFill>
                <a:srgbClr val="008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l" rtl="0">
              <a:spcBef>
                <a:spcPts val="600"/>
              </a:spcBef>
              <a:spcAft>
                <a:spcPts val="0"/>
              </a:spcAft>
              <a:buClr>
                <a:srgbClr val="008000"/>
              </a:buClr>
              <a:buSzPts val="3000"/>
              <a:buFont typeface="Arial"/>
              <a:buChar char="•"/>
            </a:pPr>
            <a:r>
              <a:rPr lang="en-US" sz="3000" b="1" dirty="0">
                <a:solidFill>
                  <a:srgbClr val="008000"/>
                </a:solidFill>
                <a:latin typeface="Arial"/>
                <a:ea typeface="Arial"/>
                <a:cs typeface="Arial"/>
                <a:sym typeface="Arial"/>
              </a:rPr>
              <a:t>Implementation of redox monitoring and metabolic control to modulate lactate shift for improved culture performance</a:t>
            </a:r>
            <a:endParaRPr sz="3000" b="1" dirty="0">
              <a:solidFill>
                <a:srgbClr val="008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Google Shape;259;p13"/>
          <p:cNvSpPr txBox="1"/>
          <p:nvPr/>
        </p:nvSpPr>
        <p:spPr>
          <a:xfrm>
            <a:off x="1031287" y="148570"/>
            <a:ext cx="7797318" cy="10176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90"/>
              </a:buClr>
              <a:buSzPts val="4400"/>
              <a:buFont typeface="Arial"/>
              <a:buNone/>
            </a:pPr>
            <a:r>
              <a:rPr lang="en-US" sz="4400" b="1">
                <a:solidFill>
                  <a:srgbClr val="000090"/>
                </a:solidFill>
                <a:latin typeface="Arial"/>
                <a:ea typeface="Arial"/>
                <a:cs typeface="Arial"/>
                <a:sym typeface="Arial"/>
              </a:rPr>
              <a:t>Project Duration &amp; Budget</a:t>
            </a:r>
            <a:endParaRPr/>
          </a:p>
        </p:txBody>
      </p:sp>
      <p:sp>
        <p:nvSpPr>
          <p:cNvPr id="260" name="Google Shape;260;p13"/>
          <p:cNvSpPr txBox="1"/>
          <p:nvPr/>
        </p:nvSpPr>
        <p:spPr>
          <a:xfrm>
            <a:off x="1325217" y="1749287"/>
            <a:ext cx="7235687" cy="17542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b="1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b="1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85750" marR="0" lvl="0" indent="-171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None/>
            </a:pPr>
            <a:endParaRPr sz="1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262" name="Google Shape;262;p13"/>
          <p:cNvGrpSpPr/>
          <p:nvPr/>
        </p:nvGrpSpPr>
        <p:grpSpPr>
          <a:xfrm>
            <a:off x="-4335" y="-4647"/>
            <a:ext cx="938719" cy="6656680"/>
            <a:chOff x="-4335" y="-4647"/>
            <a:chExt cx="938719" cy="6656680"/>
          </a:xfrm>
        </p:grpSpPr>
        <p:pic>
          <p:nvPicPr>
            <p:cNvPr id="263" name="Google Shape;263;p13" descr="NSF.jpeg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 rot="-5400000">
              <a:off x="3463" y="5734169"/>
              <a:ext cx="914400" cy="921327"/>
            </a:xfrm>
            <a:prstGeom prst="rect">
              <a:avLst/>
            </a:prstGeom>
            <a:noFill/>
            <a:ln>
              <a:noFill/>
            </a:ln>
          </p:spPr>
        </p:pic>
        <p:grpSp>
          <p:nvGrpSpPr>
            <p:cNvPr id="264" name="Google Shape;264;p13"/>
            <p:cNvGrpSpPr/>
            <p:nvPr/>
          </p:nvGrpSpPr>
          <p:grpSpPr>
            <a:xfrm rot="-5400000">
              <a:off x="-2361428" y="2352446"/>
              <a:ext cx="5652905" cy="938719"/>
              <a:chOff x="325118" y="2690361"/>
              <a:chExt cx="6178996" cy="1026083"/>
            </a:xfrm>
          </p:grpSpPr>
          <p:sp>
            <p:nvSpPr>
              <p:cNvPr id="265" name="Google Shape;265;p13"/>
              <p:cNvSpPr/>
              <p:nvPr/>
            </p:nvSpPr>
            <p:spPr>
              <a:xfrm rot="5400000">
                <a:off x="2914007" y="106209"/>
                <a:ext cx="999501" cy="6177280"/>
              </a:xfrm>
              <a:prstGeom prst="rect">
                <a:avLst/>
              </a:prstGeom>
              <a:solidFill>
                <a:srgbClr val="F8DE28"/>
              </a:solidFill>
              <a:ln w="9525" cap="flat" cmpd="sng">
                <a:solidFill>
                  <a:srgbClr val="FBEC85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266" name="Google Shape;266;p13" descr="AMBIC-horizontal.png"/>
              <p:cNvPicPr preferRelativeResize="0"/>
              <p:nvPr/>
            </p:nvPicPr>
            <p:blipFill rotWithShape="1">
              <a:blip r:embed="rId4">
                <a:alphaModFix/>
              </a:blip>
              <a:srcRect r="38823"/>
              <a:stretch/>
            </p:blipFill>
            <p:spPr>
              <a:xfrm>
                <a:off x="395795" y="2834194"/>
                <a:ext cx="3356340" cy="737618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267" name="Google Shape;267;p13"/>
              <p:cNvSpPr txBox="1"/>
              <p:nvPr/>
            </p:nvSpPr>
            <p:spPr>
              <a:xfrm>
                <a:off x="3702014" y="2690361"/>
                <a:ext cx="2802099" cy="1026083"/>
              </a:xfrm>
              <a:prstGeom prst="rect">
                <a:avLst/>
              </a:prstGeom>
              <a:solidFill>
                <a:srgbClr val="F8DE28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100" b="1">
                    <a:solidFill>
                      <a:srgbClr val="211D7D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Johns Hopkins University</a:t>
                </a:r>
                <a:endParaRPr/>
              </a:p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100" b="1">
                    <a:solidFill>
                      <a:srgbClr val="211D7D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Clemson University</a:t>
                </a:r>
                <a:endParaRPr/>
              </a:p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100" b="1">
                    <a:solidFill>
                      <a:srgbClr val="211D7D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University of Delaware</a:t>
                </a:r>
                <a:endParaRPr/>
              </a:p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100" b="1">
                    <a:solidFill>
                      <a:srgbClr val="211D7D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University of Massachusetts Lowell</a:t>
                </a:r>
                <a:endParaRPr/>
              </a:p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100" b="1">
                    <a:solidFill>
                      <a:srgbClr val="211D7D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University of Maryland</a:t>
                </a:r>
                <a:endParaRPr/>
              </a:p>
            </p:txBody>
          </p:sp>
        </p:grpSp>
      </p:grpSp>
      <p:sp>
        <p:nvSpPr>
          <p:cNvPr id="3" name="Google Shape;260;p13">
            <a:extLst>
              <a:ext uri="{FF2B5EF4-FFF2-40B4-BE49-F238E27FC236}">
                <a16:creationId xmlns:a16="http://schemas.microsoft.com/office/drawing/2014/main" id="{3EF902B7-F44C-4696-2A61-C2A1BA977554}"/>
              </a:ext>
            </a:extLst>
          </p:cNvPr>
          <p:cNvSpPr txBox="1"/>
          <p:nvPr/>
        </p:nvSpPr>
        <p:spPr>
          <a:xfrm>
            <a:off x="1325217" y="1749287"/>
            <a:ext cx="7235687" cy="28622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Project Duration		2 years</a:t>
            </a:r>
            <a:endParaRPr sz="2400" b="1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b="1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Project Budget		$165,000 per year</a:t>
            </a:r>
            <a:endParaRPr sz="2400" b="1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b="1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b="1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85750" marR="0" lvl="0" indent="-171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None/>
            </a:pPr>
            <a:endParaRPr sz="1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E2196CB-86AD-B8AF-1E8F-F651EA4BBE80}"/>
              </a:ext>
            </a:extLst>
          </p:cNvPr>
          <p:cNvSpPr txBox="1"/>
          <p:nvPr/>
        </p:nvSpPr>
        <p:spPr>
          <a:xfrm>
            <a:off x="2063750" y="3613829"/>
            <a:ext cx="5359400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rtl="0" fontAlgn="base"/>
            <a:r>
              <a:rPr lang="en-US" sz="1800" b="1" i="0" u="none" strike="noStrike" dirty="0">
                <a:solidFill>
                  <a:srgbClr val="000000"/>
                </a:solidFill>
                <a:effectLst/>
                <a:highlight>
                  <a:srgbClr val="F5F5F5"/>
                </a:highlight>
                <a:latin typeface="Arial" panose="020B0604020202020204" pitchFamily="34" charset="0"/>
              </a:rPr>
              <a:t>3 students 		($30k ea., $90k total)</a:t>
            </a:r>
          </a:p>
          <a:p>
            <a:pPr algn="l" rtl="0" fontAlgn="base"/>
            <a:r>
              <a:rPr lang="en-US" sz="1800" b="1" dirty="0">
                <a:highlight>
                  <a:srgbClr val="F5F5F5"/>
                </a:highlight>
                <a:latin typeface="Arial" panose="020B0604020202020204" pitchFamily="34" charset="0"/>
              </a:rPr>
              <a:t>Tuition 			($4k ea., $12k total)</a:t>
            </a:r>
            <a:r>
              <a:rPr lang="en-US" sz="1800" b="0" i="0" dirty="0">
                <a:solidFill>
                  <a:srgbClr val="000000"/>
                </a:solidFill>
                <a:effectLst/>
                <a:highlight>
                  <a:srgbClr val="F5F5F5"/>
                </a:highlight>
                <a:latin typeface="Arial" panose="020B0604020202020204" pitchFamily="34" charset="0"/>
              </a:rPr>
              <a:t>​</a:t>
            </a:r>
            <a:endParaRPr lang="en-US" b="0" i="0" dirty="0">
              <a:solidFill>
                <a:srgbClr val="000000"/>
              </a:solidFill>
              <a:effectLst/>
              <a:highlight>
                <a:srgbClr val="F5F5F5"/>
              </a:highlight>
              <a:latin typeface="Arial" panose="020B0604020202020204" pitchFamily="34" charset="0"/>
            </a:endParaRPr>
          </a:p>
          <a:p>
            <a:pPr algn="l" rtl="0" fontAlgn="base"/>
            <a:r>
              <a:rPr lang="en-US" sz="1800" b="1" i="0" u="none" strike="noStrike" dirty="0">
                <a:solidFill>
                  <a:srgbClr val="000000"/>
                </a:solidFill>
                <a:effectLst/>
                <a:highlight>
                  <a:srgbClr val="F5F5F5"/>
                </a:highlight>
                <a:latin typeface="Arial" panose="020B0604020202020204" pitchFamily="34" charset="0"/>
              </a:rPr>
              <a:t>Materials and supplies 	($30k)</a:t>
            </a:r>
            <a:r>
              <a:rPr lang="en-US" sz="1800" b="0" i="0" dirty="0">
                <a:solidFill>
                  <a:srgbClr val="000000"/>
                </a:solidFill>
                <a:effectLst/>
                <a:highlight>
                  <a:srgbClr val="F5F5F5"/>
                </a:highlight>
                <a:latin typeface="Arial" panose="020B0604020202020204" pitchFamily="34" charset="0"/>
              </a:rPr>
              <a:t>​</a:t>
            </a:r>
            <a:endParaRPr lang="en-US" b="0" i="0" dirty="0">
              <a:solidFill>
                <a:srgbClr val="000000"/>
              </a:solidFill>
              <a:effectLst/>
              <a:highlight>
                <a:srgbClr val="F5F5F5"/>
              </a:highlight>
              <a:latin typeface="Arial" panose="020B0604020202020204" pitchFamily="34" charset="0"/>
            </a:endParaRPr>
          </a:p>
          <a:p>
            <a:pPr algn="l" rtl="0" fontAlgn="base"/>
            <a:r>
              <a:rPr lang="en-US" sz="1800" b="1" i="0" u="none" strike="noStrike" dirty="0">
                <a:solidFill>
                  <a:srgbClr val="000000"/>
                </a:solidFill>
                <a:effectLst/>
                <a:highlight>
                  <a:srgbClr val="F5F5F5"/>
                </a:highlight>
                <a:latin typeface="Arial" panose="020B0604020202020204" pitchFamily="34" charset="0"/>
              </a:rPr>
              <a:t>Analytics 	</a:t>
            </a:r>
            <a:r>
              <a:rPr lang="en-US" sz="1800" b="1" i="0" u="none" strike="noStrike">
                <a:solidFill>
                  <a:srgbClr val="000000"/>
                </a:solidFill>
                <a:effectLst/>
                <a:highlight>
                  <a:srgbClr val="F5F5F5"/>
                </a:highlight>
                <a:latin typeface="Arial" panose="020B0604020202020204" pitchFamily="34" charset="0"/>
              </a:rPr>
              <a:t>	($16.5k</a:t>
            </a:r>
            <a:r>
              <a:rPr lang="en-US" sz="1800" b="1" i="0" u="none" strike="noStrike" dirty="0">
                <a:solidFill>
                  <a:srgbClr val="000000"/>
                </a:solidFill>
                <a:effectLst/>
                <a:highlight>
                  <a:srgbClr val="F5F5F5"/>
                </a:highlight>
                <a:latin typeface="Arial" panose="020B0604020202020204" pitchFamily="34" charset="0"/>
              </a:rPr>
              <a:t>)</a:t>
            </a:r>
            <a:r>
              <a:rPr lang="en-US" sz="1800" b="0" i="0" dirty="0">
                <a:solidFill>
                  <a:srgbClr val="000000"/>
                </a:solidFill>
                <a:effectLst/>
                <a:highlight>
                  <a:srgbClr val="F5F5F5"/>
                </a:highlight>
                <a:latin typeface="Arial" panose="020B0604020202020204" pitchFamily="34" charset="0"/>
              </a:rPr>
              <a:t>​</a:t>
            </a:r>
            <a:endParaRPr lang="en-US" b="0" i="0" dirty="0">
              <a:solidFill>
                <a:srgbClr val="000000"/>
              </a:solidFill>
              <a:effectLst/>
              <a:highlight>
                <a:srgbClr val="F5F5F5"/>
              </a:highlight>
              <a:latin typeface="Arial" panose="020B0604020202020204" pitchFamily="34" charset="0"/>
            </a:endParaRPr>
          </a:p>
          <a:p>
            <a:pPr algn="l" rtl="0" fontAlgn="base"/>
            <a:r>
              <a:rPr lang="en-US" sz="1800" b="1" i="0" u="none" strike="noStrike" dirty="0">
                <a:solidFill>
                  <a:srgbClr val="000000"/>
                </a:solidFill>
                <a:effectLst/>
                <a:highlight>
                  <a:srgbClr val="F5F5F5"/>
                </a:highlight>
                <a:latin typeface="Arial" panose="020B0604020202020204" pitchFamily="34" charset="0"/>
              </a:rPr>
              <a:t>Overhead 		($16.5k)</a:t>
            </a:r>
            <a:r>
              <a:rPr lang="en-US" sz="1800" b="0" i="0" dirty="0">
                <a:solidFill>
                  <a:srgbClr val="000000"/>
                </a:solidFill>
                <a:effectLst/>
                <a:highlight>
                  <a:srgbClr val="F5F5F5"/>
                </a:highlight>
                <a:latin typeface="Arial" panose="020B0604020202020204" pitchFamily="34" charset="0"/>
              </a:rPr>
              <a:t>​</a:t>
            </a:r>
            <a:endParaRPr lang="en-US" b="0" i="0" dirty="0">
              <a:solidFill>
                <a:srgbClr val="000000"/>
              </a:solidFill>
              <a:effectLst/>
              <a:highlight>
                <a:srgbClr val="F5F5F5"/>
              </a:highlight>
              <a:latin typeface="Arial" panose="020B0604020202020204" pitchFamily="34" charset="0"/>
            </a:endParaRPr>
          </a:p>
          <a:p>
            <a:pPr algn="l" rtl="0" fontAlgn="base"/>
            <a:r>
              <a:rPr lang="en-US" sz="1800" b="0" i="0" dirty="0">
                <a:solidFill>
                  <a:srgbClr val="000000"/>
                </a:solidFill>
                <a:effectLst/>
                <a:highlight>
                  <a:srgbClr val="F5F5F5"/>
                </a:highlight>
                <a:latin typeface="Calibri" panose="020F0502020204030204" pitchFamily="34" charset="0"/>
              </a:rPr>
              <a:t>​</a:t>
            </a:r>
            <a:endParaRPr lang="en-US" b="0" i="0" dirty="0">
              <a:solidFill>
                <a:srgbClr val="000000"/>
              </a:solidFill>
              <a:effectLst/>
              <a:highlight>
                <a:srgbClr val="F5F5F5"/>
              </a:highlight>
              <a:latin typeface="Segoe UI" panose="020B0502040204020203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Google Shape;272;p14"/>
          <p:cNvSpPr txBox="1">
            <a:spLocks noGrp="1"/>
          </p:cNvSpPr>
          <p:nvPr>
            <p:ph type="title"/>
          </p:nvPr>
        </p:nvSpPr>
        <p:spPr>
          <a:xfrm>
            <a:off x="1058917" y="290073"/>
            <a:ext cx="8085083" cy="5827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90"/>
              </a:buClr>
              <a:buSzPts val="4000"/>
              <a:buFont typeface="Calibri"/>
              <a:buNone/>
            </a:pPr>
            <a:r>
              <a:rPr lang="en-US" sz="4000" b="1">
                <a:solidFill>
                  <a:srgbClr val="000090"/>
                </a:solidFill>
              </a:rPr>
              <a:t>Anticipated Business Value Deliverables</a:t>
            </a:r>
            <a:endParaRPr sz="4000" b="1">
              <a:solidFill>
                <a:srgbClr val="000090"/>
              </a:solidFill>
            </a:endParaRPr>
          </a:p>
        </p:txBody>
      </p:sp>
      <p:sp>
        <p:nvSpPr>
          <p:cNvPr id="273" name="Google Shape;273;p14"/>
          <p:cNvSpPr txBox="1"/>
          <p:nvPr/>
        </p:nvSpPr>
        <p:spPr>
          <a:xfrm>
            <a:off x="3942080" y="6524308"/>
            <a:ext cx="1265090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Confidential</a:t>
            </a:r>
            <a:endParaRPr/>
          </a:p>
        </p:txBody>
      </p:sp>
      <p:grpSp>
        <p:nvGrpSpPr>
          <p:cNvPr id="274" name="Google Shape;274;p14"/>
          <p:cNvGrpSpPr/>
          <p:nvPr/>
        </p:nvGrpSpPr>
        <p:grpSpPr>
          <a:xfrm>
            <a:off x="-4335" y="-4647"/>
            <a:ext cx="938719" cy="6656680"/>
            <a:chOff x="-4335" y="-4647"/>
            <a:chExt cx="938719" cy="6656680"/>
          </a:xfrm>
        </p:grpSpPr>
        <p:pic>
          <p:nvPicPr>
            <p:cNvPr id="275" name="Google Shape;275;p14" descr="NSF.jpeg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 rot="-5400000">
              <a:off x="3463" y="5734169"/>
              <a:ext cx="914400" cy="921327"/>
            </a:xfrm>
            <a:prstGeom prst="rect">
              <a:avLst/>
            </a:prstGeom>
            <a:noFill/>
            <a:ln>
              <a:noFill/>
            </a:ln>
          </p:spPr>
        </p:pic>
        <p:grpSp>
          <p:nvGrpSpPr>
            <p:cNvPr id="276" name="Google Shape;276;p14"/>
            <p:cNvGrpSpPr/>
            <p:nvPr/>
          </p:nvGrpSpPr>
          <p:grpSpPr>
            <a:xfrm rot="-5400000">
              <a:off x="-2361428" y="2352446"/>
              <a:ext cx="5652905" cy="938719"/>
              <a:chOff x="325118" y="2690361"/>
              <a:chExt cx="6178996" cy="1026083"/>
            </a:xfrm>
          </p:grpSpPr>
          <p:sp>
            <p:nvSpPr>
              <p:cNvPr id="277" name="Google Shape;277;p14"/>
              <p:cNvSpPr/>
              <p:nvPr/>
            </p:nvSpPr>
            <p:spPr>
              <a:xfrm rot="5400000">
                <a:off x="2914007" y="106209"/>
                <a:ext cx="999501" cy="6177280"/>
              </a:xfrm>
              <a:prstGeom prst="rect">
                <a:avLst/>
              </a:prstGeom>
              <a:solidFill>
                <a:srgbClr val="F8DE28"/>
              </a:solidFill>
              <a:ln w="9525" cap="flat" cmpd="sng">
                <a:solidFill>
                  <a:srgbClr val="FBEC85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278" name="Google Shape;278;p14" descr="AMBIC-horizontal.png"/>
              <p:cNvPicPr preferRelativeResize="0"/>
              <p:nvPr/>
            </p:nvPicPr>
            <p:blipFill rotWithShape="1">
              <a:blip r:embed="rId4">
                <a:alphaModFix/>
              </a:blip>
              <a:srcRect r="38823"/>
              <a:stretch/>
            </p:blipFill>
            <p:spPr>
              <a:xfrm>
                <a:off x="395795" y="2834194"/>
                <a:ext cx="3356340" cy="737618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279" name="Google Shape;279;p14"/>
              <p:cNvSpPr txBox="1"/>
              <p:nvPr/>
            </p:nvSpPr>
            <p:spPr>
              <a:xfrm>
                <a:off x="3702014" y="2690361"/>
                <a:ext cx="2802099" cy="1026083"/>
              </a:xfrm>
              <a:prstGeom prst="rect">
                <a:avLst/>
              </a:prstGeom>
              <a:solidFill>
                <a:srgbClr val="F8DE28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100" b="1">
                    <a:solidFill>
                      <a:srgbClr val="211D7D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Johns Hopkins University</a:t>
                </a:r>
                <a:endParaRPr/>
              </a:p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100" b="1">
                    <a:solidFill>
                      <a:srgbClr val="211D7D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Clemson University</a:t>
                </a:r>
                <a:endParaRPr/>
              </a:p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100" b="1">
                    <a:solidFill>
                      <a:srgbClr val="211D7D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University of Delaware</a:t>
                </a:r>
                <a:endParaRPr/>
              </a:p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100" b="1">
                    <a:solidFill>
                      <a:srgbClr val="211D7D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University of Massachusetts Lowell</a:t>
                </a:r>
                <a:endParaRPr/>
              </a:p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100" b="1">
                    <a:solidFill>
                      <a:srgbClr val="211D7D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University of Maryland</a:t>
                </a:r>
                <a:endParaRPr/>
              </a:p>
            </p:txBody>
          </p:sp>
        </p:grpSp>
      </p:grpSp>
      <p:graphicFrame>
        <p:nvGraphicFramePr>
          <p:cNvPr id="280" name="Google Shape;280;p14"/>
          <p:cNvGraphicFramePr/>
          <p:nvPr>
            <p:extLst>
              <p:ext uri="{D42A27DB-BD31-4B8C-83A1-F6EECF244321}">
                <p14:modId xmlns:p14="http://schemas.microsoft.com/office/powerpoint/2010/main" val="4144951908"/>
              </p:ext>
            </p:extLst>
          </p:nvPr>
        </p:nvGraphicFramePr>
        <p:xfrm>
          <a:off x="1197032" y="1086815"/>
          <a:ext cx="7622775" cy="5555850"/>
        </p:xfrm>
        <a:graphic>
          <a:graphicData uri="http://schemas.openxmlformats.org/drawingml/2006/table">
            <a:tbl>
              <a:tblPr>
                <a:noFill/>
                <a:tableStyleId>{04789733-A55D-4CE5-B040-C04FAEE217D6}</a:tableStyleId>
              </a:tblPr>
              <a:tblGrid>
                <a:gridCol w="648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373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2370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74950">
                <a:tc gridSpan="3"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b="1" i="0" u="none" strike="noStrike" cap="none" dirty="0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Project Name: Controlling and applying the lactate shift for bioprocess monitoring and bioproduction improvements</a:t>
                      </a:r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 b="1" i="0" u="none" strike="noStrike" cap="none" dirty="0">
                        <a:solidFill>
                          <a:srgbClr val="FFFFFF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7600" marR="7600" marT="7600" marB="0"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4472C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67350">
                <a:tc gridSpan="3"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b="1" i="0" u="none" strike="noStrike" cap="none" dirty="0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Project Academic PI: Michael </a:t>
                      </a:r>
                      <a:r>
                        <a:rPr lang="en-US" sz="1000" b="1" i="0" u="none" strike="noStrike" cap="none" dirty="0" err="1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Betenbaugh</a:t>
                      </a:r>
                      <a:r>
                        <a:rPr lang="en-US" sz="1000" b="1" i="0" u="none" strike="noStrike" cap="none" dirty="0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(JHU), Maciek Antoniewicz (</a:t>
                      </a:r>
                      <a:r>
                        <a:rPr lang="en-US" sz="1000" b="1" i="0" u="none" strike="noStrike" cap="none" dirty="0" err="1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UMich</a:t>
                      </a:r>
                      <a:r>
                        <a:rPr lang="en-US" sz="1000" b="1" i="0" u="none" strike="noStrike" cap="none" dirty="0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), Bill Bentley (UMD)</a:t>
                      </a:r>
                      <a:endParaRPr sz="1000" b="1" i="0" u="none" strike="noStrike" cap="none" dirty="0">
                        <a:solidFill>
                          <a:srgbClr val="FFFFFF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7600" marR="7600" marT="7600" marB="0"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4472C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67350">
                <a:tc gridSpan="3"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b="1" i="0" u="none" strike="noStrike" cap="none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Project IAB Lead:</a:t>
                      </a:r>
                      <a:endParaRPr/>
                    </a:p>
                  </a:txBody>
                  <a:tcPr marL="7600" marR="7600" marT="7600" marB="0"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4472C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67350">
                <a:tc gridSpan="3"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b="1" i="0" u="none" strike="noStrike" cap="none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/>
                    </a:p>
                  </a:txBody>
                  <a:tcPr marL="7600" marR="7600" marT="7600" marB="0"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4472C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673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b="1" i="0" u="none" strike="noStrike" cap="none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Category</a:t>
                      </a:r>
                      <a:endParaRPr/>
                    </a:p>
                  </a:txBody>
                  <a:tcPr marL="7600" marR="7600" marT="7600" marB="0"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b="1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Sub-Category</a:t>
                      </a:r>
                      <a:endParaRPr/>
                    </a:p>
                  </a:txBody>
                  <a:tcPr marL="7600" marR="7600" marT="7600" marB="0"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b="1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Business Value Deliverables</a:t>
                      </a:r>
                      <a:endParaRPr/>
                    </a:p>
                  </a:txBody>
                  <a:tcPr marL="7600" marR="7600" marT="7600" marB="0"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FD5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67350">
                <a:tc rowSpan="2"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b="1" i="0" u="none" strike="noStrike" cap="none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Technical Data</a:t>
                      </a:r>
                      <a:endParaRPr/>
                    </a:p>
                  </a:txBody>
                  <a:tcPr marL="7600" marR="7600" marT="7600" marB="0"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b="0" i="0" u="none" strike="noStrike" cap="none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Digital Data</a:t>
                      </a:r>
                      <a:endParaRPr sz="1000" dirty="0"/>
                    </a:p>
                  </a:txBody>
                  <a:tcPr marL="7600" marR="7600" marT="7600" marB="0"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228600" marR="0" lvl="0" indent="-2286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AutoNum type="arabicParenR"/>
                      </a:pPr>
                      <a:r>
                        <a:rPr lang="en-US" sz="1000" b="0" i="0" u="none" strike="noStrike" cap="none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Growth &amp; productivity, metabolite profiles during process-shifted cultures</a:t>
                      </a:r>
                    </a:p>
                    <a:p>
                      <a:pPr marL="228600" marR="0" lvl="0" indent="-2286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AutoNum type="arabicParenR"/>
                      </a:pPr>
                      <a:r>
                        <a:rPr lang="en-US" sz="1000" b="0" i="0" u="none" strike="noStrike" cap="none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Redox sensing data during process-shifted cultures</a:t>
                      </a:r>
                    </a:p>
                    <a:p>
                      <a:pPr marL="228600" marR="0" lvl="0" indent="-2286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AutoNum type="arabicParenR"/>
                      </a:pPr>
                      <a:r>
                        <a:rPr lang="en-US" sz="1000" b="0" i="0" u="none" strike="noStrike" cap="none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13C tracing data</a:t>
                      </a:r>
                    </a:p>
                    <a:p>
                      <a:pPr marL="228600" marR="0" lvl="0" indent="-2286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AutoNum type="arabicParenR"/>
                      </a:pPr>
                      <a:r>
                        <a:rPr lang="en-US" sz="1000" b="0" i="0" u="none" strike="noStrike" cap="none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Transcriptomic data of lactate-responsive genetic elements</a:t>
                      </a:r>
                    </a:p>
                    <a:p>
                      <a:pPr marL="228600" marR="0" lvl="0" indent="-2286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AutoNum type="arabicParenR"/>
                      </a:pPr>
                      <a:endParaRPr sz="1000" b="0" i="0" u="none" strike="noStrike" cap="none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7600" marR="7600" marT="7600" marB="0"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9EB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6735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b="0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Printed Data</a:t>
                      </a:r>
                      <a:endParaRPr sz="1000"/>
                    </a:p>
                  </a:txBody>
                  <a:tcPr marL="7600" marR="7600" marT="7600" marB="0"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b="0" i="0" u="none" strike="noStrike" cap="none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 sz="1000" dirty="0"/>
                    </a:p>
                  </a:txBody>
                  <a:tcPr marL="7600" marR="7600" marT="7600" marB="0"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FD5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67350">
                <a:tc rowSpan="3"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b="1" i="0" u="none" strike="noStrike" cap="none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Procedure</a:t>
                      </a:r>
                      <a:endParaRPr/>
                    </a:p>
                  </a:txBody>
                  <a:tcPr marL="7600" marR="7600" marT="7600" marB="0"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b="0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Manual</a:t>
                      </a:r>
                      <a:endParaRPr sz="1000"/>
                    </a:p>
                  </a:txBody>
                  <a:tcPr marL="7600" marR="7600" marT="7600" marB="0"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b="0" i="0" u="none" strike="noStrike" cap="none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 sz="1000" dirty="0"/>
                    </a:p>
                  </a:txBody>
                  <a:tcPr marL="7600" marR="7600" marT="7600" marB="0"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9EB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6735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b="0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Protocols</a:t>
                      </a:r>
                      <a:endParaRPr sz="1000"/>
                    </a:p>
                  </a:txBody>
                  <a:tcPr marL="7600" marR="7600" marT="7600" marB="0"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 marL="228600" marR="0" lvl="0" indent="-22860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Calibri"/>
                        <a:buAutoNum type="arabicParenR"/>
                      </a:pPr>
                      <a:r>
                        <a:rPr lang="en-US" sz="1000" b="0" u="none" strike="noStrike" cap="none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Protocols for sample prep for GCMS metabolite analysis</a:t>
                      </a:r>
                    </a:p>
                    <a:p>
                      <a:pPr marL="228600" marR="0" lvl="0" indent="-22860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Calibri"/>
                        <a:buAutoNum type="arabicParenR"/>
                      </a:pPr>
                      <a:r>
                        <a:rPr lang="en-US" sz="1000" b="0" u="none" strike="noStrike" cap="none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Protocols for redox sensing studies</a:t>
                      </a:r>
                    </a:p>
                    <a:p>
                      <a:pPr marL="228600" marR="0" lvl="0" indent="-22860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Calibri"/>
                        <a:buAutoNum type="arabicParenR"/>
                      </a:pPr>
                      <a:r>
                        <a:rPr lang="en-US" sz="1000" b="0" u="none" strike="noStrike" cap="none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Protocols for transcriptomic analysis</a:t>
                      </a:r>
                      <a:endParaRPr sz="1000" b="0" u="none" strike="noStrike" cap="none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7600" marR="7600" marT="7600" marB="0"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FD5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6735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b="0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Design Specifications</a:t>
                      </a:r>
                      <a:endParaRPr sz="1000"/>
                    </a:p>
                  </a:txBody>
                  <a:tcPr marL="7600" marR="7600" marT="7600" marB="0"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b="0" i="0" u="none" strike="noStrike" cap="none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 sz="1000" dirty="0"/>
                    </a:p>
                  </a:txBody>
                  <a:tcPr marL="7600" marR="7600" marT="7600" marB="0"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9EB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67350">
                <a:tc rowSpan="4"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b="1" i="0" u="none" strike="noStrike" cap="none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Computer Programs</a:t>
                      </a:r>
                      <a:endParaRPr/>
                    </a:p>
                  </a:txBody>
                  <a:tcPr marL="7600" marR="7600" marT="7600" marB="0"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b="0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Web-accessed, server-hosted</a:t>
                      </a:r>
                      <a:endParaRPr sz="1000"/>
                    </a:p>
                  </a:txBody>
                  <a:tcPr marL="7600" marR="7600" marT="7600" marB="0"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b="0" i="0" u="none" strike="noStrike" cap="none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 sz="1000" dirty="0"/>
                    </a:p>
                  </a:txBody>
                  <a:tcPr marL="7600" marR="7600" marT="7600" marB="0"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FD5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6735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b="0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Distributed compiled software</a:t>
                      </a:r>
                      <a:endParaRPr sz="1000"/>
                    </a:p>
                  </a:txBody>
                  <a:tcPr marL="7600" marR="7600" marT="7600" marB="0"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b="0" i="0" u="none" strike="noStrike" cap="none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 sz="1000" dirty="0"/>
                    </a:p>
                  </a:txBody>
                  <a:tcPr marL="7600" marR="7600" marT="7600" marB="0"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9EB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16735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b="0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Formatted, annotated code</a:t>
                      </a:r>
                      <a:endParaRPr sz="1000"/>
                    </a:p>
                  </a:txBody>
                  <a:tcPr marL="7600" marR="7600" marT="7600" marB="0"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b="0" i="0" u="none" strike="noStrike" cap="none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 sz="1000" dirty="0"/>
                    </a:p>
                  </a:txBody>
                  <a:tcPr marL="7600" marR="7600" marT="7600" marB="0"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FD5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16735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b="0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Printed algorithm</a:t>
                      </a:r>
                      <a:endParaRPr sz="1000"/>
                    </a:p>
                  </a:txBody>
                  <a:tcPr marL="7600" marR="7600" marT="7600" marB="0"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b="0" i="0" u="none" strike="noStrike" cap="none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 sz="1000" dirty="0"/>
                    </a:p>
                  </a:txBody>
                  <a:tcPr marL="7600" marR="7600" marT="7600" marB="0"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9EB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167350">
                <a:tc rowSpan="5"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b="1" i="0" u="none" strike="noStrike" cap="none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Reports</a:t>
                      </a:r>
                      <a:endParaRPr/>
                    </a:p>
                  </a:txBody>
                  <a:tcPr marL="7600" marR="7600" marT="7600" marB="0"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b="0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Meeting Slides and Minutes</a:t>
                      </a:r>
                      <a:endParaRPr sz="1000"/>
                    </a:p>
                  </a:txBody>
                  <a:tcPr marL="7600" marR="7600" marT="7600" marB="0"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Calibri"/>
                        <a:buNone/>
                      </a:pPr>
                      <a:r>
                        <a:rPr lang="en-US" sz="1000" b="0" u="none" strike="noStrike" cap="none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Monthly meeting slide deck and minutes stored on www.AMBIC.org</a:t>
                      </a:r>
                      <a:endParaRPr sz="1000" b="0" u="none" strike="noStrike" cap="none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7600" marR="7600" marT="7600" marB="0"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FD5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16735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b="0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Peer-reviewed publication</a:t>
                      </a:r>
                      <a:endParaRPr sz="1000"/>
                    </a:p>
                  </a:txBody>
                  <a:tcPr marL="7600" marR="7600" marT="7600" marB="0"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 dirty="0"/>
                    </a:p>
                  </a:txBody>
                  <a:tcPr marL="7600" marR="7600" marT="7600" marB="0"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9EB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16735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b="0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Thesis or Dissertation</a:t>
                      </a:r>
                      <a:endParaRPr sz="1000"/>
                    </a:p>
                  </a:txBody>
                  <a:tcPr marL="7600" marR="7600" marT="7600" marB="0"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 b="0" i="0" u="none" strike="noStrike" cap="none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7600" marR="7600" marT="7600" marB="0"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FD5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16735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b="0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Internal Technical Report</a:t>
                      </a:r>
                      <a:endParaRPr sz="1000"/>
                    </a:p>
                  </a:txBody>
                  <a:tcPr marL="7600" marR="7600" marT="7600" marB="0"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dirty="0"/>
                        <a:t>Make available thesis or dissertation/s associated to this project</a:t>
                      </a:r>
                      <a:endParaRPr sz="1000" dirty="0"/>
                    </a:p>
                  </a:txBody>
                  <a:tcPr marL="7600" marR="7600" marT="7600" marB="0"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9EB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16735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b="0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Public Presentation</a:t>
                      </a:r>
                      <a:endParaRPr sz="1000"/>
                    </a:p>
                  </a:txBody>
                  <a:tcPr marL="7600" marR="7600" marT="7600" marB="0"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 dirty="0"/>
                    </a:p>
                  </a:txBody>
                  <a:tcPr marL="7600" marR="7600" marT="7600" marB="0"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FD5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167350">
                <a:tc rowSpan="3"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b="1" i="0" u="none" strike="noStrike" cap="none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Training</a:t>
                      </a:r>
                      <a:endParaRPr/>
                    </a:p>
                  </a:txBody>
                  <a:tcPr marL="7600" marR="7600" marT="7600" marB="0"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b="0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Individual Study Documents</a:t>
                      </a:r>
                      <a:endParaRPr sz="1000"/>
                    </a:p>
                  </a:txBody>
                  <a:tcPr marL="7600" marR="7600" marT="7600" marB="0"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 dirty="0"/>
                    </a:p>
                  </a:txBody>
                  <a:tcPr marL="7600" marR="7600" marT="7600" marB="0"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9EB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9"/>
                  </a:ext>
                </a:extLst>
              </a:tr>
              <a:tr h="16735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b="0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Recorded Webinar</a:t>
                      </a:r>
                      <a:endParaRPr sz="1000"/>
                    </a:p>
                  </a:txBody>
                  <a:tcPr marL="7600" marR="7600" marT="7600" marB="0"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 dirty="0"/>
                    </a:p>
                  </a:txBody>
                  <a:tcPr marL="7600" marR="7600" marT="7600" marB="0"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FD5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0"/>
                  </a:ext>
                </a:extLst>
              </a:tr>
              <a:tr h="16735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b="0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Live Class, Course or lab</a:t>
                      </a:r>
                      <a:endParaRPr sz="1000"/>
                    </a:p>
                  </a:txBody>
                  <a:tcPr marL="7600" marR="7600" marT="7600" marB="0"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 dirty="0"/>
                    </a:p>
                  </a:txBody>
                  <a:tcPr marL="7600" marR="7600" marT="7600" marB="0"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9EB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1"/>
                  </a:ext>
                </a:extLst>
              </a:tr>
              <a:tr h="167350">
                <a:tc rowSpan="3"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b="1" i="0" u="none" strike="noStrike" cap="none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Material</a:t>
                      </a:r>
                      <a:endParaRPr/>
                    </a:p>
                  </a:txBody>
                  <a:tcPr marL="7600" marR="7600" marT="7600" marB="0"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b="0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Organism</a:t>
                      </a:r>
                      <a:endParaRPr sz="1000"/>
                    </a:p>
                  </a:txBody>
                  <a:tcPr marL="7600" marR="7600" marT="7600" marB="0"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Calibri"/>
                        <a:buNone/>
                      </a:pPr>
                      <a:r>
                        <a:rPr lang="en-US" sz="1000" dirty="0"/>
                        <a:t>Chinese Hamster Ovary (CHO) cells</a:t>
                      </a:r>
                      <a:endParaRPr sz="1000" dirty="0"/>
                    </a:p>
                  </a:txBody>
                  <a:tcPr marL="7600" marR="7600" marT="7600" marB="0"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FD5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2"/>
                  </a:ext>
                </a:extLst>
              </a:tr>
              <a:tr h="16735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b="0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Process Product or Byproduct</a:t>
                      </a:r>
                      <a:endParaRPr sz="1000"/>
                    </a:p>
                  </a:txBody>
                  <a:tcPr marL="7600" marR="7600" marT="7600" marB="0"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Calibri"/>
                        <a:buNone/>
                      </a:pPr>
                      <a:r>
                        <a:rPr lang="en-US" sz="1000" dirty="0"/>
                        <a:t>Product - IgG</a:t>
                      </a:r>
                      <a:endParaRPr sz="1000" dirty="0"/>
                    </a:p>
                  </a:txBody>
                  <a:tcPr marL="7600" marR="7600" marT="7600" marB="0"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9EB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3"/>
                  </a:ext>
                </a:extLst>
              </a:tr>
              <a:tr h="16735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b="0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Reference Material</a:t>
                      </a:r>
                      <a:endParaRPr sz="1000"/>
                    </a:p>
                  </a:txBody>
                  <a:tcPr marL="7600" marR="7600" marT="7600" marB="0"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Calibri"/>
                        <a:buNone/>
                      </a:pPr>
                      <a:r>
                        <a:rPr lang="en-US" sz="1000" dirty="0"/>
                        <a:t>Sigma Immediate Advantage Media</a:t>
                      </a:r>
                      <a:endParaRPr sz="1000" dirty="0"/>
                    </a:p>
                  </a:txBody>
                  <a:tcPr marL="7600" marR="7600" marT="7600" marB="0"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FD5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4"/>
                  </a:ext>
                </a:extLst>
              </a:tr>
              <a:tr h="0">
                <a:tc rowSpan="2"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b="1" i="0" u="none" strike="noStrike" cap="none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Analysis</a:t>
                      </a:r>
                      <a:endParaRPr/>
                    </a:p>
                  </a:txBody>
                  <a:tcPr marL="7600" marR="7600" marT="7600" marB="0"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b="0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Testing of IAB material</a:t>
                      </a:r>
                      <a:endParaRPr sz="1000"/>
                    </a:p>
                  </a:txBody>
                  <a:tcPr marL="7600" marR="7600" marT="7600" marB="0"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b="0" i="0" u="none" strike="noStrike" cap="none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 sz="1000" dirty="0"/>
                    </a:p>
                  </a:txBody>
                  <a:tcPr marL="7600" marR="7600" marT="7600" marB="0"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9EB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5"/>
                  </a:ext>
                </a:extLst>
              </a:tr>
              <a:tr h="16735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b="0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Evaluation with IAB data</a:t>
                      </a:r>
                      <a:endParaRPr sz="1000"/>
                    </a:p>
                  </a:txBody>
                  <a:tcPr marL="7600" marR="7600" marT="7600" marB="0"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b="0" i="0" u="none" strike="noStrike" cap="none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 sz="1000" dirty="0"/>
                    </a:p>
                  </a:txBody>
                  <a:tcPr marL="7600" marR="7600" marT="7600" marB="0"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FD5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6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2"/>
          <p:cNvSpPr txBox="1"/>
          <p:nvPr/>
        </p:nvSpPr>
        <p:spPr>
          <a:xfrm>
            <a:off x="929317" y="1529931"/>
            <a:ext cx="8016460" cy="49135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just" rtl="0">
              <a:spcBef>
                <a:spcPts val="0"/>
              </a:spcBef>
              <a:spcAft>
                <a:spcPts val="0"/>
              </a:spcAft>
              <a:buClr>
                <a:srgbClr val="C50FEA"/>
              </a:buClr>
              <a:buSzPts val="2400"/>
              <a:buFont typeface="Arial"/>
              <a:buChar char="•"/>
            </a:pPr>
            <a:endParaRPr lang="en-US" sz="2400" b="1" dirty="0">
              <a:solidFill>
                <a:schemeClr val="accen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6" name="Picture 5" descr="A graph of different types of glutamine&#10;&#10;Description automatically generated">
            <a:extLst>
              <a:ext uri="{FF2B5EF4-FFF2-40B4-BE49-F238E27FC236}">
                <a16:creationId xmlns:a16="http://schemas.microsoft.com/office/drawing/2014/main" id="{079091F8-8303-6510-1DED-53F70238DB3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4358" t="50654" b="1734"/>
          <a:stretch/>
        </p:blipFill>
        <p:spPr>
          <a:xfrm>
            <a:off x="6211991" y="1429532"/>
            <a:ext cx="2833689" cy="2183641"/>
          </a:xfrm>
          <a:prstGeom prst="rect">
            <a:avLst/>
          </a:prstGeom>
        </p:spPr>
      </p:pic>
      <p:sp>
        <p:nvSpPr>
          <p:cNvPr id="107" name="Google Shape;107;p2"/>
          <p:cNvSpPr txBox="1"/>
          <p:nvPr/>
        </p:nvSpPr>
        <p:spPr>
          <a:xfrm>
            <a:off x="1031287" y="356390"/>
            <a:ext cx="7797318" cy="7824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 fontScale="85000" lnSpcReduction="20000"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90"/>
              </a:buClr>
              <a:buSzPts val="4400"/>
              <a:buFont typeface="Arial"/>
              <a:buNone/>
            </a:pPr>
            <a:r>
              <a:rPr lang="en-US" sz="4400" b="1" dirty="0">
                <a:solidFill>
                  <a:srgbClr val="000090"/>
                </a:solidFill>
                <a:latin typeface="Arial"/>
                <a:ea typeface="Arial"/>
                <a:cs typeface="Arial"/>
                <a:sym typeface="Arial"/>
              </a:rPr>
              <a:t>Industrial Relevance &amp; Need</a:t>
            </a:r>
          </a:p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90"/>
              </a:buClr>
              <a:buSzPts val="4400"/>
              <a:buFont typeface="Arial"/>
              <a:buNone/>
            </a:pPr>
            <a:r>
              <a:rPr lang="en-US" sz="2800" b="1" dirty="0">
                <a:solidFill>
                  <a:srgbClr val="000090"/>
                </a:solidFill>
              </a:rPr>
              <a:t>Importance of Lactate Shift</a:t>
            </a:r>
            <a:endParaRPr sz="900" dirty="0"/>
          </a:p>
        </p:txBody>
      </p:sp>
      <p:grpSp>
        <p:nvGrpSpPr>
          <p:cNvPr id="108" name="Google Shape;108;p2"/>
          <p:cNvGrpSpPr/>
          <p:nvPr/>
        </p:nvGrpSpPr>
        <p:grpSpPr>
          <a:xfrm>
            <a:off x="-4335" y="-4647"/>
            <a:ext cx="938719" cy="6656680"/>
            <a:chOff x="-4335" y="-4647"/>
            <a:chExt cx="938719" cy="6656680"/>
          </a:xfrm>
        </p:grpSpPr>
        <p:pic>
          <p:nvPicPr>
            <p:cNvPr id="109" name="Google Shape;109;p2" descr="NSF.jpeg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 rot="-5400000">
              <a:off x="3463" y="5734169"/>
              <a:ext cx="914400" cy="921327"/>
            </a:xfrm>
            <a:prstGeom prst="rect">
              <a:avLst/>
            </a:prstGeom>
            <a:noFill/>
            <a:ln>
              <a:noFill/>
            </a:ln>
          </p:spPr>
        </p:pic>
        <p:grpSp>
          <p:nvGrpSpPr>
            <p:cNvPr id="110" name="Google Shape;110;p2"/>
            <p:cNvGrpSpPr/>
            <p:nvPr/>
          </p:nvGrpSpPr>
          <p:grpSpPr>
            <a:xfrm rot="-5400000">
              <a:off x="-2361428" y="2352446"/>
              <a:ext cx="5652905" cy="938719"/>
              <a:chOff x="325118" y="2690361"/>
              <a:chExt cx="6178996" cy="1026083"/>
            </a:xfrm>
          </p:grpSpPr>
          <p:sp>
            <p:nvSpPr>
              <p:cNvPr id="111" name="Google Shape;111;p2"/>
              <p:cNvSpPr/>
              <p:nvPr/>
            </p:nvSpPr>
            <p:spPr>
              <a:xfrm rot="5400000">
                <a:off x="2914007" y="106209"/>
                <a:ext cx="999501" cy="6177280"/>
              </a:xfrm>
              <a:prstGeom prst="rect">
                <a:avLst/>
              </a:prstGeom>
              <a:solidFill>
                <a:srgbClr val="F8DE28"/>
              </a:solidFill>
              <a:ln w="9525" cap="flat" cmpd="sng">
                <a:solidFill>
                  <a:srgbClr val="FBEC85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112" name="Google Shape;112;p2" descr="AMBIC-horizontal.png"/>
              <p:cNvPicPr preferRelativeResize="0"/>
              <p:nvPr/>
            </p:nvPicPr>
            <p:blipFill rotWithShape="1">
              <a:blip r:embed="rId5">
                <a:alphaModFix/>
              </a:blip>
              <a:srcRect r="38823"/>
              <a:stretch/>
            </p:blipFill>
            <p:spPr>
              <a:xfrm>
                <a:off x="395795" y="2834194"/>
                <a:ext cx="3356340" cy="737618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113" name="Google Shape;113;p2"/>
              <p:cNvSpPr txBox="1"/>
              <p:nvPr/>
            </p:nvSpPr>
            <p:spPr>
              <a:xfrm>
                <a:off x="3702014" y="2690361"/>
                <a:ext cx="2802099" cy="1026083"/>
              </a:xfrm>
              <a:prstGeom prst="rect">
                <a:avLst/>
              </a:prstGeom>
              <a:solidFill>
                <a:srgbClr val="F8DE28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100" b="1">
                    <a:solidFill>
                      <a:srgbClr val="211D7D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Johns Hopkins University</a:t>
                </a:r>
                <a:endParaRPr/>
              </a:p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100" b="1">
                    <a:solidFill>
                      <a:srgbClr val="211D7D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Clemson University</a:t>
                </a:r>
                <a:endParaRPr/>
              </a:p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100" b="1">
                    <a:solidFill>
                      <a:srgbClr val="211D7D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University of Delaware</a:t>
                </a:r>
                <a:endParaRPr/>
              </a:p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100" b="1">
                    <a:solidFill>
                      <a:srgbClr val="211D7D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University of Massachusetts Lowell</a:t>
                </a:r>
                <a:endParaRPr/>
              </a:p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100" b="1">
                    <a:solidFill>
                      <a:srgbClr val="211D7D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University of Maryland</a:t>
                </a:r>
                <a:endParaRPr/>
              </a:p>
            </p:txBody>
          </p:sp>
        </p:grpSp>
      </p:grpSp>
      <p:sp>
        <p:nvSpPr>
          <p:cNvPr id="2" name="Google Shape;138;p4">
            <a:extLst>
              <a:ext uri="{FF2B5EF4-FFF2-40B4-BE49-F238E27FC236}">
                <a16:creationId xmlns:a16="http://schemas.microsoft.com/office/drawing/2014/main" id="{1554FC87-792E-AC70-C527-4000043DF32F}"/>
              </a:ext>
            </a:extLst>
          </p:cNvPr>
          <p:cNvSpPr txBox="1"/>
          <p:nvPr/>
        </p:nvSpPr>
        <p:spPr>
          <a:xfrm>
            <a:off x="1017399" y="1419700"/>
            <a:ext cx="5160593" cy="44621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rgbClr val="103154"/>
              </a:buClr>
              <a:buSzPts val="2800"/>
              <a:buFont typeface="Arial"/>
              <a:buChar char="•"/>
            </a:pPr>
            <a:r>
              <a:rPr lang="en-US" sz="2400" b="1" dirty="0">
                <a:solidFill>
                  <a:srgbClr val="009999"/>
                </a:solidFill>
              </a:rPr>
              <a:t>Metabolic shifts play important roles in culture longevity, titers, and product quality</a:t>
            </a:r>
          </a:p>
          <a:p>
            <a:pPr marR="0" lvl="0" algn="l" rtl="0">
              <a:spcBef>
                <a:spcPts val="0"/>
              </a:spcBef>
              <a:spcAft>
                <a:spcPts val="0"/>
              </a:spcAft>
              <a:buClr>
                <a:srgbClr val="103154"/>
              </a:buClr>
              <a:buSzPts val="2800"/>
            </a:pPr>
            <a:endParaRPr lang="en-US" sz="2400" b="1" dirty="0">
              <a:solidFill>
                <a:srgbClr val="103154"/>
              </a:solidFill>
            </a:endParaRPr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rgbClr val="103154"/>
              </a:buClr>
              <a:buSzPts val="2800"/>
              <a:buFont typeface="Arial"/>
              <a:buChar char="•"/>
            </a:pPr>
            <a:r>
              <a:rPr lang="en-US" sz="2400" b="1" dirty="0">
                <a:solidFill>
                  <a:srgbClr val="7030A0"/>
                </a:solidFill>
              </a:rPr>
              <a:t>Lactate shift from production to consumption (and vice versa) is particularly important, but the mechanism of this shift is poorly understood</a:t>
            </a:r>
          </a:p>
          <a:p>
            <a:pPr marR="0" lvl="0" algn="l" rtl="0">
              <a:spcBef>
                <a:spcPts val="0"/>
              </a:spcBef>
              <a:spcAft>
                <a:spcPts val="0"/>
              </a:spcAft>
              <a:buClr>
                <a:srgbClr val="103154"/>
              </a:buClr>
              <a:buSzPts val="2800"/>
            </a:pPr>
            <a:endParaRPr lang="en-US" sz="2400" b="1" dirty="0">
              <a:solidFill>
                <a:srgbClr val="103154"/>
              </a:solidFill>
            </a:endParaRPr>
          </a:p>
          <a:p>
            <a:pPr marR="0" lvl="0" algn="l" rtl="0">
              <a:spcBef>
                <a:spcPts val="560"/>
              </a:spcBef>
              <a:spcAft>
                <a:spcPts val="0"/>
              </a:spcAft>
              <a:buClr>
                <a:srgbClr val="103154"/>
              </a:buClr>
              <a:buSzPts val="2800"/>
            </a:pPr>
            <a:br>
              <a:rPr lang="en-US" sz="2400" b="1" i="0" u="none" strike="noStrike" cap="none" dirty="0">
                <a:solidFill>
                  <a:srgbClr val="CC0000"/>
                </a:solidFill>
                <a:sym typeface="Arial"/>
              </a:rPr>
            </a:br>
            <a:endParaRPr sz="2400" b="1" i="0" u="none" strike="noStrike" cap="none" dirty="0">
              <a:solidFill>
                <a:srgbClr val="008F92"/>
              </a:solidFill>
              <a:sym typeface="Arial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940C6FE-3182-3979-5D2D-84D7EF0CFD42}"/>
              </a:ext>
            </a:extLst>
          </p:cNvPr>
          <p:cNvSpPr txBox="1"/>
          <p:nvPr/>
        </p:nvSpPr>
        <p:spPr>
          <a:xfrm>
            <a:off x="1016144" y="5096019"/>
            <a:ext cx="7812461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rgbClr val="103154"/>
              </a:buClr>
              <a:buSzPts val="2800"/>
              <a:buFont typeface="Arial"/>
              <a:buChar char="•"/>
            </a:pPr>
            <a:r>
              <a:rPr lang="en-US" sz="2400" b="1" dirty="0">
                <a:solidFill>
                  <a:srgbClr val="A50021"/>
                </a:solidFill>
              </a:rPr>
              <a:t>Understanding the interplay among process changes, lactate metabolism, and cellular redox state is essential in controlling lactate shift for enhanced process performance</a:t>
            </a:r>
            <a:endParaRPr lang="en-US" sz="2400" b="1" i="0" u="none" strike="noStrike" cap="none" dirty="0">
              <a:solidFill>
                <a:srgbClr val="103154"/>
              </a:solidFill>
              <a:sym typeface="Arial"/>
            </a:endParaRPr>
          </a:p>
        </p:txBody>
      </p:sp>
      <p:sp>
        <p:nvSpPr>
          <p:cNvPr id="9" name="Google Shape;138;p4">
            <a:extLst>
              <a:ext uri="{FF2B5EF4-FFF2-40B4-BE49-F238E27FC236}">
                <a16:creationId xmlns:a16="http://schemas.microsoft.com/office/drawing/2014/main" id="{4C19324E-CCDC-C84F-E3CB-60437E9B232A}"/>
              </a:ext>
            </a:extLst>
          </p:cNvPr>
          <p:cNvSpPr txBox="1"/>
          <p:nvPr/>
        </p:nvSpPr>
        <p:spPr>
          <a:xfrm>
            <a:off x="6551862" y="3613173"/>
            <a:ext cx="2493818" cy="9187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 algn="just">
              <a:buClr>
                <a:srgbClr val="103154"/>
              </a:buClr>
              <a:buSzPts val="2800"/>
            </a:pPr>
            <a:r>
              <a:rPr lang="en-US" sz="1200" b="1" dirty="0">
                <a:solidFill>
                  <a:schemeClr val="tx1"/>
                </a:solidFill>
              </a:rPr>
              <a:t>Lactate shift (production to consumption) can vary across CHO </a:t>
            </a:r>
            <a:r>
              <a:rPr lang="en-US" sz="1200" b="1" dirty="0" err="1">
                <a:solidFill>
                  <a:schemeClr val="tx1"/>
                </a:solidFill>
              </a:rPr>
              <a:t>subclones</a:t>
            </a:r>
            <a:r>
              <a:rPr lang="en-US" sz="1200" b="1" dirty="0">
                <a:solidFill>
                  <a:schemeClr val="tx1"/>
                </a:solidFill>
              </a:rPr>
              <a:t>.</a:t>
            </a:r>
          </a:p>
          <a:p>
            <a:pPr lvl="0" algn="just">
              <a:buClr>
                <a:srgbClr val="103154"/>
              </a:buClr>
              <a:buSzPts val="2800"/>
            </a:pPr>
            <a:r>
              <a:rPr lang="en-US" sz="1200" dirty="0">
                <a:solidFill>
                  <a:schemeClr val="tx1"/>
                </a:solidFill>
              </a:rPr>
              <a:t>DOI: 10.1016/j.nbt.2012.05.021</a:t>
            </a:r>
          </a:p>
          <a:p>
            <a:pPr marR="0" lvl="0" algn="just" rtl="0">
              <a:spcBef>
                <a:spcPts val="0"/>
              </a:spcBef>
              <a:spcAft>
                <a:spcPts val="0"/>
              </a:spcAft>
              <a:buClr>
                <a:srgbClr val="103154"/>
              </a:buClr>
              <a:buSzPts val="2800"/>
            </a:pPr>
            <a:endParaRPr lang="en-US" sz="1200" b="1" dirty="0">
              <a:solidFill>
                <a:schemeClr val="tx1"/>
              </a:solidFill>
            </a:endParaRPr>
          </a:p>
          <a:p>
            <a:pPr marR="0" lvl="0" algn="just" rtl="0">
              <a:spcBef>
                <a:spcPts val="560"/>
              </a:spcBef>
              <a:spcAft>
                <a:spcPts val="0"/>
              </a:spcAft>
              <a:buClr>
                <a:srgbClr val="103154"/>
              </a:buClr>
              <a:buSzPts val="2800"/>
            </a:pPr>
            <a:br>
              <a:rPr lang="en-US" sz="1200" b="1" i="0" u="none" strike="noStrike" cap="none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</a:br>
            <a:endParaRPr sz="1200" b="1" i="0" u="none" strike="noStrike" cap="none" dirty="0">
              <a:solidFill>
                <a:schemeClr val="tx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3"/>
          <p:cNvSpPr txBox="1"/>
          <p:nvPr/>
        </p:nvSpPr>
        <p:spPr>
          <a:xfrm>
            <a:off x="1031287" y="231698"/>
            <a:ext cx="7797318" cy="7824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90"/>
              </a:buClr>
              <a:buSzPts val="4400"/>
              <a:buFont typeface="Arial"/>
              <a:buNone/>
            </a:pPr>
            <a:r>
              <a:rPr lang="en-US" sz="4400" b="1" dirty="0">
                <a:solidFill>
                  <a:srgbClr val="000090"/>
                </a:solidFill>
                <a:latin typeface="Arial"/>
                <a:ea typeface="Arial"/>
                <a:cs typeface="Arial"/>
                <a:sym typeface="Arial"/>
              </a:rPr>
              <a:t>Importance of Lactate Shift</a:t>
            </a:r>
            <a:endParaRPr sz="4400" b="1" dirty="0">
              <a:solidFill>
                <a:srgbClr val="00009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20" name="Google Shape;120;p3"/>
          <p:cNvGrpSpPr/>
          <p:nvPr/>
        </p:nvGrpSpPr>
        <p:grpSpPr>
          <a:xfrm>
            <a:off x="-4335" y="-4647"/>
            <a:ext cx="938719" cy="6656680"/>
            <a:chOff x="-4335" y="-4647"/>
            <a:chExt cx="938719" cy="6656680"/>
          </a:xfrm>
        </p:grpSpPr>
        <p:pic>
          <p:nvPicPr>
            <p:cNvPr id="121" name="Google Shape;121;p3" descr="NSF.jpeg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 rot="-5400000">
              <a:off x="3463" y="5734169"/>
              <a:ext cx="914400" cy="921327"/>
            </a:xfrm>
            <a:prstGeom prst="rect">
              <a:avLst/>
            </a:prstGeom>
            <a:noFill/>
            <a:ln>
              <a:noFill/>
            </a:ln>
          </p:spPr>
        </p:pic>
        <p:grpSp>
          <p:nvGrpSpPr>
            <p:cNvPr id="122" name="Google Shape;122;p3"/>
            <p:cNvGrpSpPr/>
            <p:nvPr/>
          </p:nvGrpSpPr>
          <p:grpSpPr>
            <a:xfrm rot="-5400000">
              <a:off x="-2361428" y="2352446"/>
              <a:ext cx="5652905" cy="938719"/>
              <a:chOff x="325118" y="2690361"/>
              <a:chExt cx="6178996" cy="1026083"/>
            </a:xfrm>
          </p:grpSpPr>
          <p:sp>
            <p:nvSpPr>
              <p:cNvPr id="123" name="Google Shape;123;p3"/>
              <p:cNvSpPr/>
              <p:nvPr/>
            </p:nvSpPr>
            <p:spPr>
              <a:xfrm rot="5400000">
                <a:off x="2914007" y="106209"/>
                <a:ext cx="999501" cy="6177280"/>
              </a:xfrm>
              <a:prstGeom prst="rect">
                <a:avLst/>
              </a:prstGeom>
              <a:solidFill>
                <a:srgbClr val="F8DE28"/>
              </a:solidFill>
              <a:ln w="9525" cap="flat" cmpd="sng">
                <a:solidFill>
                  <a:srgbClr val="FBEC85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124" name="Google Shape;124;p3" descr="AMBIC-horizontal.png"/>
              <p:cNvPicPr preferRelativeResize="0"/>
              <p:nvPr/>
            </p:nvPicPr>
            <p:blipFill rotWithShape="1">
              <a:blip r:embed="rId4">
                <a:alphaModFix/>
              </a:blip>
              <a:srcRect r="38823"/>
              <a:stretch/>
            </p:blipFill>
            <p:spPr>
              <a:xfrm>
                <a:off x="395795" y="2834194"/>
                <a:ext cx="3356340" cy="737618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125" name="Google Shape;125;p3"/>
              <p:cNvSpPr txBox="1"/>
              <p:nvPr/>
            </p:nvSpPr>
            <p:spPr>
              <a:xfrm>
                <a:off x="3702014" y="2690361"/>
                <a:ext cx="2802099" cy="1026083"/>
              </a:xfrm>
              <a:prstGeom prst="rect">
                <a:avLst/>
              </a:prstGeom>
              <a:solidFill>
                <a:srgbClr val="F8DE28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100" b="1">
                    <a:solidFill>
                      <a:srgbClr val="211D7D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Johns Hopkins University</a:t>
                </a:r>
                <a:endParaRPr/>
              </a:p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100" b="1">
                    <a:solidFill>
                      <a:srgbClr val="211D7D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Clemson University</a:t>
                </a:r>
                <a:endParaRPr/>
              </a:p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100" b="1">
                    <a:solidFill>
                      <a:srgbClr val="211D7D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University of Delaware</a:t>
                </a:r>
                <a:endParaRPr/>
              </a:p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100" b="1">
                    <a:solidFill>
                      <a:srgbClr val="211D7D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University of Massachusetts Lowell</a:t>
                </a:r>
                <a:endParaRPr/>
              </a:p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100" b="1">
                    <a:solidFill>
                      <a:srgbClr val="211D7D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University of Maryland</a:t>
                </a:r>
                <a:endParaRPr/>
              </a:p>
            </p:txBody>
          </p:sp>
        </p:grpSp>
      </p:grpSp>
      <p:sp>
        <p:nvSpPr>
          <p:cNvPr id="126" name="Google Shape;126;p3"/>
          <p:cNvSpPr txBox="1"/>
          <p:nvPr/>
        </p:nvSpPr>
        <p:spPr>
          <a:xfrm>
            <a:off x="1000289" y="1421475"/>
            <a:ext cx="8016460" cy="52127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just" rtl="0">
              <a:spcBef>
                <a:spcPts val="0"/>
              </a:spcBef>
              <a:spcAft>
                <a:spcPts val="0"/>
              </a:spcAft>
              <a:buClr>
                <a:srgbClr val="008000"/>
              </a:buClr>
              <a:buSzPts val="2400"/>
              <a:buFont typeface="Arial"/>
              <a:buChar char="•"/>
            </a:pPr>
            <a:endParaRPr sz="2400" b="1" dirty="0">
              <a:solidFill>
                <a:srgbClr val="7030A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" name="Google Shape;138;p4">
            <a:extLst>
              <a:ext uri="{FF2B5EF4-FFF2-40B4-BE49-F238E27FC236}">
                <a16:creationId xmlns:a16="http://schemas.microsoft.com/office/drawing/2014/main" id="{9F9140FA-0AE7-BF50-A653-042F347DAE84}"/>
              </a:ext>
            </a:extLst>
          </p:cNvPr>
          <p:cNvSpPr txBox="1"/>
          <p:nvPr/>
        </p:nvSpPr>
        <p:spPr>
          <a:xfrm>
            <a:off x="1000289" y="1205348"/>
            <a:ext cx="8077209" cy="55814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514350" lvl="0" indent="-514350">
              <a:buClr>
                <a:srgbClr val="103154"/>
              </a:buClr>
              <a:buSzPts val="2800"/>
              <a:buFont typeface="Arial" panose="020B0604020202020204" pitchFamily="34" charset="0"/>
              <a:buChar char="•"/>
            </a:pPr>
            <a:r>
              <a:rPr lang="en-US" sz="2600" b="1" dirty="0">
                <a:solidFill>
                  <a:srgbClr val="7030A0"/>
                </a:solidFill>
              </a:rPr>
              <a:t>Mechanisms proposed to affect lactate metabolism include: </a:t>
            </a:r>
            <a:br>
              <a:rPr lang="en-US" sz="2600" b="1" dirty="0">
                <a:solidFill>
                  <a:srgbClr val="7030A0"/>
                </a:solidFill>
              </a:rPr>
            </a:br>
            <a:br>
              <a:rPr lang="en-US" sz="1000" b="1" dirty="0">
                <a:solidFill>
                  <a:srgbClr val="7030A0"/>
                </a:solidFill>
              </a:rPr>
            </a:br>
            <a:r>
              <a:rPr lang="en-US" sz="2400" b="1" dirty="0">
                <a:solidFill>
                  <a:srgbClr val="7030A0"/>
                </a:solidFill>
              </a:rPr>
              <a:t>	1) lactate/H</a:t>
            </a:r>
            <a:r>
              <a:rPr lang="en-US" sz="2400" b="1" baseline="30000" dirty="0">
                <a:solidFill>
                  <a:srgbClr val="7030A0"/>
                </a:solidFill>
              </a:rPr>
              <a:t>+</a:t>
            </a:r>
            <a:r>
              <a:rPr lang="en-US" sz="2400" b="1" dirty="0">
                <a:solidFill>
                  <a:srgbClr val="7030A0"/>
                </a:solidFill>
              </a:rPr>
              <a:t> gradient across cell membrane 	2) intracellular NAD</a:t>
            </a:r>
            <a:r>
              <a:rPr lang="en-US" sz="2400" b="1" baseline="30000" dirty="0">
                <a:solidFill>
                  <a:srgbClr val="7030A0"/>
                </a:solidFill>
              </a:rPr>
              <a:t>+</a:t>
            </a:r>
            <a:r>
              <a:rPr lang="en-US" sz="2400" b="1" dirty="0">
                <a:solidFill>
                  <a:srgbClr val="7030A0"/>
                </a:solidFill>
              </a:rPr>
              <a:t>/NADH ratio</a:t>
            </a:r>
            <a:br>
              <a:rPr lang="en-US" sz="2400" b="1" dirty="0">
                <a:solidFill>
                  <a:srgbClr val="7030A0"/>
                </a:solidFill>
              </a:rPr>
            </a:br>
            <a:r>
              <a:rPr lang="en-US" sz="2400" b="1" dirty="0">
                <a:solidFill>
                  <a:srgbClr val="7030A0"/>
                </a:solidFill>
              </a:rPr>
              <a:t>	3) intracellular lactate/pyruvate ratio</a:t>
            </a:r>
            <a:br>
              <a:rPr lang="en-US" sz="2400" b="1" dirty="0">
                <a:solidFill>
                  <a:srgbClr val="7030A0"/>
                </a:solidFill>
              </a:rPr>
            </a:br>
            <a:r>
              <a:rPr lang="en-US" sz="2400" b="1" dirty="0">
                <a:solidFill>
                  <a:srgbClr val="7030A0"/>
                </a:solidFill>
              </a:rPr>
              <a:t>	4) lactate dehydrogenase expression / inhibition</a:t>
            </a:r>
            <a:br>
              <a:rPr lang="en-US" sz="2400" b="1" dirty="0">
                <a:solidFill>
                  <a:srgbClr val="7030A0"/>
                </a:solidFill>
              </a:rPr>
            </a:br>
            <a:r>
              <a:rPr lang="en-US" sz="2400" b="1" dirty="0">
                <a:solidFill>
                  <a:srgbClr val="7030A0"/>
                </a:solidFill>
              </a:rPr>
              <a:t>	5) glycolysis vs. oxidative phosphorylation flux</a:t>
            </a:r>
            <a:endParaRPr lang="en-US" sz="2400" b="1" i="0" u="none" strike="noStrike" cap="none" dirty="0">
              <a:solidFill>
                <a:srgbClr val="7030A0"/>
              </a:solidFill>
              <a:sym typeface="Arial"/>
            </a:endParaRPr>
          </a:p>
          <a:p>
            <a:pPr marL="514350" marR="0" lvl="0" indent="-514350" algn="l" rtl="0">
              <a:spcBef>
                <a:spcPts val="0"/>
              </a:spcBef>
              <a:spcAft>
                <a:spcPts val="0"/>
              </a:spcAft>
              <a:buClr>
                <a:srgbClr val="103154"/>
              </a:buClr>
              <a:buSzPts val="2800"/>
              <a:buFont typeface="+mj-lt"/>
              <a:buAutoNum type="arabicPeriod"/>
            </a:pPr>
            <a:endParaRPr lang="en-US" sz="1000" b="1" i="0" u="none" strike="noStrike" cap="none" dirty="0">
              <a:solidFill>
                <a:srgbClr val="7030A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514350" lvl="0" indent="-514350">
              <a:buClr>
                <a:srgbClr val="103154"/>
              </a:buClr>
              <a:buSzPts val="2800"/>
              <a:buFont typeface="Arial" panose="020B0604020202020204" pitchFamily="34" charset="0"/>
              <a:buChar char="•"/>
            </a:pPr>
            <a:endParaRPr lang="en-US" sz="2600" b="1" dirty="0">
              <a:solidFill>
                <a:srgbClr val="0070C0"/>
              </a:solidFill>
            </a:endParaRPr>
          </a:p>
          <a:p>
            <a:pPr marL="514350" lvl="0" indent="-514350">
              <a:buClr>
                <a:srgbClr val="103154"/>
              </a:buClr>
              <a:buSzPts val="2800"/>
              <a:buFont typeface="Arial" panose="020B0604020202020204" pitchFamily="34" charset="0"/>
              <a:buChar char="•"/>
            </a:pPr>
            <a:r>
              <a:rPr lang="en-US" sz="2600" b="1" dirty="0">
                <a:solidFill>
                  <a:srgbClr val="009999"/>
                </a:solidFill>
              </a:rPr>
              <a:t>Despite general agreement of the potential mechanisms involved in this switch, no consensus exists to explain precisely why lactate shift occurs and how to best control it</a:t>
            </a:r>
            <a:endParaRPr lang="en-US" sz="2600" b="1" i="0" u="none" strike="noStrike" cap="none" dirty="0">
              <a:solidFill>
                <a:srgbClr val="009999"/>
              </a:solidFill>
              <a:sym typeface="Arial"/>
            </a:endParaRPr>
          </a:p>
          <a:p>
            <a:pPr marR="0" lvl="0" algn="l" rtl="0">
              <a:spcBef>
                <a:spcPts val="560"/>
              </a:spcBef>
              <a:spcAft>
                <a:spcPts val="0"/>
              </a:spcAft>
              <a:buClr>
                <a:srgbClr val="103154"/>
              </a:buClr>
              <a:buSzPts val="2800"/>
            </a:pPr>
            <a:br>
              <a:rPr lang="en-US" sz="2600" b="1" i="0" u="none" strike="noStrike" cap="none" dirty="0">
                <a:solidFill>
                  <a:srgbClr val="CC0000"/>
                </a:solidFill>
                <a:latin typeface="Arial"/>
                <a:ea typeface="Arial"/>
                <a:cs typeface="Arial"/>
                <a:sym typeface="Arial"/>
              </a:rPr>
            </a:br>
            <a:endParaRPr sz="2600" b="1" i="0" u="none" strike="noStrike" cap="none" dirty="0">
              <a:solidFill>
                <a:srgbClr val="008F92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4"/>
          <p:cNvSpPr txBox="1"/>
          <p:nvPr/>
        </p:nvSpPr>
        <p:spPr>
          <a:xfrm>
            <a:off x="1031287" y="148570"/>
            <a:ext cx="7797318" cy="7575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90"/>
              </a:buClr>
              <a:buSzPts val="4400"/>
              <a:buFont typeface="Arial"/>
              <a:buNone/>
            </a:pPr>
            <a:r>
              <a:rPr lang="en-US" sz="4400" b="1" dirty="0">
                <a:solidFill>
                  <a:srgbClr val="000090"/>
                </a:solidFill>
                <a:latin typeface="Arial"/>
                <a:ea typeface="Arial"/>
                <a:cs typeface="Arial"/>
                <a:sym typeface="Arial"/>
              </a:rPr>
              <a:t>Project Goals</a:t>
            </a:r>
            <a:endParaRPr dirty="0"/>
          </a:p>
        </p:txBody>
      </p:sp>
      <p:grpSp>
        <p:nvGrpSpPr>
          <p:cNvPr id="132" name="Google Shape;132;p4"/>
          <p:cNvGrpSpPr/>
          <p:nvPr/>
        </p:nvGrpSpPr>
        <p:grpSpPr>
          <a:xfrm>
            <a:off x="-4335" y="-4647"/>
            <a:ext cx="938719" cy="6656680"/>
            <a:chOff x="-4335" y="-4647"/>
            <a:chExt cx="938719" cy="6656680"/>
          </a:xfrm>
        </p:grpSpPr>
        <p:pic>
          <p:nvPicPr>
            <p:cNvPr id="133" name="Google Shape;133;p4" descr="NSF.jpeg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 rot="-5400000">
              <a:off x="3463" y="5734169"/>
              <a:ext cx="914400" cy="921327"/>
            </a:xfrm>
            <a:prstGeom prst="rect">
              <a:avLst/>
            </a:prstGeom>
            <a:noFill/>
            <a:ln>
              <a:noFill/>
            </a:ln>
          </p:spPr>
        </p:pic>
        <p:grpSp>
          <p:nvGrpSpPr>
            <p:cNvPr id="134" name="Google Shape;134;p4"/>
            <p:cNvGrpSpPr/>
            <p:nvPr/>
          </p:nvGrpSpPr>
          <p:grpSpPr>
            <a:xfrm rot="-5400000">
              <a:off x="-2361428" y="2352446"/>
              <a:ext cx="5652905" cy="938719"/>
              <a:chOff x="325118" y="2690361"/>
              <a:chExt cx="6178996" cy="1026083"/>
            </a:xfrm>
          </p:grpSpPr>
          <p:sp>
            <p:nvSpPr>
              <p:cNvPr id="135" name="Google Shape;135;p4"/>
              <p:cNvSpPr/>
              <p:nvPr/>
            </p:nvSpPr>
            <p:spPr>
              <a:xfrm rot="5400000">
                <a:off x="2914007" y="106209"/>
                <a:ext cx="999501" cy="6177280"/>
              </a:xfrm>
              <a:prstGeom prst="rect">
                <a:avLst/>
              </a:prstGeom>
              <a:solidFill>
                <a:srgbClr val="F8DE28"/>
              </a:solidFill>
              <a:ln w="9525" cap="flat" cmpd="sng">
                <a:solidFill>
                  <a:srgbClr val="FBEC85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136" name="Google Shape;136;p4" descr="AMBIC-horizontal.png"/>
              <p:cNvPicPr preferRelativeResize="0"/>
              <p:nvPr/>
            </p:nvPicPr>
            <p:blipFill rotWithShape="1">
              <a:blip r:embed="rId4">
                <a:alphaModFix/>
              </a:blip>
              <a:srcRect r="38823"/>
              <a:stretch/>
            </p:blipFill>
            <p:spPr>
              <a:xfrm>
                <a:off x="395795" y="2834194"/>
                <a:ext cx="3356340" cy="737618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137" name="Google Shape;137;p4"/>
              <p:cNvSpPr txBox="1"/>
              <p:nvPr/>
            </p:nvSpPr>
            <p:spPr>
              <a:xfrm>
                <a:off x="3702014" y="2690361"/>
                <a:ext cx="2802099" cy="1026083"/>
              </a:xfrm>
              <a:prstGeom prst="rect">
                <a:avLst/>
              </a:prstGeom>
              <a:solidFill>
                <a:srgbClr val="F8DE28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100" b="1">
                    <a:solidFill>
                      <a:srgbClr val="211D7D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Johns Hopkins University</a:t>
                </a:r>
                <a:endParaRPr/>
              </a:p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100" b="1">
                    <a:solidFill>
                      <a:srgbClr val="211D7D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Clemson University</a:t>
                </a:r>
                <a:endParaRPr/>
              </a:p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100" b="1">
                    <a:solidFill>
                      <a:srgbClr val="211D7D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University of Delaware</a:t>
                </a:r>
                <a:endParaRPr/>
              </a:p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100" b="1">
                    <a:solidFill>
                      <a:srgbClr val="211D7D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University of Massachusetts Lowell</a:t>
                </a:r>
                <a:endParaRPr/>
              </a:p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100" b="1">
                    <a:solidFill>
                      <a:srgbClr val="211D7D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University of Maryland</a:t>
                </a:r>
                <a:endParaRPr/>
              </a:p>
            </p:txBody>
          </p:sp>
        </p:grpSp>
      </p:grpSp>
      <p:sp>
        <p:nvSpPr>
          <p:cNvPr id="138" name="Google Shape;138;p4"/>
          <p:cNvSpPr txBox="1"/>
          <p:nvPr/>
        </p:nvSpPr>
        <p:spPr>
          <a:xfrm>
            <a:off x="1061636" y="1248355"/>
            <a:ext cx="7825093" cy="49464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rgbClr val="103154"/>
              </a:buClr>
              <a:buSzPts val="2800"/>
              <a:buFont typeface="Arial"/>
              <a:buChar char="•"/>
            </a:pPr>
            <a:r>
              <a:rPr lang="en-US" sz="2800" b="1" i="0" u="none" strike="noStrike" cap="none" dirty="0">
                <a:solidFill>
                  <a:srgbClr val="103154"/>
                </a:solidFill>
                <a:latin typeface="Arial"/>
                <a:ea typeface="Arial"/>
                <a:cs typeface="Arial"/>
                <a:sym typeface="Arial"/>
              </a:rPr>
              <a:t>GOAL 1</a:t>
            </a:r>
            <a:br>
              <a:rPr lang="en-US" sz="2800" b="1" i="0" u="none" strike="noStrike" cap="none" dirty="0">
                <a:solidFill>
                  <a:srgbClr val="F1B015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2800" b="1" i="0" u="none" strike="noStrike" cap="none" dirty="0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Elucidate how select process changes modulate intracellular redox state and lactate shift</a:t>
            </a:r>
            <a:endParaRPr lang="en-US" sz="1400" b="1" i="0" u="none" strike="noStrike" cap="none" dirty="0">
              <a:solidFill>
                <a:srgbClr val="0070C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lvl="4" indent="-457200">
              <a:spcBef>
                <a:spcPts val="560"/>
              </a:spcBef>
              <a:buClr>
                <a:srgbClr val="103154"/>
              </a:buClr>
              <a:buSzPts val="2800"/>
              <a:buFont typeface="Arial" panose="020B0604020202020204" pitchFamily="34" charset="0"/>
              <a:buChar char="•"/>
            </a:pPr>
            <a:endParaRPr lang="en-US" sz="2800" b="1" dirty="0">
              <a:solidFill>
                <a:srgbClr val="103154"/>
              </a:solidFill>
            </a:endParaRPr>
          </a:p>
          <a:p>
            <a:pPr marL="457200" lvl="4" indent="-457200">
              <a:spcBef>
                <a:spcPts val="560"/>
              </a:spcBef>
              <a:buClr>
                <a:srgbClr val="103154"/>
              </a:buClr>
              <a:buSzPts val="2800"/>
              <a:buFont typeface="Arial" panose="020B0604020202020204" pitchFamily="34" charset="0"/>
              <a:buChar char="•"/>
            </a:pPr>
            <a:r>
              <a:rPr lang="en-US" sz="2800" b="1" dirty="0">
                <a:solidFill>
                  <a:srgbClr val="103154"/>
                </a:solidFill>
              </a:rPr>
              <a:t>GOAL</a:t>
            </a:r>
            <a:r>
              <a:rPr lang="en-US" sz="2800" b="1" i="0" u="none" strike="noStrike" cap="none" dirty="0">
                <a:solidFill>
                  <a:srgbClr val="103154"/>
                </a:solidFill>
                <a:latin typeface="Arial"/>
                <a:ea typeface="Arial"/>
                <a:cs typeface="Arial"/>
                <a:sym typeface="Arial"/>
              </a:rPr>
              <a:t> 2</a:t>
            </a:r>
            <a:br>
              <a:rPr lang="en-US" sz="2800" b="1" i="0" u="none" strike="noStrike" cap="none" dirty="0">
                <a:solidFill>
                  <a:srgbClr val="F1B015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2800" b="1" i="0" u="none" strike="noStrike" cap="none" dirty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Employ novel process control/monitoring strategies to leverage lactate shift and alter redox cell physiology to improve growth, production, and product quality post-lactate shift</a:t>
            </a:r>
            <a:endParaRPr lang="en-US" sz="2800" b="1" i="0" u="none" strike="noStrike" cap="none" dirty="0">
              <a:solidFill>
                <a:srgbClr val="103154"/>
              </a:solidFill>
              <a:latin typeface="Arial"/>
              <a:ea typeface="Arial"/>
              <a:cs typeface="Arial"/>
              <a:sym typeface="Arial"/>
            </a:endParaRPr>
          </a:p>
          <a:p>
            <a:pPr marR="0" lvl="0" algn="l" rtl="0">
              <a:spcBef>
                <a:spcPts val="560"/>
              </a:spcBef>
              <a:spcAft>
                <a:spcPts val="0"/>
              </a:spcAft>
              <a:buClr>
                <a:srgbClr val="103154"/>
              </a:buClr>
              <a:buSzPts val="2800"/>
            </a:pPr>
            <a:endParaRPr lang="en-US" sz="2800" b="1" i="0" u="none" strike="noStrike" cap="none" dirty="0">
              <a:solidFill>
                <a:srgbClr val="103154"/>
              </a:solidFill>
              <a:latin typeface="Arial"/>
              <a:ea typeface="Arial"/>
              <a:cs typeface="Arial"/>
              <a:sym typeface="Arial"/>
            </a:endParaRPr>
          </a:p>
          <a:p>
            <a:pPr marR="0" lvl="0" algn="l" rtl="0">
              <a:spcBef>
                <a:spcPts val="560"/>
              </a:spcBef>
              <a:spcAft>
                <a:spcPts val="0"/>
              </a:spcAft>
              <a:buClr>
                <a:srgbClr val="103154"/>
              </a:buClr>
              <a:buSzPts val="2800"/>
            </a:pPr>
            <a:br>
              <a:rPr lang="en-US" sz="2800" b="1" i="0" u="none" strike="noStrike" cap="none" dirty="0">
                <a:solidFill>
                  <a:srgbClr val="CC0000"/>
                </a:solidFill>
                <a:latin typeface="Arial"/>
                <a:ea typeface="Arial"/>
                <a:cs typeface="Arial"/>
                <a:sym typeface="Arial"/>
              </a:rPr>
            </a:br>
            <a:endParaRPr sz="2800" b="1" i="0" u="none" strike="noStrike" cap="none" dirty="0">
              <a:solidFill>
                <a:srgbClr val="008F92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5"/>
          <p:cNvSpPr txBox="1"/>
          <p:nvPr/>
        </p:nvSpPr>
        <p:spPr>
          <a:xfrm>
            <a:off x="1031287" y="99753"/>
            <a:ext cx="7797318" cy="7813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90"/>
              </a:buClr>
              <a:buSzPts val="4400"/>
              <a:buFont typeface="Arial"/>
              <a:buNone/>
            </a:pPr>
            <a:r>
              <a:rPr lang="en-US" sz="4400" b="1" dirty="0">
                <a:solidFill>
                  <a:srgbClr val="000090"/>
                </a:solidFill>
                <a:latin typeface="Arial"/>
                <a:ea typeface="Arial"/>
                <a:cs typeface="Arial"/>
                <a:sym typeface="Arial"/>
              </a:rPr>
              <a:t>Objectives</a:t>
            </a:r>
            <a:endParaRPr dirty="0"/>
          </a:p>
        </p:txBody>
      </p:sp>
      <p:grpSp>
        <p:nvGrpSpPr>
          <p:cNvPr id="144" name="Google Shape;144;p5"/>
          <p:cNvGrpSpPr/>
          <p:nvPr/>
        </p:nvGrpSpPr>
        <p:grpSpPr>
          <a:xfrm>
            <a:off x="-4335" y="-4647"/>
            <a:ext cx="938719" cy="6656680"/>
            <a:chOff x="-4335" y="-4647"/>
            <a:chExt cx="938719" cy="6656680"/>
          </a:xfrm>
        </p:grpSpPr>
        <p:pic>
          <p:nvPicPr>
            <p:cNvPr id="145" name="Google Shape;145;p5" descr="NSF.jpeg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 rot="-5400000">
              <a:off x="3463" y="5734169"/>
              <a:ext cx="914400" cy="921327"/>
            </a:xfrm>
            <a:prstGeom prst="rect">
              <a:avLst/>
            </a:prstGeom>
            <a:noFill/>
            <a:ln>
              <a:noFill/>
            </a:ln>
          </p:spPr>
        </p:pic>
        <p:grpSp>
          <p:nvGrpSpPr>
            <p:cNvPr id="146" name="Google Shape;146;p5"/>
            <p:cNvGrpSpPr/>
            <p:nvPr/>
          </p:nvGrpSpPr>
          <p:grpSpPr>
            <a:xfrm rot="-5400000">
              <a:off x="-2361428" y="2352446"/>
              <a:ext cx="5652905" cy="938719"/>
              <a:chOff x="325118" y="2690361"/>
              <a:chExt cx="6178996" cy="1026083"/>
            </a:xfrm>
          </p:grpSpPr>
          <p:sp>
            <p:nvSpPr>
              <p:cNvPr id="147" name="Google Shape;147;p5"/>
              <p:cNvSpPr/>
              <p:nvPr/>
            </p:nvSpPr>
            <p:spPr>
              <a:xfrm rot="5400000">
                <a:off x="2914007" y="106209"/>
                <a:ext cx="999501" cy="6177280"/>
              </a:xfrm>
              <a:prstGeom prst="rect">
                <a:avLst/>
              </a:prstGeom>
              <a:solidFill>
                <a:srgbClr val="F8DE28"/>
              </a:solidFill>
              <a:ln w="9525" cap="flat" cmpd="sng">
                <a:solidFill>
                  <a:srgbClr val="FBEC85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148" name="Google Shape;148;p5" descr="AMBIC-horizontal.png"/>
              <p:cNvPicPr preferRelativeResize="0"/>
              <p:nvPr/>
            </p:nvPicPr>
            <p:blipFill rotWithShape="1">
              <a:blip r:embed="rId4">
                <a:alphaModFix/>
              </a:blip>
              <a:srcRect r="38823"/>
              <a:stretch/>
            </p:blipFill>
            <p:spPr>
              <a:xfrm>
                <a:off x="395795" y="2834194"/>
                <a:ext cx="3356340" cy="737618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149" name="Google Shape;149;p5"/>
              <p:cNvSpPr txBox="1"/>
              <p:nvPr/>
            </p:nvSpPr>
            <p:spPr>
              <a:xfrm>
                <a:off x="3702014" y="2690361"/>
                <a:ext cx="2802099" cy="1026083"/>
              </a:xfrm>
              <a:prstGeom prst="rect">
                <a:avLst/>
              </a:prstGeom>
              <a:solidFill>
                <a:srgbClr val="F8DE28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100" b="1">
                    <a:solidFill>
                      <a:srgbClr val="211D7D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Johns Hopkins University</a:t>
                </a:r>
                <a:endParaRPr/>
              </a:p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100" b="1">
                    <a:solidFill>
                      <a:srgbClr val="211D7D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Clemson University</a:t>
                </a:r>
                <a:endParaRPr/>
              </a:p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100" b="1">
                    <a:solidFill>
                      <a:srgbClr val="211D7D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University of Delaware</a:t>
                </a:r>
                <a:endParaRPr/>
              </a:p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100" b="1">
                    <a:solidFill>
                      <a:srgbClr val="211D7D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University of Massachusetts Lowell</a:t>
                </a:r>
                <a:endParaRPr/>
              </a:p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100" b="1">
                    <a:solidFill>
                      <a:srgbClr val="211D7D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University of Maryland</a:t>
                </a:r>
                <a:endParaRPr/>
              </a:p>
            </p:txBody>
          </p:sp>
        </p:grpSp>
      </p:grpSp>
      <p:sp>
        <p:nvSpPr>
          <p:cNvPr id="150" name="Google Shape;150;p5"/>
          <p:cNvSpPr txBox="1"/>
          <p:nvPr/>
        </p:nvSpPr>
        <p:spPr>
          <a:xfrm>
            <a:off x="1031286" y="1471352"/>
            <a:ext cx="8046212" cy="50993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marR="0" lvl="0" indent="-457200" algn="l" rtl="0">
              <a:spcBef>
                <a:spcPts val="0"/>
              </a:spcBef>
              <a:spcAft>
                <a:spcPts val="0"/>
              </a:spcAft>
              <a:buClr>
                <a:srgbClr val="76079D"/>
              </a:buClr>
              <a:buSzPts val="2800"/>
              <a:buFont typeface="Calibri"/>
              <a:buAutoNum type="arabicPeriod"/>
            </a:pPr>
            <a:endParaRPr sz="2800" b="1" dirty="0">
              <a:solidFill>
                <a:srgbClr val="C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" name="Google Shape;138;p4">
            <a:extLst>
              <a:ext uri="{FF2B5EF4-FFF2-40B4-BE49-F238E27FC236}">
                <a16:creationId xmlns:a16="http://schemas.microsoft.com/office/drawing/2014/main" id="{9F9140FA-0AE7-BF50-A653-042F347DAE84}"/>
              </a:ext>
            </a:extLst>
          </p:cNvPr>
          <p:cNvSpPr txBox="1"/>
          <p:nvPr/>
        </p:nvSpPr>
        <p:spPr>
          <a:xfrm>
            <a:off x="912025" y="1205348"/>
            <a:ext cx="8165473" cy="55814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514350" marR="0" lvl="0" indent="-514350" algn="l" rtl="0">
              <a:spcBef>
                <a:spcPts val="0"/>
              </a:spcBef>
              <a:spcAft>
                <a:spcPts val="0"/>
              </a:spcAft>
              <a:buClr>
                <a:srgbClr val="103154"/>
              </a:buClr>
              <a:buSzPts val="2800"/>
              <a:buFont typeface="+mj-lt"/>
              <a:buAutoNum type="arabicPeriod"/>
            </a:pPr>
            <a:r>
              <a:rPr lang="en-US" sz="2600" b="1" i="0" u="none" strike="noStrike" cap="none" dirty="0">
                <a:solidFill>
                  <a:srgbClr val="7030A0"/>
                </a:solidFill>
                <a:latin typeface="Arial"/>
                <a:ea typeface="Arial"/>
                <a:cs typeface="Arial"/>
                <a:sym typeface="Arial"/>
              </a:rPr>
              <a:t>Identify impact of t</a:t>
            </a:r>
            <a:r>
              <a:rPr lang="en-US" sz="2600" b="1" dirty="0">
                <a:solidFill>
                  <a:srgbClr val="7030A0"/>
                </a:solidFill>
              </a:rPr>
              <a:t>emperature </a:t>
            </a:r>
            <a:r>
              <a:rPr lang="en-US" sz="2600" b="1" i="0" u="none" strike="noStrike" cap="none" dirty="0">
                <a:solidFill>
                  <a:srgbClr val="7030A0"/>
                </a:solidFill>
                <a:latin typeface="Arial"/>
                <a:ea typeface="Arial"/>
                <a:cs typeface="Arial"/>
                <a:sym typeface="Arial"/>
              </a:rPr>
              <a:t>shift, pH shift, pO</a:t>
            </a:r>
            <a:r>
              <a:rPr lang="en-US" sz="2600" b="1" i="0" u="none" strike="noStrike" cap="none" baseline="-25000" dirty="0">
                <a:solidFill>
                  <a:srgbClr val="7030A0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r>
              <a:rPr lang="en-US" sz="2600" b="1" i="0" u="none" strike="noStrike" cap="none" dirty="0">
                <a:solidFill>
                  <a:srgbClr val="7030A0"/>
                </a:solidFill>
                <a:latin typeface="Arial"/>
                <a:ea typeface="Arial"/>
                <a:cs typeface="Arial"/>
                <a:sym typeface="Arial"/>
              </a:rPr>
              <a:t> shift, pCO</a:t>
            </a:r>
            <a:r>
              <a:rPr lang="en-US" sz="2600" b="1" i="0" u="none" strike="noStrike" cap="none" baseline="-25000" dirty="0">
                <a:solidFill>
                  <a:srgbClr val="7030A0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r>
              <a:rPr lang="en-US" sz="2600" b="1" i="0" u="none" strike="noStrike" cap="none" dirty="0">
                <a:solidFill>
                  <a:srgbClr val="7030A0"/>
                </a:solidFill>
                <a:latin typeface="Arial"/>
                <a:ea typeface="Arial"/>
                <a:cs typeface="Arial"/>
                <a:sym typeface="Arial"/>
              </a:rPr>
              <a:t> shift, feed medium composition &amp; timing on lactate shift and redox state</a:t>
            </a:r>
          </a:p>
          <a:p>
            <a:pPr marL="514350" marR="0" lvl="0" indent="-514350" algn="l" rtl="0">
              <a:spcBef>
                <a:spcPts val="0"/>
              </a:spcBef>
              <a:spcAft>
                <a:spcPts val="0"/>
              </a:spcAft>
              <a:buClr>
                <a:srgbClr val="103154"/>
              </a:buClr>
              <a:buSzPts val="2800"/>
              <a:buFont typeface="+mj-lt"/>
              <a:buAutoNum type="arabicPeriod"/>
            </a:pPr>
            <a:endParaRPr lang="en-US" sz="1000" b="1" i="0" u="none" strike="noStrike" cap="none" dirty="0">
              <a:solidFill>
                <a:srgbClr val="7030A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514350" marR="0" lvl="0" indent="-514350" algn="l" rtl="0">
              <a:spcBef>
                <a:spcPts val="0"/>
              </a:spcBef>
              <a:spcAft>
                <a:spcPts val="0"/>
              </a:spcAft>
              <a:buClr>
                <a:srgbClr val="103154"/>
              </a:buClr>
              <a:buSzPts val="2800"/>
              <a:buFont typeface="+mj-lt"/>
              <a:buAutoNum type="arabicPeriod"/>
            </a:pPr>
            <a:r>
              <a:rPr lang="en-US" sz="2600" b="1" dirty="0">
                <a:solidFill>
                  <a:srgbClr val="0070C0"/>
                </a:solidFill>
              </a:rPr>
              <a:t>Use cellular sensors to monitor redox state/ROS and identify approaches to alter redox state for improved performance</a:t>
            </a:r>
          </a:p>
          <a:p>
            <a:pPr marL="514350" marR="0" lvl="0" indent="-514350" algn="l" rtl="0">
              <a:spcBef>
                <a:spcPts val="0"/>
              </a:spcBef>
              <a:spcAft>
                <a:spcPts val="0"/>
              </a:spcAft>
              <a:buClr>
                <a:srgbClr val="103154"/>
              </a:buClr>
              <a:buSzPts val="2800"/>
              <a:buFont typeface="+mj-lt"/>
              <a:buAutoNum type="arabicPeriod"/>
            </a:pPr>
            <a:endParaRPr lang="en-US" sz="1000" b="1" dirty="0">
              <a:solidFill>
                <a:srgbClr val="0070C0"/>
              </a:solidFill>
            </a:endParaRPr>
          </a:p>
          <a:p>
            <a:pPr marL="514350" marR="0" lvl="0" indent="-514350" algn="l" rtl="0">
              <a:spcBef>
                <a:spcPts val="0"/>
              </a:spcBef>
              <a:spcAft>
                <a:spcPts val="0"/>
              </a:spcAft>
              <a:buClr>
                <a:srgbClr val="103154"/>
              </a:buClr>
              <a:buSzPts val="2800"/>
              <a:buFont typeface="+mj-lt"/>
              <a:buAutoNum type="arabicPeriod"/>
            </a:pPr>
            <a:r>
              <a:rPr lang="en-US" sz="2600" b="1" i="0" u="none" strike="noStrike" cap="none" dirty="0">
                <a:solidFill>
                  <a:srgbClr val="009999"/>
                </a:solidFill>
                <a:latin typeface="Arial"/>
                <a:ea typeface="Arial"/>
                <a:cs typeface="Arial"/>
                <a:sym typeface="Arial"/>
              </a:rPr>
              <a:t>Employ </a:t>
            </a:r>
            <a:r>
              <a:rPr lang="en-US" sz="2600" b="1" baseline="30000" dirty="0">
                <a:solidFill>
                  <a:srgbClr val="009999"/>
                </a:solidFill>
              </a:rPr>
              <a:t>13</a:t>
            </a:r>
            <a:r>
              <a:rPr lang="en-US" sz="2600" b="1" dirty="0">
                <a:solidFill>
                  <a:srgbClr val="009999"/>
                </a:solidFill>
              </a:rPr>
              <a:t>C-flux analysis to quantify intracellular metabolic fluxes and identify lactate shift levers</a:t>
            </a:r>
          </a:p>
          <a:p>
            <a:pPr marL="514350" marR="0" lvl="0" indent="-514350" algn="l" rtl="0">
              <a:spcBef>
                <a:spcPts val="0"/>
              </a:spcBef>
              <a:spcAft>
                <a:spcPts val="0"/>
              </a:spcAft>
              <a:buClr>
                <a:srgbClr val="103154"/>
              </a:buClr>
              <a:buSzPts val="2800"/>
              <a:buFont typeface="+mj-lt"/>
              <a:buAutoNum type="arabicPeriod"/>
            </a:pPr>
            <a:endParaRPr lang="en-US" sz="1000" b="1" dirty="0">
              <a:solidFill>
                <a:srgbClr val="009999"/>
              </a:solidFill>
            </a:endParaRPr>
          </a:p>
          <a:p>
            <a:pPr marL="514350" marR="0" lvl="0" indent="-514350" algn="l" rtl="0">
              <a:spcBef>
                <a:spcPts val="0"/>
              </a:spcBef>
              <a:spcAft>
                <a:spcPts val="0"/>
              </a:spcAft>
              <a:buClr>
                <a:srgbClr val="103154"/>
              </a:buClr>
              <a:buSzPts val="2800"/>
              <a:buFont typeface="+mj-lt"/>
              <a:buAutoNum type="arabicPeriod"/>
            </a:pPr>
            <a:r>
              <a:rPr lang="en-US" sz="2600" b="1" dirty="0">
                <a:solidFill>
                  <a:srgbClr val="A50021"/>
                </a:solidFill>
              </a:rPr>
              <a:t>Identify shift-related metabolic genes through transcriptomic analysis and alter expression through lactate-responsive switches</a:t>
            </a:r>
            <a:endParaRPr lang="en-US" sz="2600" b="1" dirty="0">
              <a:solidFill>
                <a:srgbClr val="103154"/>
              </a:solidFill>
            </a:endParaRPr>
          </a:p>
          <a:p>
            <a:pPr marL="514350" marR="0" lvl="0" indent="-514350" algn="l" rtl="0">
              <a:spcBef>
                <a:spcPts val="0"/>
              </a:spcBef>
              <a:spcAft>
                <a:spcPts val="0"/>
              </a:spcAft>
              <a:buClr>
                <a:srgbClr val="103154"/>
              </a:buClr>
              <a:buSzPts val="2800"/>
              <a:buFont typeface="+mj-lt"/>
              <a:buAutoNum type="arabicPeriod"/>
            </a:pPr>
            <a:endParaRPr lang="en-US" sz="2600" b="1" i="0" u="none" strike="noStrike" cap="none" dirty="0">
              <a:solidFill>
                <a:srgbClr val="103154"/>
              </a:solidFill>
              <a:latin typeface="Arial"/>
              <a:ea typeface="Arial"/>
              <a:cs typeface="Arial"/>
              <a:sym typeface="Arial"/>
            </a:endParaRPr>
          </a:p>
          <a:p>
            <a:pPr marR="0" lvl="0" algn="l" rtl="0">
              <a:spcBef>
                <a:spcPts val="560"/>
              </a:spcBef>
              <a:spcAft>
                <a:spcPts val="0"/>
              </a:spcAft>
              <a:buClr>
                <a:srgbClr val="103154"/>
              </a:buClr>
              <a:buSzPts val="2800"/>
            </a:pPr>
            <a:endParaRPr lang="en-US" sz="2600" b="1" i="0" u="none" strike="noStrike" cap="none" dirty="0">
              <a:solidFill>
                <a:srgbClr val="103154"/>
              </a:solidFill>
              <a:latin typeface="Arial"/>
              <a:ea typeface="Arial"/>
              <a:cs typeface="Arial"/>
              <a:sym typeface="Arial"/>
            </a:endParaRPr>
          </a:p>
          <a:p>
            <a:pPr marR="0" lvl="0" algn="l" rtl="0">
              <a:spcBef>
                <a:spcPts val="560"/>
              </a:spcBef>
              <a:spcAft>
                <a:spcPts val="0"/>
              </a:spcAft>
              <a:buClr>
                <a:srgbClr val="103154"/>
              </a:buClr>
              <a:buSzPts val="2800"/>
            </a:pPr>
            <a:br>
              <a:rPr lang="en-US" sz="2600" b="1" i="0" u="none" strike="noStrike" cap="none" dirty="0">
                <a:solidFill>
                  <a:srgbClr val="CC0000"/>
                </a:solidFill>
                <a:latin typeface="Arial"/>
                <a:ea typeface="Arial"/>
                <a:cs typeface="Arial"/>
                <a:sym typeface="Arial"/>
              </a:rPr>
            </a:br>
            <a:endParaRPr sz="2600" b="1" i="0" u="none" strike="noStrike" cap="none" dirty="0">
              <a:solidFill>
                <a:srgbClr val="008F92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6"/>
          <p:cNvSpPr txBox="1"/>
          <p:nvPr/>
        </p:nvSpPr>
        <p:spPr>
          <a:xfrm>
            <a:off x="1031287" y="198448"/>
            <a:ext cx="7797318" cy="7076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90"/>
              </a:buClr>
              <a:buSzPts val="4400"/>
              <a:buFont typeface="Arial"/>
              <a:buNone/>
            </a:pPr>
            <a:r>
              <a:rPr lang="en-US" sz="4400" b="1" dirty="0">
                <a:solidFill>
                  <a:srgbClr val="000090"/>
                </a:solidFill>
                <a:latin typeface="Arial"/>
                <a:ea typeface="Arial"/>
                <a:cs typeface="Arial"/>
                <a:sym typeface="Arial"/>
              </a:rPr>
              <a:t>Research Approach</a:t>
            </a:r>
            <a:endParaRPr sz="4400" b="1" dirty="0">
              <a:solidFill>
                <a:srgbClr val="00009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56" name="Google Shape;156;p6"/>
          <p:cNvGrpSpPr/>
          <p:nvPr/>
        </p:nvGrpSpPr>
        <p:grpSpPr>
          <a:xfrm>
            <a:off x="-4335" y="-4647"/>
            <a:ext cx="938719" cy="6656680"/>
            <a:chOff x="-4335" y="-4647"/>
            <a:chExt cx="938719" cy="6656680"/>
          </a:xfrm>
        </p:grpSpPr>
        <p:pic>
          <p:nvPicPr>
            <p:cNvPr id="157" name="Google Shape;157;p6" descr="NSF.jpeg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 rot="-5400000">
              <a:off x="3463" y="5734169"/>
              <a:ext cx="914400" cy="921327"/>
            </a:xfrm>
            <a:prstGeom prst="rect">
              <a:avLst/>
            </a:prstGeom>
            <a:noFill/>
            <a:ln>
              <a:noFill/>
            </a:ln>
          </p:spPr>
        </p:pic>
        <p:grpSp>
          <p:nvGrpSpPr>
            <p:cNvPr id="158" name="Google Shape;158;p6"/>
            <p:cNvGrpSpPr/>
            <p:nvPr/>
          </p:nvGrpSpPr>
          <p:grpSpPr>
            <a:xfrm rot="-5400000">
              <a:off x="-2361428" y="2352446"/>
              <a:ext cx="5652905" cy="938719"/>
              <a:chOff x="325118" y="2690361"/>
              <a:chExt cx="6178996" cy="1026083"/>
            </a:xfrm>
          </p:grpSpPr>
          <p:sp>
            <p:nvSpPr>
              <p:cNvPr id="159" name="Google Shape;159;p6"/>
              <p:cNvSpPr/>
              <p:nvPr/>
            </p:nvSpPr>
            <p:spPr>
              <a:xfrm rot="5400000">
                <a:off x="2914007" y="106209"/>
                <a:ext cx="999501" cy="6177280"/>
              </a:xfrm>
              <a:prstGeom prst="rect">
                <a:avLst/>
              </a:prstGeom>
              <a:solidFill>
                <a:srgbClr val="F8DE28"/>
              </a:solidFill>
              <a:ln w="9525" cap="flat" cmpd="sng">
                <a:solidFill>
                  <a:srgbClr val="FBEC85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160" name="Google Shape;160;p6" descr="AMBIC-horizontal.png"/>
              <p:cNvPicPr preferRelativeResize="0"/>
              <p:nvPr/>
            </p:nvPicPr>
            <p:blipFill rotWithShape="1">
              <a:blip r:embed="rId4">
                <a:alphaModFix/>
              </a:blip>
              <a:srcRect r="38823"/>
              <a:stretch/>
            </p:blipFill>
            <p:spPr>
              <a:xfrm>
                <a:off x="395795" y="2834194"/>
                <a:ext cx="3356340" cy="737618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161" name="Google Shape;161;p6"/>
              <p:cNvSpPr txBox="1"/>
              <p:nvPr/>
            </p:nvSpPr>
            <p:spPr>
              <a:xfrm>
                <a:off x="3702014" y="2690361"/>
                <a:ext cx="2802099" cy="1026083"/>
              </a:xfrm>
              <a:prstGeom prst="rect">
                <a:avLst/>
              </a:prstGeom>
              <a:solidFill>
                <a:srgbClr val="F8DE28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100" b="1">
                    <a:solidFill>
                      <a:srgbClr val="211D7D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Johns Hopkins University</a:t>
                </a:r>
                <a:endParaRPr/>
              </a:p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100" b="1">
                    <a:solidFill>
                      <a:srgbClr val="211D7D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Clemson University</a:t>
                </a:r>
                <a:endParaRPr/>
              </a:p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100" b="1">
                    <a:solidFill>
                      <a:srgbClr val="211D7D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University of Delaware</a:t>
                </a:r>
                <a:endParaRPr/>
              </a:p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100" b="1">
                    <a:solidFill>
                      <a:srgbClr val="211D7D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University of Massachusetts Lowell</a:t>
                </a:r>
                <a:endParaRPr/>
              </a:p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100" b="1">
                    <a:solidFill>
                      <a:srgbClr val="211D7D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University of Maryland</a:t>
                </a:r>
                <a:endParaRPr/>
              </a:p>
            </p:txBody>
          </p:sp>
        </p:grpSp>
      </p:grpSp>
      <p:sp>
        <p:nvSpPr>
          <p:cNvPr id="162" name="Google Shape;162;p6"/>
          <p:cNvSpPr txBox="1"/>
          <p:nvPr/>
        </p:nvSpPr>
        <p:spPr>
          <a:xfrm>
            <a:off x="1011758" y="1221971"/>
            <a:ext cx="8082363" cy="53866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2413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endParaRPr sz="1600" b="1" i="0" u="none" strike="noStrike" cap="none" dirty="0">
              <a:solidFill>
                <a:srgbClr val="C50FEA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" name="Google Shape;253;p12">
            <a:extLst>
              <a:ext uri="{FF2B5EF4-FFF2-40B4-BE49-F238E27FC236}">
                <a16:creationId xmlns:a16="http://schemas.microsoft.com/office/drawing/2014/main" id="{C3E95739-D1FC-C014-5755-22120ED38CC4}"/>
              </a:ext>
            </a:extLst>
          </p:cNvPr>
          <p:cNvSpPr txBox="1"/>
          <p:nvPr/>
        </p:nvSpPr>
        <p:spPr>
          <a:xfrm>
            <a:off x="1158029" y="1274387"/>
            <a:ext cx="7936092" cy="47484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>
              <a:buClr>
                <a:srgbClr val="C00000"/>
              </a:buClr>
              <a:buSzPts val="3000"/>
            </a:pPr>
            <a:r>
              <a:rPr lang="en-US" sz="3000" b="1" dirty="0">
                <a:solidFill>
                  <a:srgbClr val="C00000"/>
                </a:solidFill>
              </a:rPr>
              <a:t>In this project, we bring together three labs to investigate how to use process shifts to optimize process performance and engineer better cell lines</a:t>
            </a:r>
            <a:endParaRPr sz="2000" b="1" dirty="0">
              <a:solidFill>
                <a:srgbClr val="008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l" rtl="0">
              <a:spcBef>
                <a:spcPts val="600"/>
              </a:spcBef>
              <a:spcAft>
                <a:spcPts val="0"/>
              </a:spcAft>
              <a:buClr>
                <a:srgbClr val="7030A0"/>
              </a:buClr>
              <a:buSzPts val="3000"/>
              <a:buFont typeface="Arial"/>
              <a:buChar char="•"/>
            </a:pPr>
            <a:endParaRPr lang="en-US" sz="3000" b="1" dirty="0">
              <a:solidFill>
                <a:srgbClr val="7030A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lvl="0" indent="-342900">
              <a:spcBef>
                <a:spcPts val="600"/>
              </a:spcBef>
              <a:buClr>
                <a:srgbClr val="7030A0"/>
              </a:buClr>
              <a:buSzPts val="3000"/>
              <a:buFont typeface="Arial"/>
              <a:buChar char="•"/>
            </a:pPr>
            <a:r>
              <a:rPr lang="en-US" sz="3000" b="1" dirty="0">
                <a:solidFill>
                  <a:srgbClr val="7030A0"/>
                </a:solidFill>
              </a:rPr>
              <a:t>Antoniewicz Lab: 	</a:t>
            </a:r>
            <a:r>
              <a:rPr lang="en-US" sz="3000" b="1" baseline="30000" dirty="0">
                <a:solidFill>
                  <a:srgbClr val="7030A0"/>
                </a:solidFill>
              </a:rPr>
              <a:t>13</a:t>
            </a:r>
            <a:r>
              <a:rPr lang="en-US" sz="3000" b="1" dirty="0">
                <a:solidFill>
                  <a:srgbClr val="7030A0"/>
                </a:solidFill>
              </a:rPr>
              <a:t>C metabolic analysis</a:t>
            </a:r>
            <a:endParaRPr sz="2000" b="1" dirty="0">
              <a:solidFill>
                <a:srgbClr val="008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lvl="0" indent="-342900">
              <a:spcBef>
                <a:spcPts val="600"/>
              </a:spcBef>
              <a:buClr>
                <a:srgbClr val="0070C0"/>
              </a:buClr>
              <a:buSzPts val="3000"/>
              <a:buFont typeface="Arial"/>
              <a:buChar char="•"/>
            </a:pPr>
            <a:r>
              <a:rPr lang="en-US" sz="3000" b="1" dirty="0">
                <a:solidFill>
                  <a:srgbClr val="0070C0"/>
                </a:solidFill>
              </a:rPr>
              <a:t>Bentley Lab: 		redox state analysis</a:t>
            </a:r>
          </a:p>
          <a:p>
            <a:pPr marL="342900" lvl="0" indent="-342900">
              <a:spcBef>
                <a:spcPts val="600"/>
              </a:spcBef>
              <a:buClr>
                <a:srgbClr val="008000"/>
              </a:buClr>
              <a:buSzPts val="3000"/>
              <a:buFont typeface="Arial"/>
              <a:buChar char="•"/>
            </a:pPr>
            <a:r>
              <a:rPr lang="en-US" sz="3000" b="1" dirty="0">
                <a:solidFill>
                  <a:srgbClr val="008000"/>
                </a:solidFill>
                <a:latin typeface="Arial"/>
                <a:ea typeface="Arial"/>
                <a:cs typeface="Arial"/>
                <a:sym typeface="Arial"/>
              </a:rPr>
              <a:t>Betenbaugh Lab: </a:t>
            </a:r>
            <a:r>
              <a:rPr lang="en-US" sz="3000" b="1" dirty="0">
                <a:solidFill>
                  <a:srgbClr val="008000"/>
                </a:solidFill>
              </a:rPr>
              <a:t>	‘omics data analysis</a:t>
            </a:r>
            <a:endParaRPr lang="en-US" sz="3000" b="1" dirty="0">
              <a:solidFill>
                <a:srgbClr val="008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lvl="1" indent="-342900">
              <a:spcBef>
                <a:spcPts val="600"/>
              </a:spcBef>
              <a:buClr>
                <a:srgbClr val="008000"/>
              </a:buClr>
              <a:buSzPts val="3000"/>
              <a:buFont typeface="Arial"/>
              <a:buChar char="•"/>
            </a:pPr>
            <a:endParaRPr lang="en-US" sz="3000" b="1" dirty="0">
              <a:solidFill>
                <a:srgbClr val="0070C0"/>
              </a:solidFill>
            </a:endParaRPr>
          </a:p>
          <a:p>
            <a:pPr marL="342900" marR="0" lvl="0" indent="-342900" algn="l" rtl="0">
              <a:spcBef>
                <a:spcPts val="600"/>
              </a:spcBef>
              <a:spcAft>
                <a:spcPts val="0"/>
              </a:spcAft>
              <a:buClr>
                <a:srgbClr val="008000"/>
              </a:buClr>
              <a:buSzPts val="3000"/>
              <a:buFont typeface="Arial"/>
              <a:buChar char="•"/>
            </a:pPr>
            <a:endParaRPr sz="3000" b="1" dirty="0">
              <a:solidFill>
                <a:srgbClr val="0070C0"/>
              </a:solidFill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42826746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6"/>
          <p:cNvSpPr txBox="1"/>
          <p:nvPr/>
        </p:nvSpPr>
        <p:spPr>
          <a:xfrm>
            <a:off x="1031287" y="198448"/>
            <a:ext cx="7797318" cy="7076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90"/>
              </a:buClr>
              <a:buSzPts val="4400"/>
              <a:buFont typeface="Arial"/>
              <a:buNone/>
            </a:pPr>
            <a:r>
              <a:rPr lang="en-US" sz="4400" b="1" dirty="0">
                <a:solidFill>
                  <a:srgbClr val="000090"/>
                </a:solidFill>
                <a:latin typeface="Arial"/>
                <a:ea typeface="Arial"/>
                <a:cs typeface="Arial"/>
                <a:sym typeface="Arial"/>
              </a:rPr>
              <a:t>Research Approach (1)</a:t>
            </a:r>
          </a:p>
        </p:txBody>
      </p:sp>
      <p:grpSp>
        <p:nvGrpSpPr>
          <p:cNvPr id="156" name="Google Shape;156;p6"/>
          <p:cNvGrpSpPr/>
          <p:nvPr/>
        </p:nvGrpSpPr>
        <p:grpSpPr>
          <a:xfrm>
            <a:off x="-4336" y="-4645"/>
            <a:ext cx="938719" cy="6656678"/>
            <a:chOff x="-4336" y="-4645"/>
            <a:chExt cx="938719" cy="6656678"/>
          </a:xfrm>
        </p:grpSpPr>
        <p:pic>
          <p:nvPicPr>
            <p:cNvPr id="157" name="Google Shape;157;p6" descr="NSF.jpeg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 rot="-5400000">
              <a:off x="3463" y="5734169"/>
              <a:ext cx="914400" cy="921327"/>
            </a:xfrm>
            <a:prstGeom prst="rect">
              <a:avLst/>
            </a:prstGeom>
            <a:noFill/>
            <a:ln>
              <a:noFill/>
            </a:ln>
          </p:spPr>
        </p:pic>
        <p:grpSp>
          <p:nvGrpSpPr>
            <p:cNvPr id="158" name="Google Shape;158;p6"/>
            <p:cNvGrpSpPr/>
            <p:nvPr/>
          </p:nvGrpSpPr>
          <p:grpSpPr>
            <a:xfrm rot="-5400000">
              <a:off x="-2361428" y="2352447"/>
              <a:ext cx="5652904" cy="938719"/>
              <a:chOff x="325118" y="2690361"/>
              <a:chExt cx="6178995" cy="1026083"/>
            </a:xfrm>
          </p:grpSpPr>
          <p:sp>
            <p:nvSpPr>
              <p:cNvPr id="159" name="Google Shape;159;p6"/>
              <p:cNvSpPr/>
              <p:nvPr/>
            </p:nvSpPr>
            <p:spPr>
              <a:xfrm rot="5400000">
                <a:off x="2914007" y="106209"/>
                <a:ext cx="999501" cy="6177280"/>
              </a:xfrm>
              <a:prstGeom prst="rect">
                <a:avLst/>
              </a:prstGeom>
              <a:solidFill>
                <a:srgbClr val="F8DE28"/>
              </a:solidFill>
              <a:ln w="9525" cap="flat" cmpd="sng">
                <a:solidFill>
                  <a:srgbClr val="FBEC85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160" name="Google Shape;160;p6" descr="AMBIC-horizontal.png"/>
              <p:cNvPicPr preferRelativeResize="0"/>
              <p:nvPr/>
            </p:nvPicPr>
            <p:blipFill rotWithShape="1">
              <a:blip r:embed="rId4">
                <a:alphaModFix/>
              </a:blip>
              <a:srcRect r="38823"/>
              <a:stretch/>
            </p:blipFill>
            <p:spPr>
              <a:xfrm>
                <a:off x="395795" y="2834194"/>
                <a:ext cx="3356340" cy="737618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161" name="Google Shape;161;p6"/>
              <p:cNvSpPr txBox="1"/>
              <p:nvPr/>
            </p:nvSpPr>
            <p:spPr>
              <a:xfrm>
                <a:off x="3702014" y="2690361"/>
                <a:ext cx="2802099" cy="1026083"/>
              </a:xfrm>
              <a:prstGeom prst="rect">
                <a:avLst/>
              </a:prstGeom>
              <a:solidFill>
                <a:srgbClr val="F8DE28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100" b="1">
                    <a:solidFill>
                      <a:srgbClr val="211D7D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Johns Hopkins University</a:t>
                </a:r>
                <a:endParaRPr/>
              </a:p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100" b="1">
                    <a:solidFill>
                      <a:srgbClr val="211D7D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Clemson University</a:t>
                </a:r>
                <a:endParaRPr/>
              </a:p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100" b="1">
                    <a:solidFill>
                      <a:srgbClr val="211D7D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University of Delaware</a:t>
                </a:r>
                <a:endParaRPr/>
              </a:p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100" b="1">
                    <a:solidFill>
                      <a:srgbClr val="211D7D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University of Massachusetts Lowell</a:t>
                </a:r>
                <a:endParaRPr/>
              </a:p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100" b="1">
                    <a:solidFill>
                      <a:srgbClr val="211D7D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University of Maryland</a:t>
                </a:r>
                <a:endParaRPr/>
              </a:p>
            </p:txBody>
          </p:sp>
        </p:grpSp>
      </p:grpSp>
      <p:sp>
        <p:nvSpPr>
          <p:cNvPr id="11" name="Google Shape;138;p4">
            <a:extLst>
              <a:ext uri="{FF2B5EF4-FFF2-40B4-BE49-F238E27FC236}">
                <a16:creationId xmlns:a16="http://schemas.microsoft.com/office/drawing/2014/main" id="{815FED80-1C86-5D55-C1DF-F35CF476F3F9}"/>
              </a:ext>
            </a:extLst>
          </p:cNvPr>
          <p:cNvSpPr txBox="1"/>
          <p:nvPr/>
        </p:nvSpPr>
        <p:spPr>
          <a:xfrm>
            <a:off x="6670442" y="1529118"/>
            <a:ext cx="2604396" cy="9563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R="0" lvl="0" algn="ctr" rtl="0">
              <a:spcBef>
                <a:spcPts val="0"/>
              </a:spcBef>
              <a:spcAft>
                <a:spcPts val="0"/>
              </a:spcAft>
              <a:buClr>
                <a:srgbClr val="103154"/>
              </a:buClr>
              <a:buSzPts val="2800"/>
            </a:pPr>
            <a:r>
              <a:rPr lang="en-US" sz="1600" b="1" dirty="0">
                <a:solidFill>
                  <a:srgbClr val="7030A0"/>
                </a:solidFill>
              </a:rPr>
              <a:t>Perform cell culture studies under various process shifts</a:t>
            </a:r>
          </a:p>
          <a:p>
            <a:pPr marR="0" lvl="0" algn="ctr" rtl="0">
              <a:spcBef>
                <a:spcPts val="0"/>
              </a:spcBef>
              <a:spcAft>
                <a:spcPts val="0"/>
              </a:spcAft>
              <a:buClr>
                <a:srgbClr val="103154"/>
              </a:buClr>
              <a:buSzPts val="2800"/>
            </a:pPr>
            <a:endParaRPr lang="en-US" sz="1600" b="1" i="0" u="none" strike="noStrike" cap="none" dirty="0">
              <a:solidFill>
                <a:srgbClr val="7030A0"/>
              </a:solidFill>
              <a:latin typeface="Arial"/>
              <a:ea typeface="Arial"/>
              <a:cs typeface="Arial"/>
              <a:sym typeface="Arial"/>
            </a:endParaRPr>
          </a:p>
          <a:p>
            <a:pPr marR="0" lvl="0" algn="ctr" rtl="0">
              <a:spcBef>
                <a:spcPts val="0"/>
              </a:spcBef>
              <a:spcAft>
                <a:spcPts val="0"/>
              </a:spcAft>
              <a:buClr>
                <a:srgbClr val="103154"/>
              </a:buClr>
              <a:buSzPts val="2800"/>
            </a:pPr>
            <a:endParaRPr lang="en-US" sz="1600" b="1" dirty="0">
              <a:solidFill>
                <a:srgbClr val="7030A0"/>
              </a:solidFill>
            </a:endParaRPr>
          </a:p>
          <a:p>
            <a:pPr marR="0" lvl="0" algn="ctr" rtl="0">
              <a:spcBef>
                <a:spcPts val="0"/>
              </a:spcBef>
              <a:spcAft>
                <a:spcPts val="0"/>
              </a:spcAft>
              <a:buClr>
                <a:srgbClr val="103154"/>
              </a:buClr>
              <a:buSzPts val="2800"/>
            </a:pPr>
            <a:endParaRPr lang="en-US" sz="1600" b="1" i="0" u="none" strike="noStrike" cap="none" dirty="0">
              <a:solidFill>
                <a:srgbClr val="7030A0"/>
              </a:solidFill>
              <a:latin typeface="Arial"/>
              <a:ea typeface="Arial"/>
              <a:cs typeface="Arial"/>
              <a:sym typeface="Arial"/>
            </a:endParaRPr>
          </a:p>
          <a:p>
            <a:pPr marR="0" lvl="0" algn="ctr" rtl="0">
              <a:spcBef>
                <a:spcPts val="0"/>
              </a:spcBef>
              <a:spcAft>
                <a:spcPts val="0"/>
              </a:spcAft>
              <a:buClr>
                <a:srgbClr val="103154"/>
              </a:buClr>
              <a:buSzPts val="2800"/>
            </a:pPr>
            <a:endParaRPr lang="en-US" sz="1600" b="1" dirty="0">
              <a:solidFill>
                <a:srgbClr val="0070C0"/>
              </a:solidFill>
            </a:endParaRPr>
          </a:p>
          <a:p>
            <a:pPr marR="0" lvl="0" algn="ctr" rtl="0">
              <a:spcBef>
                <a:spcPts val="0"/>
              </a:spcBef>
              <a:spcAft>
                <a:spcPts val="0"/>
              </a:spcAft>
              <a:buClr>
                <a:srgbClr val="103154"/>
              </a:buClr>
              <a:buSzPts val="2800"/>
            </a:pPr>
            <a:endParaRPr lang="en-US" sz="1600" b="1" dirty="0">
              <a:solidFill>
                <a:srgbClr val="0070C0"/>
              </a:solidFill>
            </a:endParaRPr>
          </a:p>
        </p:txBody>
      </p:sp>
      <p:sp>
        <p:nvSpPr>
          <p:cNvPr id="12" name="Google Shape;138;p4">
            <a:extLst>
              <a:ext uri="{FF2B5EF4-FFF2-40B4-BE49-F238E27FC236}">
                <a16:creationId xmlns:a16="http://schemas.microsoft.com/office/drawing/2014/main" id="{616EC725-1A03-50CE-2A09-06EA55705A1D}"/>
              </a:ext>
            </a:extLst>
          </p:cNvPr>
          <p:cNvSpPr txBox="1"/>
          <p:nvPr/>
        </p:nvSpPr>
        <p:spPr>
          <a:xfrm>
            <a:off x="6670442" y="3381120"/>
            <a:ext cx="2604396" cy="9563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R="0" lvl="0" algn="ctr" rtl="0">
              <a:spcBef>
                <a:spcPts val="0"/>
              </a:spcBef>
              <a:spcAft>
                <a:spcPts val="0"/>
              </a:spcAft>
              <a:buClr>
                <a:srgbClr val="103154"/>
              </a:buClr>
              <a:buSzPts val="2800"/>
            </a:pPr>
            <a:r>
              <a:rPr lang="en-US" sz="1600" b="1" dirty="0">
                <a:solidFill>
                  <a:srgbClr val="0070C0"/>
                </a:solidFill>
              </a:rPr>
              <a:t>Assess impact and identify relevant metabolic genes</a:t>
            </a:r>
          </a:p>
          <a:p>
            <a:pPr marR="0" lvl="0" algn="ctr" rtl="0">
              <a:spcBef>
                <a:spcPts val="0"/>
              </a:spcBef>
              <a:spcAft>
                <a:spcPts val="0"/>
              </a:spcAft>
              <a:buClr>
                <a:srgbClr val="103154"/>
              </a:buClr>
              <a:buSzPts val="2800"/>
            </a:pPr>
            <a:endParaRPr lang="en-US" sz="1600" b="1" i="0" u="none" strike="noStrike" cap="none" dirty="0">
              <a:solidFill>
                <a:srgbClr val="7030A0"/>
              </a:solidFill>
              <a:latin typeface="Arial"/>
              <a:ea typeface="Arial"/>
              <a:cs typeface="Arial"/>
              <a:sym typeface="Arial"/>
            </a:endParaRPr>
          </a:p>
          <a:p>
            <a:pPr marR="0" lvl="0" algn="ctr" rtl="0">
              <a:spcBef>
                <a:spcPts val="0"/>
              </a:spcBef>
              <a:spcAft>
                <a:spcPts val="0"/>
              </a:spcAft>
              <a:buClr>
                <a:srgbClr val="103154"/>
              </a:buClr>
              <a:buSzPts val="2800"/>
            </a:pPr>
            <a:endParaRPr lang="en-US" sz="1600" b="1" dirty="0">
              <a:solidFill>
                <a:srgbClr val="7030A0"/>
              </a:solidFill>
            </a:endParaRPr>
          </a:p>
          <a:p>
            <a:pPr marR="0" lvl="0" algn="ctr" rtl="0">
              <a:spcBef>
                <a:spcPts val="0"/>
              </a:spcBef>
              <a:spcAft>
                <a:spcPts val="0"/>
              </a:spcAft>
              <a:buClr>
                <a:srgbClr val="103154"/>
              </a:buClr>
              <a:buSzPts val="2800"/>
            </a:pPr>
            <a:endParaRPr lang="en-US" sz="1600" b="1" i="0" u="none" strike="noStrike" cap="none" dirty="0">
              <a:solidFill>
                <a:srgbClr val="7030A0"/>
              </a:solidFill>
              <a:latin typeface="Arial"/>
              <a:ea typeface="Arial"/>
              <a:cs typeface="Arial"/>
              <a:sym typeface="Arial"/>
            </a:endParaRPr>
          </a:p>
          <a:p>
            <a:pPr marR="0" lvl="0" algn="ctr" rtl="0">
              <a:spcBef>
                <a:spcPts val="0"/>
              </a:spcBef>
              <a:spcAft>
                <a:spcPts val="0"/>
              </a:spcAft>
              <a:buClr>
                <a:srgbClr val="103154"/>
              </a:buClr>
              <a:buSzPts val="2800"/>
            </a:pPr>
            <a:endParaRPr lang="en-US" sz="1600" b="1" dirty="0">
              <a:solidFill>
                <a:srgbClr val="0070C0"/>
              </a:solidFill>
            </a:endParaRPr>
          </a:p>
          <a:p>
            <a:pPr marR="0" lvl="0" algn="ctr" rtl="0">
              <a:spcBef>
                <a:spcPts val="0"/>
              </a:spcBef>
              <a:spcAft>
                <a:spcPts val="0"/>
              </a:spcAft>
              <a:buClr>
                <a:srgbClr val="103154"/>
              </a:buClr>
              <a:buSzPts val="2800"/>
            </a:pPr>
            <a:endParaRPr lang="en-US" sz="1600" b="1" dirty="0">
              <a:solidFill>
                <a:srgbClr val="0070C0"/>
              </a:solidFill>
            </a:endParaRPr>
          </a:p>
        </p:txBody>
      </p:sp>
      <p:sp>
        <p:nvSpPr>
          <p:cNvPr id="13" name="Google Shape;138;p4">
            <a:extLst>
              <a:ext uri="{FF2B5EF4-FFF2-40B4-BE49-F238E27FC236}">
                <a16:creationId xmlns:a16="http://schemas.microsoft.com/office/drawing/2014/main" id="{18D3065F-B920-78DD-6B67-72F4D8CD9E8E}"/>
              </a:ext>
            </a:extLst>
          </p:cNvPr>
          <p:cNvSpPr txBox="1"/>
          <p:nvPr/>
        </p:nvSpPr>
        <p:spPr>
          <a:xfrm>
            <a:off x="6874767" y="5095300"/>
            <a:ext cx="2376762" cy="16388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R="0" lvl="0" algn="ctr" rtl="0">
              <a:spcBef>
                <a:spcPts val="0"/>
              </a:spcBef>
              <a:spcAft>
                <a:spcPts val="0"/>
              </a:spcAft>
              <a:buClr>
                <a:srgbClr val="103154"/>
              </a:buClr>
              <a:buSzPts val="2800"/>
            </a:pPr>
            <a:r>
              <a:rPr lang="en-US" sz="1600" b="1" dirty="0">
                <a:solidFill>
                  <a:srgbClr val="A50021"/>
                </a:solidFill>
              </a:rPr>
              <a:t>Modulate expression through lactate-responsive cassette, and c</a:t>
            </a:r>
            <a:r>
              <a:rPr lang="en-US" sz="1600" b="1" i="0" u="none" strike="noStrike" cap="none" dirty="0">
                <a:solidFill>
                  <a:srgbClr val="A50021"/>
                </a:solidFill>
                <a:latin typeface="Arial"/>
                <a:ea typeface="Arial"/>
                <a:cs typeface="Arial"/>
                <a:sym typeface="Arial"/>
              </a:rPr>
              <a:t>haracterize impact on cell culture performance</a:t>
            </a:r>
            <a:endParaRPr sz="1600" b="1" i="0" u="none" strike="noStrike" cap="none" dirty="0">
              <a:solidFill>
                <a:srgbClr val="008F9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7" name="Picture 6" descr="A diagram of different types of lactate&#10;&#10;Description automatically generated">
            <a:extLst>
              <a:ext uri="{FF2B5EF4-FFF2-40B4-BE49-F238E27FC236}">
                <a16:creationId xmlns:a16="http://schemas.microsoft.com/office/drawing/2014/main" id="{CA62E590-DA1C-7645-E35A-67DD9482AEC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61635" y="1170352"/>
            <a:ext cx="5813132" cy="5481681"/>
          </a:xfrm>
          <a:prstGeom prst="rect">
            <a:avLst/>
          </a:prstGeom>
        </p:spPr>
      </p:pic>
      <p:sp>
        <p:nvSpPr>
          <p:cNvPr id="2" name="Google Shape;138;p4">
            <a:extLst>
              <a:ext uri="{FF2B5EF4-FFF2-40B4-BE49-F238E27FC236}">
                <a16:creationId xmlns:a16="http://schemas.microsoft.com/office/drawing/2014/main" id="{0A09ADD1-C1E0-AA22-7965-43BB0416FAAA}"/>
              </a:ext>
            </a:extLst>
          </p:cNvPr>
          <p:cNvSpPr txBox="1"/>
          <p:nvPr/>
        </p:nvSpPr>
        <p:spPr>
          <a:xfrm>
            <a:off x="2115227" y="4451796"/>
            <a:ext cx="2604396" cy="3602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R="0" lvl="0" algn="ctr" rtl="0">
              <a:spcBef>
                <a:spcPts val="0"/>
              </a:spcBef>
              <a:spcAft>
                <a:spcPts val="0"/>
              </a:spcAft>
              <a:buClr>
                <a:srgbClr val="103154"/>
              </a:buClr>
              <a:buSzPts val="2800"/>
            </a:pPr>
            <a:endParaRPr lang="en-US" sz="600" b="1" i="1" dirty="0">
              <a:solidFill>
                <a:schemeClr val="tx1"/>
              </a:solidFill>
            </a:endParaRPr>
          </a:p>
          <a:p>
            <a:pPr algn="ctr">
              <a:spcBef>
                <a:spcPts val="560"/>
              </a:spcBef>
              <a:buClr>
                <a:srgbClr val="103154"/>
              </a:buClr>
              <a:buSzPts val="2800"/>
            </a:pPr>
            <a:r>
              <a:rPr lang="en-US" sz="600" b="1" i="1" u="none" strike="noStrike" cap="none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Data generated from AMBIC project 2020-26 </a:t>
            </a:r>
            <a:br>
              <a:rPr lang="en-US" sz="600" b="1" i="1" u="none" strike="noStrike" cap="none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</a:br>
            <a:endParaRPr sz="600" b="1" i="1" u="none" strike="noStrike" cap="none" dirty="0">
              <a:solidFill>
                <a:schemeClr val="tx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6" name="Google Shape;156;p6"/>
          <p:cNvGrpSpPr/>
          <p:nvPr/>
        </p:nvGrpSpPr>
        <p:grpSpPr>
          <a:xfrm>
            <a:off x="-4335" y="-4647"/>
            <a:ext cx="938719" cy="6656680"/>
            <a:chOff x="-4335" y="-4647"/>
            <a:chExt cx="938719" cy="6656680"/>
          </a:xfrm>
        </p:grpSpPr>
        <p:pic>
          <p:nvPicPr>
            <p:cNvPr id="157" name="Google Shape;157;p6" descr="NSF.jpeg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 rot="-5400000">
              <a:off x="3463" y="5734169"/>
              <a:ext cx="914400" cy="921327"/>
            </a:xfrm>
            <a:prstGeom prst="rect">
              <a:avLst/>
            </a:prstGeom>
            <a:noFill/>
            <a:ln>
              <a:noFill/>
            </a:ln>
          </p:spPr>
        </p:pic>
        <p:grpSp>
          <p:nvGrpSpPr>
            <p:cNvPr id="158" name="Google Shape;158;p6"/>
            <p:cNvGrpSpPr/>
            <p:nvPr/>
          </p:nvGrpSpPr>
          <p:grpSpPr>
            <a:xfrm rot="-5400000">
              <a:off x="-2361428" y="2352446"/>
              <a:ext cx="5652905" cy="938719"/>
              <a:chOff x="325118" y="2690361"/>
              <a:chExt cx="6178996" cy="1026083"/>
            </a:xfrm>
          </p:grpSpPr>
          <p:sp>
            <p:nvSpPr>
              <p:cNvPr id="159" name="Google Shape;159;p6"/>
              <p:cNvSpPr/>
              <p:nvPr/>
            </p:nvSpPr>
            <p:spPr>
              <a:xfrm rot="5400000">
                <a:off x="2914007" y="106209"/>
                <a:ext cx="999501" cy="6177280"/>
              </a:xfrm>
              <a:prstGeom prst="rect">
                <a:avLst/>
              </a:prstGeom>
              <a:solidFill>
                <a:srgbClr val="F8DE28"/>
              </a:solidFill>
              <a:ln w="9525" cap="flat" cmpd="sng">
                <a:solidFill>
                  <a:srgbClr val="FBEC85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160" name="Google Shape;160;p6" descr="AMBIC-horizontal.png"/>
              <p:cNvPicPr preferRelativeResize="0"/>
              <p:nvPr/>
            </p:nvPicPr>
            <p:blipFill rotWithShape="1">
              <a:blip r:embed="rId4">
                <a:alphaModFix/>
              </a:blip>
              <a:srcRect r="38823"/>
              <a:stretch/>
            </p:blipFill>
            <p:spPr>
              <a:xfrm>
                <a:off x="395795" y="2834194"/>
                <a:ext cx="3356340" cy="737618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161" name="Google Shape;161;p6"/>
              <p:cNvSpPr txBox="1"/>
              <p:nvPr/>
            </p:nvSpPr>
            <p:spPr>
              <a:xfrm>
                <a:off x="3702014" y="2690361"/>
                <a:ext cx="2802099" cy="1026083"/>
              </a:xfrm>
              <a:prstGeom prst="rect">
                <a:avLst/>
              </a:prstGeom>
              <a:solidFill>
                <a:srgbClr val="F8DE28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100" b="1">
                    <a:solidFill>
                      <a:srgbClr val="211D7D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Johns Hopkins University</a:t>
                </a:r>
                <a:endParaRPr/>
              </a:p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100" b="1">
                    <a:solidFill>
                      <a:srgbClr val="211D7D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Clemson University</a:t>
                </a:r>
                <a:endParaRPr/>
              </a:p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100" b="1">
                    <a:solidFill>
                      <a:srgbClr val="211D7D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University of Delaware</a:t>
                </a:r>
                <a:endParaRPr/>
              </a:p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100" b="1">
                    <a:solidFill>
                      <a:srgbClr val="211D7D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University of Massachusetts Lowell</a:t>
                </a:r>
                <a:endParaRPr/>
              </a:p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100" b="1">
                    <a:solidFill>
                      <a:srgbClr val="211D7D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University of Maryland</a:t>
                </a:r>
                <a:endParaRPr/>
              </a:p>
            </p:txBody>
          </p:sp>
        </p:grpSp>
      </p:grpSp>
      <p:sp>
        <p:nvSpPr>
          <p:cNvPr id="12" name="Google Shape;138;p4">
            <a:extLst>
              <a:ext uri="{FF2B5EF4-FFF2-40B4-BE49-F238E27FC236}">
                <a16:creationId xmlns:a16="http://schemas.microsoft.com/office/drawing/2014/main" id="{74B25502-5AB4-4974-C9DF-E1BC95474750}"/>
              </a:ext>
            </a:extLst>
          </p:cNvPr>
          <p:cNvSpPr txBox="1"/>
          <p:nvPr/>
        </p:nvSpPr>
        <p:spPr>
          <a:xfrm>
            <a:off x="1145466" y="762112"/>
            <a:ext cx="8102350" cy="11158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R="0" lvl="0" algn="l" rtl="0">
              <a:spcBef>
                <a:spcPts val="0"/>
              </a:spcBef>
              <a:spcAft>
                <a:spcPts val="0"/>
              </a:spcAft>
              <a:buClr>
                <a:srgbClr val="103154"/>
              </a:buClr>
              <a:buSzPts val="2800"/>
            </a:pPr>
            <a:r>
              <a:rPr lang="en-US" sz="2000" b="1" i="0" u="none" strike="noStrike" cap="none" dirty="0">
                <a:solidFill>
                  <a:srgbClr val="7030A0"/>
                </a:solidFill>
                <a:latin typeface="Arial"/>
                <a:ea typeface="Arial"/>
                <a:cs typeface="Arial"/>
                <a:sym typeface="Arial"/>
              </a:rPr>
              <a:t>Apply </a:t>
            </a:r>
            <a:r>
              <a:rPr lang="en-US" sz="2000" b="1" i="0" u="none" strike="noStrike" cap="none" baseline="30000" dirty="0">
                <a:solidFill>
                  <a:srgbClr val="7030A0"/>
                </a:solidFill>
                <a:latin typeface="Arial"/>
                <a:ea typeface="Arial"/>
                <a:cs typeface="Arial"/>
                <a:sym typeface="Arial"/>
              </a:rPr>
              <a:t>13</a:t>
            </a:r>
            <a:r>
              <a:rPr lang="en-US" sz="2000" b="1" i="0" u="none" strike="noStrike" cap="none" dirty="0">
                <a:solidFill>
                  <a:srgbClr val="7030A0"/>
                </a:solidFill>
                <a:latin typeface="Arial"/>
                <a:ea typeface="Arial"/>
                <a:cs typeface="Arial"/>
                <a:sym typeface="Arial"/>
              </a:rPr>
              <a:t>C-flux analysis and </a:t>
            </a:r>
            <a:r>
              <a:rPr lang="en-US" sz="2000" b="1" dirty="0">
                <a:solidFill>
                  <a:srgbClr val="7030A0"/>
                </a:solidFill>
              </a:rPr>
              <a:t>measured intracellular metabolite dynamics </a:t>
            </a:r>
            <a:r>
              <a:rPr lang="en-US" sz="2000" b="1" i="0" u="none" strike="noStrike" cap="none" dirty="0">
                <a:solidFill>
                  <a:srgbClr val="7030A0"/>
                </a:solidFill>
                <a:latin typeface="Arial"/>
                <a:ea typeface="Arial"/>
                <a:cs typeface="Arial"/>
                <a:sym typeface="Arial"/>
              </a:rPr>
              <a:t>to characterize relationship among process shifts, lactate metabolism and oxidative phosphorylation</a:t>
            </a:r>
            <a:endParaRPr sz="2000" b="1" i="0" u="none" strike="noStrike" cap="none" dirty="0">
              <a:solidFill>
                <a:srgbClr val="7030A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" name="Google Shape;155;p6"/>
          <p:cNvSpPr txBox="1"/>
          <p:nvPr/>
        </p:nvSpPr>
        <p:spPr>
          <a:xfrm>
            <a:off x="1082274" y="87471"/>
            <a:ext cx="7797318" cy="7076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90"/>
              </a:buClr>
              <a:buSzPts val="4400"/>
              <a:buFont typeface="Arial"/>
              <a:buNone/>
            </a:pPr>
            <a:r>
              <a:rPr lang="en-US" sz="4400" b="1" dirty="0">
                <a:solidFill>
                  <a:srgbClr val="000090"/>
                </a:solidFill>
                <a:latin typeface="Arial"/>
                <a:ea typeface="Arial"/>
                <a:cs typeface="Arial"/>
                <a:sym typeface="Arial"/>
              </a:rPr>
              <a:t>Research Approach (2)</a:t>
            </a:r>
            <a:endParaRPr sz="4400" b="1" dirty="0">
              <a:solidFill>
                <a:srgbClr val="00009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124BF710-325D-F833-3636-526C6C9D271E}"/>
              </a:ext>
            </a:extLst>
          </p:cNvPr>
          <p:cNvSpPr txBox="1"/>
          <p:nvPr/>
        </p:nvSpPr>
        <p:spPr>
          <a:xfrm>
            <a:off x="1507968" y="1823665"/>
            <a:ext cx="691888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b="1" dirty="0">
                <a:solidFill>
                  <a:schemeClr val="tx1"/>
                </a:solidFill>
              </a:rPr>
              <a:t>Tools to measure intracellular fluxes and metabolite concentrations: </a:t>
            </a:r>
          </a:p>
        </p:txBody>
      </p:sp>
      <p:sp>
        <p:nvSpPr>
          <p:cNvPr id="15" name="Rounded Rectangle 14">
            <a:extLst>
              <a:ext uri="{FF2B5EF4-FFF2-40B4-BE49-F238E27FC236}">
                <a16:creationId xmlns:a16="http://schemas.microsoft.com/office/drawing/2014/main" id="{5457BD8F-A3BD-E250-62BB-DEA0B300CCAF}"/>
              </a:ext>
            </a:extLst>
          </p:cNvPr>
          <p:cNvSpPr/>
          <p:nvPr/>
        </p:nvSpPr>
        <p:spPr>
          <a:xfrm>
            <a:off x="1090723" y="2191415"/>
            <a:ext cx="7604526" cy="4460618"/>
          </a:xfrm>
          <a:prstGeom prst="roundRect">
            <a:avLst/>
          </a:prstGeom>
          <a:noFill/>
          <a:ln w="57150"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6793" y="2772141"/>
            <a:ext cx="2550431" cy="3640764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1318268" y="2372935"/>
            <a:ext cx="3075709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en-US" sz="1600" b="1" u="sng" baseline="30000" dirty="0">
                <a:solidFill>
                  <a:srgbClr val="009999"/>
                </a:solidFill>
                <a:latin typeface="Arial"/>
              </a:rPr>
              <a:t>13</a:t>
            </a:r>
            <a:r>
              <a:rPr lang="en-US" sz="1600" b="1" u="sng" dirty="0">
                <a:solidFill>
                  <a:srgbClr val="009999"/>
                </a:solidFill>
                <a:latin typeface="Arial"/>
              </a:rPr>
              <a:t>C-Metabolic Flux Analysis</a:t>
            </a:r>
          </a:p>
        </p:txBody>
      </p:sp>
      <p:sp>
        <p:nvSpPr>
          <p:cNvPr id="19" name="Rectangle 18"/>
          <p:cNvSpPr/>
          <p:nvPr/>
        </p:nvSpPr>
        <p:spPr>
          <a:xfrm>
            <a:off x="4621522" y="2372935"/>
            <a:ext cx="365723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en-US" sz="1600" b="1" u="sng" baseline="30000" dirty="0">
                <a:solidFill>
                  <a:srgbClr val="0070C0"/>
                </a:solidFill>
                <a:latin typeface="Arial"/>
              </a:rPr>
              <a:t>13</a:t>
            </a:r>
            <a:r>
              <a:rPr lang="en-US" sz="1600" b="1" u="sng" dirty="0">
                <a:solidFill>
                  <a:srgbClr val="0070C0"/>
                </a:solidFill>
                <a:latin typeface="Arial"/>
              </a:rPr>
              <a:t>C internal standards to measure intracellular concentrations in CHO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4981" y="3118493"/>
            <a:ext cx="588338" cy="771443"/>
          </a:xfrm>
          <a:prstGeom prst="rect">
            <a:avLst/>
          </a:prstGeom>
        </p:spPr>
      </p:pic>
      <p:sp>
        <p:nvSpPr>
          <p:cNvPr id="21" name="Rectangle 20"/>
          <p:cNvSpPr/>
          <p:nvPr/>
        </p:nvSpPr>
        <p:spPr>
          <a:xfrm>
            <a:off x="4393977" y="3965329"/>
            <a:ext cx="1662694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en-US" dirty="0">
                <a:solidFill>
                  <a:schemeClr val="tx1"/>
                </a:solidFill>
              </a:rPr>
              <a:t>Yeast or </a:t>
            </a:r>
            <a:r>
              <a:rPr lang="en-US" i="1" dirty="0">
                <a:solidFill>
                  <a:schemeClr val="tx1"/>
                </a:solidFill>
              </a:rPr>
              <a:t>E. coli </a:t>
            </a:r>
            <a:r>
              <a:rPr lang="en-US" dirty="0">
                <a:solidFill>
                  <a:schemeClr val="tx1"/>
                </a:solidFill>
              </a:rPr>
              <a:t>cells grown on</a:t>
            </a:r>
          </a:p>
          <a:p>
            <a:pPr lvl="0" algn="ctr">
              <a:defRPr/>
            </a:pPr>
            <a:r>
              <a:rPr lang="en-US" dirty="0">
                <a:solidFill>
                  <a:schemeClr val="tx1"/>
                </a:solidFill>
              </a:rPr>
              <a:t>[U-</a:t>
            </a:r>
            <a:r>
              <a:rPr lang="en-US" baseline="30000" dirty="0">
                <a:solidFill>
                  <a:schemeClr val="tx1"/>
                </a:solidFill>
              </a:rPr>
              <a:t>13</a:t>
            </a:r>
            <a:r>
              <a:rPr lang="en-US" dirty="0">
                <a:solidFill>
                  <a:schemeClr val="tx1"/>
                </a:solidFill>
              </a:rPr>
              <a:t>C]glucose</a:t>
            </a:r>
          </a:p>
        </p:txBody>
      </p:sp>
      <p:sp>
        <p:nvSpPr>
          <p:cNvPr id="4" name="Right Arrow 3"/>
          <p:cNvSpPr/>
          <p:nvPr/>
        </p:nvSpPr>
        <p:spPr>
          <a:xfrm>
            <a:off x="5935973" y="3360911"/>
            <a:ext cx="471769" cy="36525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738829" y="3068901"/>
            <a:ext cx="1136381" cy="807705"/>
          </a:xfrm>
          <a:prstGeom prst="rect">
            <a:avLst/>
          </a:prstGeom>
        </p:spPr>
      </p:pic>
      <p:sp>
        <p:nvSpPr>
          <p:cNvPr id="25" name="Rectangle 24"/>
          <p:cNvSpPr/>
          <p:nvPr/>
        </p:nvSpPr>
        <p:spPr>
          <a:xfrm>
            <a:off x="6187192" y="3905802"/>
            <a:ext cx="223965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en-US" dirty="0">
                <a:solidFill>
                  <a:schemeClr val="tx1"/>
                </a:solidFill>
              </a:rPr>
              <a:t>Extracted intracellular metabolites (</a:t>
            </a:r>
            <a:r>
              <a:rPr lang="en-US" baseline="30000" dirty="0">
                <a:solidFill>
                  <a:schemeClr val="tx1"/>
                </a:solidFill>
              </a:rPr>
              <a:t>13</a:t>
            </a:r>
            <a:r>
              <a:rPr lang="en-US" dirty="0">
                <a:solidFill>
                  <a:schemeClr val="tx1"/>
                </a:solidFill>
              </a:rPr>
              <a:t>C labeled)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278" t="9554" r="30012" b="13120"/>
          <a:stretch/>
        </p:blipFill>
        <p:spPr>
          <a:xfrm>
            <a:off x="6400662" y="4921556"/>
            <a:ext cx="376591" cy="1034369"/>
          </a:xfrm>
          <a:prstGeom prst="rect">
            <a:avLst/>
          </a:prstGeom>
        </p:spPr>
      </p:pic>
      <p:sp>
        <p:nvSpPr>
          <p:cNvPr id="27" name="Rectangle 26"/>
          <p:cNvSpPr/>
          <p:nvPr/>
        </p:nvSpPr>
        <p:spPr>
          <a:xfrm>
            <a:off x="6056672" y="6001031"/>
            <a:ext cx="111982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en-US" dirty="0">
                <a:solidFill>
                  <a:schemeClr val="tx1"/>
                </a:solidFill>
              </a:rPr>
              <a:t>CHO cell</a:t>
            </a:r>
          </a:p>
          <a:p>
            <a:pPr lvl="0" algn="ctr">
              <a:defRPr/>
            </a:pPr>
            <a:r>
              <a:rPr lang="en-US" dirty="0">
                <a:solidFill>
                  <a:schemeClr val="tx1"/>
                </a:solidFill>
              </a:rPr>
              <a:t>pellet</a:t>
            </a:r>
          </a:p>
        </p:txBody>
      </p:sp>
      <p:sp>
        <p:nvSpPr>
          <p:cNvPr id="28" name="Rectangle 27"/>
          <p:cNvSpPr/>
          <p:nvPr/>
        </p:nvSpPr>
        <p:spPr>
          <a:xfrm>
            <a:off x="4936842" y="4950028"/>
            <a:ext cx="2239657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en-US" sz="5400" dirty="0">
                <a:solidFill>
                  <a:schemeClr val="tx1"/>
                </a:solidFill>
              </a:rPr>
              <a:t>+</a:t>
            </a:r>
          </a:p>
        </p:txBody>
      </p:sp>
      <p:pic>
        <p:nvPicPr>
          <p:cNvPr id="30" name="Picture 2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635637" y="5034889"/>
            <a:ext cx="1136381" cy="807705"/>
          </a:xfrm>
          <a:prstGeom prst="rect">
            <a:avLst/>
          </a:prstGeom>
        </p:spPr>
      </p:pic>
      <p:sp>
        <p:nvSpPr>
          <p:cNvPr id="31" name="Right Arrow 30"/>
          <p:cNvSpPr/>
          <p:nvPr/>
        </p:nvSpPr>
        <p:spPr>
          <a:xfrm>
            <a:off x="6942911" y="5229063"/>
            <a:ext cx="471769" cy="36525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31"/>
          <p:cNvSpPr/>
          <p:nvPr/>
        </p:nvSpPr>
        <p:spPr>
          <a:xfrm>
            <a:off x="4540986" y="6001031"/>
            <a:ext cx="1368675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en-US" baseline="30000" dirty="0">
                <a:solidFill>
                  <a:schemeClr val="tx1"/>
                </a:solidFill>
              </a:rPr>
              <a:t>13</a:t>
            </a:r>
            <a:r>
              <a:rPr lang="en-US" dirty="0">
                <a:solidFill>
                  <a:schemeClr val="tx1"/>
                </a:solidFill>
              </a:rPr>
              <a:t>C-standard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467330" y="4738463"/>
            <a:ext cx="1156252" cy="1156252"/>
          </a:xfrm>
          <a:prstGeom prst="rect">
            <a:avLst/>
          </a:prstGeom>
        </p:spPr>
      </p:pic>
      <p:sp>
        <p:nvSpPr>
          <p:cNvPr id="35" name="Rectangle 34"/>
          <p:cNvSpPr/>
          <p:nvPr/>
        </p:nvSpPr>
        <p:spPr>
          <a:xfrm>
            <a:off x="7458779" y="6001031"/>
            <a:ext cx="111982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en-US" dirty="0">
                <a:solidFill>
                  <a:schemeClr val="tx1"/>
                </a:solidFill>
              </a:rPr>
              <a:t>Mass Spec</a:t>
            </a:r>
          </a:p>
          <a:p>
            <a:pPr lvl="0" algn="ctr">
              <a:defRPr/>
            </a:pPr>
            <a:r>
              <a:rPr lang="en-US" dirty="0">
                <a:solidFill>
                  <a:schemeClr val="tx1"/>
                </a:solidFill>
              </a:rPr>
              <a:t>Analysis</a:t>
            </a:r>
          </a:p>
        </p:txBody>
      </p:sp>
    </p:spTree>
    <p:extLst>
      <p:ext uri="{BB962C8B-B14F-4D97-AF65-F5344CB8AC3E}">
        <p14:creationId xmlns:p14="http://schemas.microsoft.com/office/powerpoint/2010/main" val="375684094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138;p4">
            <a:extLst>
              <a:ext uri="{FF2B5EF4-FFF2-40B4-BE49-F238E27FC236}">
                <a16:creationId xmlns:a16="http://schemas.microsoft.com/office/drawing/2014/main" id="{74B25502-5AB4-4974-C9DF-E1BC95474750}"/>
              </a:ext>
            </a:extLst>
          </p:cNvPr>
          <p:cNvSpPr txBox="1"/>
          <p:nvPr/>
        </p:nvSpPr>
        <p:spPr>
          <a:xfrm>
            <a:off x="1145466" y="762112"/>
            <a:ext cx="8102350" cy="7736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R="0" lvl="0" algn="l" rtl="0">
              <a:spcBef>
                <a:spcPts val="0"/>
              </a:spcBef>
              <a:spcAft>
                <a:spcPts val="0"/>
              </a:spcAft>
              <a:buClr>
                <a:srgbClr val="103154"/>
              </a:buClr>
              <a:buSzPts val="2800"/>
            </a:pPr>
            <a:r>
              <a:rPr lang="en-US" sz="2000" b="1" i="0" u="none" strike="noStrike" cap="none" dirty="0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Apply redox sensing techniques to characterize relationship among process shifts, lactate metabolism, and redox state</a:t>
            </a:r>
          </a:p>
          <a:p>
            <a:pPr marR="0" lvl="0" algn="l" rtl="0">
              <a:spcBef>
                <a:spcPts val="0"/>
              </a:spcBef>
              <a:spcAft>
                <a:spcPts val="0"/>
              </a:spcAft>
              <a:buClr>
                <a:srgbClr val="103154"/>
              </a:buClr>
              <a:buSzPts val="2800"/>
            </a:pPr>
            <a:endParaRPr lang="en-US" sz="2000" b="1" dirty="0">
              <a:solidFill>
                <a:srgbClr val="0070C0"/>
              </a:solidFill>
            </a:endParaRPr>
          </a:p>
          <a:p>
            <a:pPr marL="514350" marR="0" lvl="0" indent="-514350" algn="l" rtl="0">
              <a:spcBef>
                <a:spcPts val="0"/>
              </a:spcBef>
              <a:spcAft>
                <a:spcPts val="0"/>
              </a:spcAft>
              <a:buClr>
                <a:srgbClr val="103154"/>
              </a:buClr>
              <a:buSzPts val="2800"/>
              <a:buFont typeface="+mj-lt"/>
              <a:buAutoNum type="arabicPeriod"/>
            </a:pPr>
            <a:endParaRPr lang="en-US" sz="2000" b="1" i="0" u="none" strike="noStrike" cap="none" dirty="0">
              <a:solidFill>
                <a:srgbClr val="0070C0"/>
              </a:solidFill>
              <a:latin typeface="Arial"/>
              <a:ea typeface="Arial"/>
              <a:cs typeface="Arial"/>
              <a:sym typeface="Arial"/>
            </a:endParaRPr>
          </a:p>
          <a:p>
            <a:pPr marR="0" lvl="0" algn="l" rtl="0">
              <a:spcBef>
                <a:spcPts val="560"/>
              </a:spcBef>
              <a:spcAft>
                <a:spcPts val="0"/>
              </a:spcAft>
              <a:buClr>
                <a:srgbClr val="103154"/>
              </a:buClr>
              <a:buSzPts val="2800"/>
            </a:pPr>
            <a:endParaRPr lang="en-US" sz="2000" b="1" i="0" u="none" strike="noStrike" cap="none" dirty="0">
              <a:solidFill>
                <a:srgbClr val="0070C0"/>
              </a:solidFill>
              <a:latin typeface="Arial"/>
              <a:ea typeface="Arial"/>
              <a:cs typeface="Arial"/>
              <a:sym typeface="Arial"/>
            </a:endParaRPr>
          </a:p>
          <a:p>
            <a:pPr marR="0" lvl="0" algn="l" rtl="0">
              <a:spcBef>
                <a:spcPts val="560"/>
              </a:spcBef>
              <a:spcAft>
                <a:spcPts val="0"/>
              </a:spcAft>
              <a:buClr>
                <a:srgbClr val="103154"/>
              </a:buClr>
              <a:buSzPts val="2800"/>
            </a:pPr>
            <a:br>
              <a:rPr lang="en-US" sz="2000" b="1" i="0" u="none" strike="noStrike" cap="none" dirty="0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</a:br>
            <a:endParaRPr sz="2000" b="1" i="0" u="none" strike="noStrike" cap="none" dirty="0">
              <a:solidFill>
                <a:srgbClr val="0070C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5" name="Google Shape;155;p6"/>
          <p:cNvSpPr txBox="1"/>
          <p:nvPr/>
        </p:nvSpPr>
        <p:spPr>
          <a:xfrm>
            <a:off x="1082274" y="87471"/>
            <a:ext cx="7797318" cy="7076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90"/>
              </a:buClr>
              <a:buSzPts val="4400"/>
              <a:buFont typeface="Arial"/>
              <a:buNone/>
            </a:pPr>
            <a:r>
              <a:rPr lang="en-US" sz="4400" b="1" dirty="0">
                <a:solidFill>
                  <a:srgbClr val="000090"/>
                </a:solidFill>
                <a:latin typeface="Arial"/>
                <a:ea typeface="Arial"/>
                <a:cs typeface="Arial"/>
                <a:sym typeface="Arial"/>
              </a:rPr>
              <a:t>Research Approach (3)</a:t>
            </a:r>
            <a:endParaRPr sz="4400" b="1" dirty="0">
              <a:solidFill>
                <a:srgbClr val="00009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56" name="Google Shape;156;p6"/>
          <p:cNvGrpSpPr/>
          <p:nvPr/>
        </p:nvGrpSpPr>
        <p:grpSpPr>
          <a:xfrm>
            <a:off x="-4335" y="-4647"/>
            <a:ext cx="938719" cy="6656680"/>
            <a:chOff x="-4335" y="-4647"/>
            <a:chExt cx="938719" cy="6656680"/>
          </a:xfrm>
        </p:grpSpPr>
        <p:pic>
          <p:nvPicPr>
            <p:cNvPr id="157" name="Google Shape;157;p6" descr="NSF.jpeg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 rot="-5400000">
              <a:off x="3463" y="5734169"/>
              <a:ext cx="914400" cy="921327"/>
            </a:xfrm>
            <a:prstGeom prst="rect">
              <a:avLst/>
            </a:prstGeom>
            <a:noFill/>
            <a:ln>
              <a:noFill/>
            </a:ln>
          </p:spPr>
        </p:pic>
        <p:grpSp>
          <p:nvGrpSpPr>
            <p:cNvPr id="158" name="Google Shape;158;p6"/>
            <p:cNvGrpSpPr/>
            <p:nvPr/>
          </p:nvGrpSpPr>
          <p:grpSpPr>
            <a:xfrm rot="-5400000">
              <a:off x="-2361428" y="2352446"/>
              <a:ext cx="5652905" cy="938719"/>
              <a:chOff x="325118" y="2690361"/>
              <a:chExt cx="6178996" cy="1026083"/>
            </a:xfrm>
          </p:grpSpPr>
          <p:sp>
            <p:nvSpPr>
              <p:cNvPr id="159" name="Google Shape;159;p6"/>
              <p:cNvSpPr/>
              <p:nvPr/>
            </p:nvSpPr>
            <p:spPr>
              <a:xfrm rot="5400000">
                <a:off x="2914007" y="106209"/>
                <a:ext cx="999501" cy="6177280"/>
              </a:xfrm>
              <a:prstGeom prst="rect">
                <a:avLst/>
              </a:prstGeom>
              <a:solidFill>
                <a:srgbClr val="F8DE28"/>
              </a:solidFill>
              <a:ln w="9525" cap="flat" cmpd="sng">
                <a:solidFill>
                  <a:srgbClr val="FBEC85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160" name="Google Shape;160;p6" descr="AMBIC-horizontal.png"/>
              <p:cNvPicPr preferRelativeResize="0"/>
              <p:nvPr/>
            </p:nvPicPr>
            <p:blipFill rotWithShape="1">
              <a:blip r:embed="rId4">
                <a:alphaModFix/>
              </a:blip>
              <a:srcRect r="38823"/>
              <a:stretch/>
            </p:blipFill>
            <p:spPr>
              <a:xfrm>
                <a:off x="395795" y="2834194"/>
                <a:ext cx="3356340" cy="737618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161" name="Google Shape;161;p6"/>
              <p:cNvSpPr txBox="1"/>
              <p:nvPr/>
            </p:nvSpPr>
            <p:spPr>
              <a:xfrm>
                <a:off x="3702014" y="2690361"/>
                <a:ext cx="2802099" cy="1026083"/>
              </a:xfrm>
              <a:prstGeom prst="rect">
                <a:avLst/>
              </a:prstGeom>
              <a:solidFill>
                <a:srgbClr val="F8DE28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100" b="1">
                    <a:solidFill>
                      <a:srgbClr val="211D7D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Johns Hopkins University</a:t>
                </a:r>
                <a:endParaRPr/>
              </a:p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100" b="1">
                    <a:solidFill>
                      <a:srgbClr val="211D7D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Clemson University</a:t>
                </a:r>
                <a:endParaRPr/>
              </a:p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100" b="1">
                    <a:solidFill>
                      <a:srgbClr val="211D7D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University of Delaware</a:t>
                </a:r>
                <a:endParaRPr/>
              </a:p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100" b="1">
                    <a:solidFill>
                      <a:srgbClr val="211D7D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University of Massachusetts Lowell</a:t>
                </a:r>
                <a:endParaRPr/>
              </a:p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100" b="1">
                    <a:solidFill>
                      <a:srgbClr val="211D7D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University of Maryland</a:t>
                </a:r>
                <a:endParaRPr/>
              </a:p>
            </p:txBody>
          </p:sp>
        </p:grpSp>
      </p:grpSp>
      <p:grpSp>
        <p:nvGrpSpPr>
          <p:cNvPr id="4" name="object 2">
            <a:extLst>
              <a:ext uri="{FF2B5EF4-FFF2-40B4-BE49-F238E27FC236}">
                <a16:creationId xmlns:a16="http://schemas.microsoft.com/office/drawing/2014/main" id="{904BA348-4D83-2D6E-5726-B55AEA7B7E5F}"/>
              </a:ext>
            </a:extLst>
          </p:cNvPr>
          <p:cNvGrpSpPr>
            <a:grpSpLocks noChangeAspect="1"/>
          </p:cNvGrpSpPr>
          <p:nvPr/>
        </p:nvGrpSpPr>
        <p:grpSpPr>
          <a:xfrm>
            <a:off x="1149518" y="3873264"/>
            <a:ext cx="2028486" cy="1423762"/>
            <a:chOff x="1082789" y="6170790"/>
            <a:chExt cx="2830830" cy="1986914"/>
          </a:xfrm>
        </p:grpSpPr>
        <p:sp>
          <p:nvSpPr>
            <p:cNvPr id="5" name="object 3">
              <a:extLst>
                <a:ext uri="{FF2B5EF4-FFF2-40B4-BE49-F238E27FC236}">
                  <a16:creationId xmlns:a16="http://schemas.microsoft.com/office/drawing/2014/main" id="{6B34D2B7-B3A3-072C-F999-C69BE8845166}"/>
                </a:ext>
              </a:extLst>
            </p:cNvPr>
            <p:cNvSpPr/>
            <p:nvPr/>
          </p:nvSpPr>
          <p:spPr>
            <a:xfrm>
              <a:off x="1444523" y="6183807"/>
              <a:ext cx="2469515" cy="1731010"/>
            </a:xfrm>
            <a:custGeom>
              <a:avLst/>
              <a:gdLst/>
              <a:ahLst/>
              <a:cxnLst/>
              <a:rect l="l" t="t" r="r" b="b"/>
              <a:pathLst>
                <a:path w="2469515" h="1731009">
                  <a:moveTo>
                    <a:pt x="2469096" y="1712836"/>
                  </a:moveTo>
                  <a:lnTo>
                    <a:pt x="17614" y="1712836"/>
                  </a:lnTo>
                  <a:lnTo>
                    <a:pt x="17614" y="0"/>
                  </a:lnTo>
                  <a:lnTo>
                    <a:pt x="0" y="0"/>
                  </a:lnTo>
                  <a:lnTo>
                    <a:pt x="0" y="1721662"/>
                  </a:lnTo>
                  <a:lnTo>
                    <a:pt x="8813" y="1721662"/>
                  </a:lnTo>
                  <a:lnTo>
                    <a:pt x="8813" y="1730476"/>
                  </a:lnTo>
                  <a:lnTo>
                    <a:pt x="2469096" y="1730476"/>
                  </a:lnTo>
                  <a:lnTo>
                    <a:pt x="2469096" y="1712836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" name="object 4">
              <a:extLst>
                <a:ext uri="{FF2B5EF4-FFF2-40B4-BE49-F238E27FC236}">
                  <a16:creationId xmlns:a16="http://schemas.microsoft.com/office/drawing/2014/main" id="{EBC38C41-A576-5DAF-504C-D18F930B4B74}"/>
                </a:ext>
              </a:extLst>
            </p:cNvPr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082789" y="6561950"/>
              <a:ext cx="319303" cy="1068501"/>
            </a:xfrm>
            <a:prstGeom prst="rect">
              <a:avLst/>
            </a:prstGeom>
          </p:spPr>
        </p:pic>
        <p:pic>
          <p:nvPicPr>
            <p:cNvPr id="7" name="object 5">
              <a:extLst>
                <a:ext uri="{FF2B5EF4-FFF2-40B4-BE49-F238E27FC236}">
                  <a16:creationId xmlns:a16="http://schemas.microsoft.com/office/drawing/2014/main" id="{BB02D34B-5D01-09D7-F2F4-193842EF3627}"/>
                </a:ext>
              </a:extLst>
            </p:cNvPr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3761676" y="6221945"/>
              <a:ext cx="80276" cy="80276"/>
            </a:xfrm>
            <a:prstGeom prst="rect">
              <a:avLst/>
            </a:prstGeom>
          </p:spPr>
        </p:pic>
        <p:pic>
          <p:nvPicPr>
            <p:cNvPr id="8" name="object 6">
              <a:extLst>
                <a:ext uri="{FF2B5EF4-FFF2-40B4-BE49-F238E27FC236}">
                  <a16:creationId xmlns:a16="http://schemas.microsoft.com/office/drawing/2014/main" id="{D91FA2E9-B378-DB81-A620-91FD7C5AD5E8}"/>
                </a:ext>
              </a:extLst>
            </p:cNvPr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3404361" y="6253314"/>
              <a:ext cx="80276" cy="80263"/>
            </a:xfrm>
            <a:prstGeom prst="rect">
              <a:avLst/>
            </a:prstGeom>
          </p:spPr>
        </p:pic>
        <p:sp>
          <p:nvSpPr>
            <p:cNvPr id="9" name="object 7">
              <a:extLst>
                <a:ext uri="{FF2B5EF4-FFF2-40B4-BE49-F238E27FC236}">
                  <a16:creationId xmlns:a16="http://schemas.microsoft.com/office/drawing/2014/main" id="{85E7AB43-5CEB-B18B-FE27-B35C665DCF79}"/>
                </a:ext>
              </a:extLst>
            </p:cNvPr>
            <p:cNvSpPr/>
            <p:nvPr/>
          </p:nvSpPr>
          <p:spPr>
            <a:xfrm>
              <a:off x="3121279" y="6269088"/>
              <a:ext cx="80645" cy="80645"/>
            </a:xfrm>
            <a:custGeom>
              <a:avLst/>
              <a:gdLst/>
              <a:ahLst/>
              <a:cxnLst/>
              <a:rect l="l" t="t" r="r" b="b"/>
              <a:pathLst>
                <a:path w="80644" h="80645">
                  <a:moveTo>
                    <a:pt x="80264" y="40093"/>
                  </a:moveTo>
                  <a:lnTo>
                    <a:pt x="55702" y="3175"/>
                  </a:lnTo>
                  <a:lnTo>
                    <a:pt x="40093" y="0"/>
                  </a:lnTo>
                  <a:lnTo>
                    <a:pt x="24511" y="3175"/>
                  </a:lnTo>
                  <a:lnTo>
                    <a:pt x="11772" y="11785"/>
                  </a:lnTo>
                  <a:lnTo>
                    <a:pt x="3162" y="24523"/>
                  </a:lnTo>
                  <a:lnTo>
                    <a:pt x="774" y="36258"/>
                  </a:lnTo>
                  <a:lnTo>
                    <a:pt x="0" y="37033"/>
                  </a:lnTo>
                  <a:lnTo>
                    <a:pt x="0" y="40093"/>
                  </a:lnTo>
                  <a:lnTo>
                    <a:pt x="0" y="43129"/>
                  </a:lnTo>
                  <a:lnTo>
                    <a:pt x="762" y="43916"/>
                  </a:lnTo>
                  <a:lnTo>
                    <a:pt x="3162" y="55727"/>
                  </a:lnTo>
                  <a:lnTo>
                    <a:pt x="11772" y="68503"/>
                  </a:lnTo>
                  <a:lnTo>
                    <a:pt x="24536" y="77127"/>
                  </a:lnTo>
                  <a:lnTo>
                    <a:pt x="40093" y="80289"/>
                  </a:lnTo>
                  <a:lnTo>
                    <a:pt x="55714" y="77127"/>
                  </a:lnTo>
                  <a:lnTo>
                    <a:pt x="67310" y="69278"/>
                  </a:lnTo>
                  <a:lnTo>
                    <a:pt x="68478" y="68503"/>
                  </a:lnTo>
                  <a:lnTo>
                    <a:pt x="77089" y="55727"/>
                  </a:lnTo>
                  <a:lnTo>
                    <a:pt x="80264" y="40093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0" name="object 8">
              <a:extLst>
                <a:ext uri="{FF2B5EF4-FFF2-40B4-BE49-F238E27FC236}">
                  <a16:creationId xmlns:a16="http://schemas.microsoft.com/office/drawing/2014/main" id="{5E8E3C81-CAC2-592B-3666-59005D513136}"/>
                </a:ext>
              </a:extLst>
            </p:cNvPr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2855125" y="6366510"/>
              <a:ext cx="80162" cy="80289"/>
            </a:xfrm>
            <a:prstGeom prst="rect">
              <a:avLst/>
            </a:prstGeom>
          </p:spPr>
        </p:pic>
        <p:pic>
          <p:nvPicPr>
            <p:cNvPr id="11" name="object 9">
              <a:extLst>
                <a:ext uri="{FF2B5EF4-FFF2-40B4-BE49-F238E27FC236}">
                  <a16:creationId xmlns:a16="http://schemas.microsoft.com/office/drawing/2014/main" id="{C74900D8-4101-90A2-1880-C651ECAF3BCF}"/>
                </a:ext>
              </a:extLst>
            </p:cNvPr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2725940" y="6397980"/>
              <a:ext cx="80276" cy="80175"/>
            </a:xfrm>
            <a:prstGeom prst="rect">
              <a:avLst/>
            </a:prstGeom>
          </p:spPr>
        </p:pic>
        <p:pic>
          <p:nvPicPr>
            <p:cNvPr id="12" name="object 10">
              <a:extLst>
                <a:ext uri="{FF2B5EF4-FFF2-40B4-BE49-F238E27FC236}">
                  <a16:creationId xmlns:a16="http://schemas.microsoft.com/office/drawing/2014/main" id="{973BA262-62CE-1AF8-4AF3-118A3B3F8BBC}"/>
                </a:ext>
              </a:extLst>
            </p:cNvPr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2605468" y="6589699"/>
              <a:ext cx="80251" cy="80175"/>
            </a:xfrm>
            <a:prstGeom prst="rect">
              <a:avLst/>
            </a:prstGeom>
          </p:spPr>
        </p:pic>
        <p:pic>
          <p:nvPicPr>
            <p:cNvPr id="13" name="object 11">
              <a:extLst>
                <a:ext uri="{FF2B5EF4-FFF2-40B4-BE49-F238E27FC236}">
                  <a16:creationId xmlns:a16="http://schemas.microsoft.com/office/drawing/2014/main" id="{5DFF5F2F-3E19-A7E6-97B0-3148F34958F4}"/>
                </a:ext>
              </a:extLst>
            </p:cNvPr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2498763" y="6875602"/>
              <a:ext cx="80289" cy="80276"/>
            </a:xfrm>
            <a:prstGeom prst="rect">
              <a:avLst/>
            </a:prstGeom>
          </p:spPr>
        </p:pic>
        <p:pic>
          <p:nvPicPr>
            <p:cNvPr id="14" name="object 12">
              <a:extLst>
                <a:ext uri="{FF2B5EF4-FFF2-40B4-BE49-F238E27FC236}">
                  <a16:creationId xmlns:a16="http://schemas.microsoft.com/office/drawing/2014/main" id="{A31D4DCB-D2AF-961D-55E2-C940519B20FD}"/>
                </a:ext>
              </a:extLst>
            </p:cNvPr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2358009" y="7372248"/>
              <a:ext cx="80162" cy="80276"/>
            </a:xfrm>
            <a:prstGeom prst="rect">
              <a:avLst/>
            </a:prstGeom>
          </p:spPr>
        </p:pic>
        <p:pic>
          <p:nvPicPr>
            <p:cNvPr id="15" name="object 13">
              <a:extLst>
                <a:ext uri="{FF2B5EF4-FFF2-40B4-BE49-F238E27FC236}">
                  <a16:creationId xmlns:a16="http://schemas.microsoft.com/office/drawing/2014/main" id="{6C2020BF-BFD1-12E9-44F7-73806360C24B}"/>
                </a:ext>
              </a:extLst>
            </p:cNvPr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1524990" y="7787157"/>
              <a:ext cx="80263" cy="80162"/>
            </a:xfrm>
            <a:prstGeom prst="rect">
              <a:avLst/>
            </a:prstGeom>
          </p:spPr>
        </p:pic>
        <p:pic>
          <p:nvPicPr>
            <p:cNvPr id="16" name="object 14">
              <a:extLst>
                <a:ext uri="{FF2B5EF4-FFF2-40B4-BE49-F238E27FC236}">
                  <a16:creationId xmlns:a16="http://schemas.microsoft.com/office/drawing/2014/main" id="{CBB78A86-E0DA-3E7C-B112-5961A020518A}"/>
                </a:ext>
              </a:extLst>
            </p:cNvPr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2439885" y="6406642"/>
              <a:ext cx="212102" cy="80962"/>
            </a:xfrm>
            <a:prstGeom prst="rect">
              <a:avLst/>
            </a:prstGeom>
          </p:spPr>
        </p:pic>
        <p:pic>
          <p:nvPicPr>
            <p:cNvPr id="17" name="object 15">
              <a:extLst>
                <a:ext uri="{FF2B5EF4-FFF2-40B4-BE49-F238E27FC236}">
                  <a16:creationId xmlns:a16="http://schemas.microsoft.com/office/drawing/2014/main" id="{63B4D096-1C48-409C-D030-868F1C6BECBC}"/>
                </a:ext>
              </a:extLst>
            </p:cNvPr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2319337" y="6598386"/>
              <a:ext cx="212090" cy="80962"/>
            </a:xfrm>
            <a:prstGeom prst="rect">
              <a:avLst/>
            </a:prstGeom>
          </p:spPr>
        </p:pic>
        <p:pic>
          <p:nvPicPr>
            <p:cNvPr id="18" name="object 16">
              <a:extLst>
                <a:ext uri="{FF2B5EF4-FFF2-40B4-BE49-F238E27FC236}">
                  <a16:creationId xmlns:a16="http://schemas.microsoft.com/office/drawing/2014/main" id="{5C07149D-415A-6F35-D2C2-09DB5B868133}"/>
                </a:ext>
              </a:extLst>
            </p:cNvPr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2211997" y="6884403"/>
              <a:ext cx="212737" cy="80962"/>
            </a:xfrm>
            <a:prstGeom prst="rect">
              <a:avLst/>
            </a:prstGeom>
          </p:spPr>
        </p:pic>
        <p:pic>
          <p:nvPicPr>
            <p:cNvPr id="19" name="object 17">
              <a:extLst>
                <a:ext uri="{FF2B5EF4-FFF2-40B4-BE49-F238E27FC236}">
                  <a16:creationId xmlns:a16="http://schemas.microsoft.com/office/drawing/2014/main" id="{61B5DDAE-A9D7-ABCF-56E9-EA52595F975D}"/>
                </a:ext>
              </a:extLst>
            </p:cNvPr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2071916" y="7380884"/>
              <a:ext cx="212001" cy="80962"/>
            </a:xfrm>
            <a:prstGeom prst="rect">
              <a:avLst/>
            </a:prstGeom>
          </p:spPr>
        </p:pic>
        <p:pic>
          <p:nvPicPr>
            <p:cNvPr id="20" name="object 18">
              <a:extLst>
                <a:ext uri="{FF2B5EF4-FFF2-40B4-BE49-F238E27FC236}">
                  <a16:creationId xmlns:a16="http://schemas.microsoft.com/office/drawing/2014/main" id="{E193339F-9B07-413C-8D36-46BE1CE2F65A}"/>
                </a:ext>
              </a:extLst>
            </p:cNvPr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1594523" y="7701432"/>
              <a:ext cx="260921" cy="80962"/>
            </a:xfrm>
            <a:prstGeom prst="rect">
              <a:avLst/>
            </a:prstGeom>
          </p:spPr>
        </p:pic>
        <p:sp>
          <p:nvSpPr>
            <p:cNvPr id="21" name="object 19">
              <a:extLst>
                <a:ext uri="{FF2B5EF4-FFF2-40B4-BE49-F238E27FC236}">
                  <a16:creationId xmlns:a16="http://schemas.microsoft.com/office/drawing/2014/main" id="{93A92382-0A17-971B-C975-56EB58FCBC21}"/>
                </a:ext>
              </a:extLst>
            </p:cNvPr>
            <p:cNvSpPr/>
            <p:nvPr/>
          </p:nvSpPr>
          <p:spPr>
            <a:xfrm>
              <a:off x="3060166" y="6170790"/>
              <a:ext cx="207010" cy="81280"/>
            </a:xfrm>
            <a:custGeom>
              <a:avLst/>
              <a:gdLst/>
              <a:ahLst/>
              <a:cxnLst/>
              <a:rect l="l" t="t" r="r" b="b"/>
              <a:pathLst>
                <a:path w="207010" h="81279">
                  <a:moveTo>
                    <a:pt x="22644" y="1854"/>
                  </a:moveTo>
                  <a:lnTo>
                    <a:pt x="16560" y="1854"/>
                  </a:lnTo>
                  <a:lnTo>
                    <a:pt x="15481" y="6591"/>
                  </a:lnTo>
                  <a:lnTo>
                    <a:pt x="13843" y="9588"/>
                  </a:lnTo>
                  <a:lnTo>
                    <a:pt x="9436" y="12128"/>
                  </a:lnTo>
                  <a:lnTo>
                    <a:pt x="5562" y="13042"/>
                  </a:lnTo>
                  <a:lnTo>
                    <a:pt x="0" y="13576"/>
                  </a:lnTo>
                  <a:lnTo>
                    <a:pt x="0" y="19481"/>
                  </a:lnTo>
                  <a:lnTo>
                    <a:pt x="14427" y="19481"/>
                  </a:lnTo>
                  <a:lnTo>
                    <a:pt x="14427" y="62890"/>
                  </a:lnTo>
                  <a:lnTo>
                    <a:pt x="22644" y="62890"/>
                  </a:lnTo>
                  <a:lnTo>
                    <a:pt x="22644" y="1854"/>
                  </a:lnTo>
                  <a:close/>
                </a:path>
                <a:path w="207010" h="81279">
                  <a:moveTo>
                    <a:pt x="85394" y="23368"/>
                  </a:moveTo>
                  <a:lnTo>
                    <a:pt x="84035" y="16446"/>
                  </a:lnTo>
                  <a:lnTo>
                    <a:pt x="79730" y="8521"/>
                  </a:lnTo>
                  <a:lnTo>
                    <a:pt x="77749" y="4851"/>
                  </a:lnTo>
                  <a:lnTo>
                    <a:pt x="77089" y="4483"/>
                  </a:lnTo>
                  <a:lnTo>
                    <a:pt x="77089" y="25476"/>
                  </a:lnTo>
                  <a:lnTo>
                    <a:pt x="77025" y="42481"/>
                  </a:lnTo>
                  <a:lnTo>
                    <a:pt x="75907" y="48704"/>
                  </a:lnTo>
                  <a:lnTo>
                    <a:pt x="71170" y="55778"/>
                  </a:lnTo>
                  <a:lnTo>
                    <a:pt x="67995" y="57543"/>
                  </a:lnTo>
                  <a:lnTo>
                    <a:pt x="59029" y="57543"/>
                  </a:lnTo>
                  <a:lnTo>
                    <a:pt x="55511" y="54648"/>
                  </a:lnTo>
                  <a:lnTo>
                    <a:pt x="52108" y="45046"/>
                  </a:lnTo>
                  <a:lnTo>
                    <a:pt x="51498" y="40487"/>
                  </a:lnTo>
                  <a:lnTo>
                    <a:pt x="51447" y="25476"/>
                  </a:lnTo>
                  <a:lnTo>
                    <a:pt x="52489" y="19189"/>
                  </a:lnTo>
                  <a:lnTo>
                    <a:pt x="56692" y="10655"/>
                  </a:lnTo>
                  <a:lnTo>
                    <a:pt x="60020" y="8521"/>
                  </a:lnTo>
                  <a:lnTo>
                    <a:pt x="69481" y="8521"/>
                  </a:lnTo>
                  <a:lnTo>
                    <a:pt x="72809" y="10769"/>
                  </a:lnTo>
                  <a:lnTo>
                    <a:pt x="76225" y="19761"/>
                  </a:lnTo>
                  <a:lnTo>
                    <a:pt x="77089" y="25476"/>
                  </a:lnTo>
                  <a:lnTo>
                    <a:pt x="77089" y="4483"/>
                  </a:lnTo>
                  <a:lnTo>
                    <a:pt x="72009" y="1587"/>
                  </a:lnTo>
                  <a:lnTo>
                    <a:pt x="55257" y="1587"/>
                  </a:lnTo>
                  <a:lnTo>
                    <a:pt x="49161" y="6235"/>
                  </a:lnTo>
                  <a:lnTo>
                    <a:pt x="44005" y="20523"/>
                  </a:lnTo>
                  <a:lnTo>
                    <a:pt x="43103" y="26517"/>
                  </a:lnTo>
                  <a:lnTo>
                    <a:pt x="43103" y="42481"/>
                  </a:lnTo>
                  <a:lnTo>
                    <a:pt x="44602" y="49631"/>
                  </a:lnTo>
                  <a:lnTo>
                    <a:pt x="51193" y="61366"/>
                  </a:lnTo>
                  <a:lnTo>
                    <a:pt x="56667" y="64566"/>
                  </a:lnTo>
                  <a:lnTo>
                    <a:pt x="72199" y="64566"/>
                  </a:lnTo>
                  <a:lnTo>
                    <a:pt x="78079" y="60655"/>
                  </a:lnTo>
                  <a:lnTo>
                    <a:pt x="79502" y="57543"/>
                  </a:lnTo>
                  <a:lnTo>
                    <a:pt x="84150" y="47383"/>
                  </a:lnTo>
                  <a:lnTo>
                    <a:pt x="85394" y="40487"/>
                  </a:lnTo>
                  <a:lnTo>
                    <a:pt x="85394" y="23368"/>
                  </a:lnTo>
                  <a:close/>
                </a:path>
                <a:path w="207010" h="81279">
                  <a:moveTo>
                    <a:pt x="136271" y="17132"/>
                  </a:moveTo>
                  <a:lnTo>
                    <a:pt x="128447" y="17132"/>
                  </a:lnTo>
                  <a:lnTo>
                    <a:pt x="122072" y="46278"/>
                  </a:lnTo>
                  <a:lnTo>
                    <a:pt x="120192" y="49822"/>
                  </a:lnTo>
                  <a:lnTo>
                    <a:pt x="114465" y="55905"/>
                  </a:lnTo>
                  <a:lnTo>
                    <a:pt x="110959" y="57429"/>
                  </a:lnTo>
                  <a:lnTo>
                    <a:pt x="104051" y="57429"/>
                  </a:lnTo>
                  <a:lnTo>
                    <a:pt x="102171" y="56680"/>
                  </a:lnTo>
                  <a:lnTo>
                    <a:pt x="100609" y="54432"/>
                  </a:lnTo>
                  <a:lnTo>
                    <a:pt x="100342" y="53340"/>
                  </a:lnTo>
                  <a:lnTo>
                    <a:pt x="100418" y="50800"/>
                  </a:lnTo>
                  <a:lnTo>
                    <a:pt x="107645" y="17132"/>
                  </a:lnTo>
                  <a:lnTo>
                    <a:pt x="99707" y="17132"/>
                  </a:lnTo>
                  <a:lnTo>
                    <a:pt x="85826" y="80949"/>
                  </a:lnTo>
                  <a:lnTo>
                    <a:pt x="93764" y="80949"/>
                  </a:lnTo>
                  <a:lnTo>
                    <a:pt x="97904" y="61696"/>
                  </a:lnTo>
                  <a:lnTo>
                    <a:pt x="98564" y="62318"/>
                  </a:lnTo>
                  <a:lnTo>
                    <a:pt x="99593" y="62877"/>
                  </a:lnTo>
                  <a:lnTo>
                    <a:pt x="102400" y="63868"/>
                  </a:lnTo>
                  <a:lnTo>
                    <a:pt x="103759" y="64096"/>
                  </a:lnTo>
                  <a:lnTo>
                    <a:pt x="109385" y="64096"/>
                  </a:lnTo>
                  <a:lnTo>
                    <a:pt x="113284" y="62623"/>
                  </a:lnTo>
                  <a:lnTo>
                    <a:pt x="118846" y="57950"/>
                  </a:lnTo>
                  <a:lnTo>
                    <a:pt x="120180" y="56451"/>
                  </a:lnTo>
                  <a:lnTo>
                    <a:pt x="120815" y="55194"/>
                  </a:lnTo>
                  <a:lnTo>
                    <a:pt x="118999" y="62890"/>
                  </a:lnTo>
                  <a:lnTo>
                    <a:pt x="126415" y="62890"/>
                  </a:lnTo>
                  <a:lnTo>
                    <a:pt x="136271" y="17132"/>
                  </a:lnTo>
                  <a:close/>
                </a:path>
                <a:path w="207010" h="81279">
                  <a:moveTo>
                    <a:pt x="206413" y="0"/>
                  </a:moveTo>
                  <a:lnTo>
                    <a:pt x="194348" y="0"/>
                  </a:lnTo>
                  <a:lnTo>
                    <a:pt x="176415" y="53174"/>
                  </a:lnTo>
                  <a:lnTo>
                    <a:pt x="158343" y="0"/>
                  </a:lnTo>
                  <a:lnTo>
                    <a:pt x="146138" y="0"/>
                  </a:lnTo>
                  <a:lnTo>
                    <a:pt x="146138" y="62890"/>
                  </a:lnTo>
                  <a:lnTo>
                    <a:pt x="154279" y="62890"/>
                  </a:lnTo>
                  <a:lnTo>
                    <a:pt x="154178" y="18821"/>
                  </a:lnTo>
                  <a:lnTo>
                    <a:pt x="154063" y="9867"/>
                  </a:lnTo>
                  <a:lnTo>
                    <a:pt x="172135" y="62890"/>
                  </a:lnTo>
                  <a:lnTo>
                    <a:pt x="180568" y="62890"/>
                  </a:lnTo>
                  <a:lnTo>
                    <a:pt x="198513" y="9867"/>
                  </a:lnTo>
                  <a:lnTo>
                    <a:pt x="198335" y="25781"/>
                  </a:lnTo>
                  <a:lnTo>
                    <a:pt x="198335" y="62890"/>
                  </a:lnTo>
                  <a:lnTo>
                    <a:pt x="206413" y="62890"/>
                  </a:lnTo>
                  <a:lnTo>
                    <a:pt x="206413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2" name="object 20">
              <a:extLst>
                <a:ext uri="{FF2B5EF4-FFF2-40B4-BE49-F238E27FC236}">
                  <a16:creationId xmlns:a16="http://schemas.microsoft.com/office/drawing/2014/main" id="{98E7780A-8FB5-46C0-1E83-F9B3D5516076}"/>
                </a:ext>
              </a:extLst>
            </p:cNvPr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2794012" y="6217843"/>
              <a:ext cx="206425" cy="80962"/>
            </a:xfrm>
            <a:prstGeom prst="rect">
              <a:avLst/>
            </a:prstGeom>
          </p:spPr>
        </p:pic>
        <p:pic>
          <p:nvPicPr>
            <p:cNvPr id="23" name="object 21">
              <a:extLst>
                <a:ext uri="{FF2B5EF4-FFF2-40B4-BE49-F238E27FC236}">
                  <a16:creationId xmlns:a16="http://schemas.microsoft.com/office/drawing/2014/main" id="{DDA7DB35-F96F-89AA-0EE4-7CD5D579CD75}"/>
                </a:ext>
              </a:extLst>
            </p:cNvPr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3362032" y="6387934"/>
              <a:ext cx="163220" cy="80962"/>
            </a:xfrm>
            <a:prstGeom prst="rect">
              <a:avLst/>
            </a:prstGeom>
          </p:spPr>
        </p:pic>
        <p:pic>
          <p:nvPicPr>
            <p:cNvPr id="24" name="object 22">
              <a:extLst>
                <a:ext uri="{FF2B5EF4-FFF2-40B4-BE49-F238E27FC236}">
                  <a16:creationId xmlns:a16="http://schemas.microsoft.com/office/drawing/2014/main" id="{4559FE79-37ED-9C7E-C858-CF48E1A0263E}"/>
                </a:ext>
              </a:extLst>
            </p:cNvPr>
            <p:cNvPicPr/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3724884" y="6381724"/>
              <a:ext cx="157657" cy="80949"/>
            </a:xfrm>
            <a:prstGeom prst="rect">
              <a:avLst/>
            </a:prstGeom>
          </p:spPr>
        </p:pic>
        <p:sp>
          <p:nvSpPr>
            <p:cNvPr id="25" name="object 23">
              <a:extLst>
                <a:ext uri="{FF2B5EF4-FFF2-40B4-BE49-F238E27FC236}">
                  <a16:creationId xmlns:a16="http://schemas.microsoft.com/office/drawing/2014/main" id="{99766B09-8A7A-C473-FA1E-F83446698744}"/>
                </a:ext>
              </a:extLst>
            </p:cNvPr>
            <p:cNvSpPr/>
            <p:nvPr/>
          </p:nvSpPr>
          <p:spPr>
            <a:xfrm>
              <a:off x="1354239" y="6261963"/>
              <a:ext cx="2322830" cy="1763395"/>
            </a:xfrm>
            <a:custGeom>
              <a:avLst/>
              <a:gdLst/>
              <a:ahLst/>
              <a:cxnLst/>
              <a:rect l="l" t="t" r="r" b="b"/>
              <a:pathLst>
                <a:path w="2322829" h="1763395">
                  <a:moveTo>
                    <a:pt x="33769" y="1572094"/>
                  </a:moveTo>
                  <a:lnTo>
                    <a:pt x="22453" y="1572094"/>
                  </a:lnTo>
                  <a:lnTo>
                    <a:pt x="22453" y="1572691"/>
                  </a:lnTo>
                  <a:lnTo>
                    <a:pt x="21323" y="1576920"/>
                  </a:lnTo>
                  <a:lnTo>
                    <a:pt x="3657" y="1584274"/>
                  </a:lnTo>
                  <a:lnTo>
                    <a:pt x="3657" y="1593494"/>
                  </a:lnTo>
                  <a:lnTo>
                    <a:pt x="19875" y="1593494"/>
                  </a:lnTo>
                  <a:lnTo>
                    <a:pt x="19875" y="1641068"/>
                  </a:lnTo>
                  <a:lnTo>
                    <a:pt x="33769" y="1641068"/>
                  </a:lnTo>
                  <a:lnTo>
                    <a:pt x="33769" y="1572094"/>
                  </a:lnTo>
                  <a:close/>
                </a:path>
                <a:path w="2322829" h="1763395">
                  <a:moveTo>
                    <a:pt x="47599" y="40576"/>
                  </a:moveTo>
                  <a:lnTo>
                    <a:pt x="45808" y="35725"/>
                  </a:lnTo>
                  <a:lnTo>
                    <a:pt x="45643" y="35255"/>
                  </a:lnTo>
                  <a:lnTo>
                    <a:pt x="41275" y="30632"/>
                  </a:lnTo>
                  <a:lnTo>
                    <a:pt x="37820" y="26962"/>
                  </a:lnTo>
                  <a:lnTo>
                    <a:pt x="33858" y="25311"/>
                  </a:lnTo>
                  <a:lnTo>
                    <a:pt x="33858" y="44145"/>
                  </a:lnTo>
                  <a:lnTo>
                    <a:pt x="33858" y="51790"/>
                  </a:lnTo>
                  <a:lnTo>
                    <a:pt x="32994" y="54737"/>
                  </a:lnTo>
                  <a:lnTo>
                    <a:pt x="29540" y="59283"/>
                  </a:lnTo>
                  <a:lnTo>
                    <a:pt x="27165" y="60413"/>
                  </a:lnTo>
                  <a:lnTo>
                    <a:pt x="21082" y="60413"/>
                  </a:lnTo>
                  <a:lnTo>
                    <a:pt x="18542" y="59232"/>
                  </a:lnTo>
                  <a:lnTo>
                    <a:pt x="14554" y="54546"/>
                  </a:lnTo>
                  <a:lnTo>
                    <a:pt x="13639" y="51790"/>
                  </a:lnTo>
                  <a:lnTo>
                    <a:pt x="13550" y="43205"/>
                  </a:lnTo>
                  <a:lnTo>
                    <a:pt x="14884" y="39890"/>
                  </a:lnTo>
                  <a:lnTo>
                    <a:pt x="17538" y="37795"/>
                  </a:lnTo>
                  <a:lnTo>
                    <a:pt x="19329" y="36423"/>
                  </a:lnTo>
                  <a:lnTo>
                    <a:pt x="21374" y="35725"/>
                  </a:lnTo>
                  <a:lnTo>
                    <a:pt x="26530" y="35725"/>
                  </a:lnTo>
                  <a:lnTo>
                    <a:pt x="28943" y="36779"/>
                  </a:lnTo>
                  <a:lnTo>
                    <a:pt x="32880" y="41071"/>
                  </a:lnTo>
                  <a:lnTo>
                    <a:pt x="33858" y="44145"/>
                  </a:lnTo>
                  <a:lnTo>
                    <a:pt x="33858" y="25311"/>
                  </a:lnTo>
                  <a:lnTo>
                    <a:pt x="32804" y="24866"/>
                  </a:lnTo>
                  <a:lnTo>
                    <a:pt x="23825" y="24866"/>
                  </a:lnTo>
                  <a:lnTo>
                    <a:pt x="21285" y="25336"/>
                  </a:lnTo>
                  <a:lnTo>
                    <a:pt x="16840" y="27190"/>
                  </a:lnTo>
                  <a:lnTo>
                    <a:pt x="14897" y="28638"/>
                  </a:lnTo>
                  <a:lnTo>
                    <a:pt x="13220" y="30632"/>
                  </a:lnTo>
                  <a:lnTo>
                    <a:pt x="13589" y="25311"/>
                  </a:lnTo>
                  <a:lnTo>
                    <a:pt x="14300" y="21285"/>
                  </a:lnTo>
                  <a:lnTo>
                    <a:pt x="17183" y="13601"/>
                  </a:lnTo>
                  <a:lnTo>
                    <a:pt x="20320" y="11125"/>
                  </a:lnTo>
                  <a:lnTo>
                    <a:pt x="27673" y="11125"/>
                  </a:lnTo>
                  <a:lnTo>
                    <a:pt x="29883" y="12217"/>
                  </a:lnTo>
                  <a:lnTo>
                    <a:pt x="31343" y="14363"/>
                  </a:lnTo>
                  <a:lnTo>
                    <a:pt x="32194" y="15697"/>
                  </a:lnTo>
                  <a:lnTo>
                    <a:pt x="32626" y="16903"/>
                  </a:lnTo>
                  <a:lnTo>
                    <a:pt x="32626" y="18021"/>
                  </a:lnTo>
                  <a:lnTo>
                    <a:pt x="46126" y="18021"/>
                  </a:lnTo>
                  <a:lnTo>
                    <a:pt x="45656" y="12573"/>
                  </a:lnTo>
                  <a:lnTo>
                    <a:pt x="44945" y="11125"/>
                  </a:lnTo>
                  <a:lnTo>
                    <a:pt x="43522" y="8191"/>
                  </a:lnTo>
                  <a:lnTo>
                    <a:pt x="35915" y="1638"/>
                  </a:lnTo>
                  <a:lnTo>
                    <a:pt x="30797" y="0"/>
                  </a:lnTo>
                  <a:lnTo>
                    <a:pt x="19951" y="0"/>
                  </a:lnTo>
                  <a:lnTo>
                    <a:pt x="0" y="47815"/>
                  </a:lnTo>
                  <a:lnTo>
                    <a:pt x="1549" y="54876"/>
                  </a:lnTo>
                  <a:lnTo>
                    <a:pt x="8877" y="67818"/>
                  </a:lnTo>
                  <a:lnTo>
                    <a:pt x="15278" y="71437"/>
                  </a:lnTo>
                  <a:lnTo>
                    <a:pt x="32054" y="71437"/>
                  </a:lnTo>
                  <a:lnTo>
                    <a:pt x="38023" y="68999"/>
                  </a:lnTo>
                  <a:lnTo>
                    <a:pt x="44704" y="60413"/>
                  </a:lnTo>
                  <a:lnTo>
                    <a:pt x="45694" y="59156"/>
                  </a:lnTo>
                  <a:lnTo>
                    <a:pt x="47599" y="53479"/>
                  </a:lnTo>
                  <a:lnTo>
                    <a:pt x="47599" y="40576"/>
                  </a:lnTo>
                  <a:close/>
                </a:path>
                <a:path w="2322829" h="1763395">
                  <a:moveTo>
                    <a:pt x="99085" y="1600885"/>
                  </a:moveTo>
                  <a:lnTo>
                    <a:pt x="72402" y="1600885"/>
                  </a:lnTo>
                  <a:lnTo>
                    <a:pt x="72402" y="1611312"/>
                  </a:lnTo>
                  <a:lnTo>
                    <a:pt x="99085" y="1611312"/>
                  </a:lnTo>
                  <a:lnTo>
                    <a:pt x="99085" y="1600885"/>
                  </a:lnTo>
                  <a:close/>
                </a:path>
                <a:path w="2322829" h="1763395">
                  <a:moveTo>
                    <a:pt x="99085" y="1286611"/>
                  </a:moveTo>
                  <a:lnTo>
                    <a:pt x="72402" y="1286611"/>
                  </a:lnTo>
                  <a:lnTo>
                    <a:pt x="72402" y="1297025"/>
                  </a:lnTo>
                  <a:lnTo>
                    <a:pt x="99085" y="1297025"/>
                  </a:lnTo>
                  <a:lnTo>
                    <a:pt x="99085" y="1286611"/>
                  </a:lnTo>
                  <a:close/>
                </a:path>
                <a:path w="2322829" h="1763395">
                  <a:moveTo>
                    <a:pt x="99085" y="972324"/>
                  </a:moveTo>
                  <a:lnTo>
                    <a:pt x="72402" y="972324"/>
                  </a:lnTo>
                  <a:lnTo>
                    <a:pt x="72402" y="982764"/>
                  </a:lnTo>
                  <a:lnTo>
                    <a:pt x="99085" y="982764"/>
                  </a:lnTo>
                  <a:lnTo>
                    <a:pt x="99085" y="972324"/>
                  </a:lnTo>
                  <a:close/>
                </a:path>
                <a:path w="2322829" h="1763395">
                  <a:moveTo>
                    <a:pt x="99085" y="658063"/>
                  </a:moveTo>
                  <a:lnTo>
                    <a:pt x="72402" y="658063"/>
                  </a:lnTo>
                  <a:lnTo>
                    <a:pt x="72402" y="668502"/>
                  </a:lnTo>
                  <a:lnTo>
                    <a:pt x="99085" y="668502"/>
                  </a:lnTo>
                  <a:lnTo>
                    <a:pt x="99085" y="658063"/>
                  </a:lnTo>
                  <a:close/>
                </a:path>
                <a:path w="2322829" h="1763395">
                  <a:moveTo>
                    <a:pt x="99085" y="343712"/>
                  </a:moveTo>
                  <a:lnTo>
                    <a:pt x="72402" y="343712"/>
                  </a:lnTo>
                  <a:lnTo>
                    <a:pt x="72402" y="354139"/>
                  </a:lnTo>
                  <a:lnTo>
                    <a:pt x="99085" y="354139"/>
                  </a:lnTo>
                  <a:lnTo>
                    <a:pt x="99085" y="343712"/>
                  </a:lnTo>
                  <a:close/>
                </a:path>
                <a:path w="2322829" h="1763395">
                  <a:moveTo>
                    <a:pt x="99085" y="29425"/>
                  </a:moveTo>
                  <a:lnTo>
                    <a:pt x="72402" y="29425"/>
                  </a:lnTo>
                  <a:lnTo>
                    <a:pt x="72402" y="39878"/>
                  </a:lnTo>
                  <a:lnTo>
                    <a:pt x="99085" y="39878"/>
                  </a:lnTo>
                  <a:lnTo>
                    <a:pt x="99085" y="29425"/>
                  </a:lnTo>
                  <a:close/>
                </a:path>
                <a:path w="2322829" h="1763395">
                  <a:moveTo>
                    <a:pt x="829284" y="1643507"/>
                  </a:moveTo>
                  <a:lnTo>
                    <a:pt x="818870" y="1643507"/>
                  </a:lnTo>
                  <a:lnTo>
                    <a:pt x="818870" y="1670189"/>
                  </a:lnTo>
                  <a:lnTo>
                    <a:pt x="829284" y="1670189"/>
                  </a:lnTo>
                  <a:lnTo>
                    <a:pt x="829284" y="1643507"/>
                  </a:lnTo>
                  <a:close/>
                </a:path>
                <a:path w="2322829" h="1763395">
                  <a:moveTo>
                    <a:pt x="847280" y="1749539"/>
                  </a:moveTo>
                  <a:lnTo>
                    <a:pt x="817168" y="1749539"/>
                  </a:lnTo>
                  <a:lnTo>
                    <a:pt x="818019" y="1748104"/>
                  </a:lnTo>
                  <a:lnTo>
                    <a:pt x="819073" y="1746859"/>
                  </a:lnTo>
                  <a:lnTo>
                    <a:pt x="821588" y="1744687"/>
                  </a:lnTo>
                  <a:lnTo>
                    <a:pt x="837311" y="1733461"/>
                  </a:lnTo>
                  <a:lnTo>
                    <a:pt x="840600" y="1730527"/>
                  </a:lnTo>
                  <a:lnTo>
                    <a:pt x="845654" y="1723923"/>
                  </a:lnTo>
                  <a:lnTo>
                    <a:pt x="847191" y="1719402"/>
                  </a:lnTo>
                  <a:lnTo>
                    <a:pt x="847191" y="1707629"/>
                  </a:lnTo>
                  <a:lnTo>
                    <a:pt x="845019" y="1702269"/>
                  </a:lnTo>
                  <a:lnTo>
                    <a:pt x="836383" y="1694192"/>
                  </a:lnTo>
                  <a:lnTo>
                    <a:pt x="830580" y="1692173"/>
                  </a:lnTo>
                  <a:lnTo>
                    <a:pt x="814044" y="1692173"/>
                  </a:lnTo>
                  <a:lnTo>
                    <a:pt x="807605" y="1695615"/>
                  </a:lnTo>
                  <a:lnTo>
                    <a:pt x="802081" y="1706105"/>
                  </a:lnTo>
                  <a:lnTo>
                    <a:pt x="801027" y="1710842"/>
                  </a:lnTo>
                  <a:lnTo>
                    <a:pt x="800798" y="1716709"/>
                  </a:lnTo>
                  <a:lnTo>
                    <a:pt x="813981" y="1716709"/>
                  </a:lnTo>
                  <a:lnTo>
                    <a:pt x="814146" y="1712849"/>
                  </a:lnTo>
                  <a:lnTo>
                    <a:pt x="814641" y="1710016"/>
                  </a:lnTo>
                  <a:lnTo>
                    <a:pt x="816991" y="1705178"/>
                  </a:lnTo>
                  <a:lnTo>
                    <a:pt x="819797" y="1703628"/>
                  </a:lnTo>
                  <a:lnTo>
                    <a:pt x="826935" y="1703628"/>
                  </a:lnTo>
                  <a:lnTo>
                    <a:pt x="829246" y="1704606"/>
                  </a:lnTo>
                  <a:lnTo>
                    <a:pt x="832472" y="1708467"/>
                  </a:lnTo>
                  <a:lnTo>
                    <a:pt x="833285" y="1710893"/>
                  </a:lnTo>
                  <a:lnTo>
                    <a:pt x="833285" y="1717382"/>
                  </a:lnTo>
                  <a:lnTo>
                    <a:pt x="831875" y="1720684"/>
                  </a:lnTo>
                  <a:lnTo>
                    <a:pt x="827214" y="1725650"/>
                  </a:lnTo>
                  <a:lnTo>
                    <a:pt x="823175" y="1728851"/>
                  </a:lnTo>
                  <a:lnTo>
                    <a:pt x="809726" y="1738464"/>
                  </a:lnTo>
                  <a:lnTo>
                    <a:pt x="805167" y="1743316"/>
                  </a:lnTo>
                  <a:lnTo>
                    <a:pt x="803236" y="1747913"/>
                  </a:lnTo>
                  <a:lnTo>
                    <a:pt x="801230" y="1752015"/>
                  </a:lnTo>
                  <a:lnTo>
                    <a:pt x="800163" y="1756511"/>
                  </a:lnTo>
                  <a:lnTo>
                    <a:pt x="800036" y="1761477"/>
                  </a:lnTo>
                  <a:lnTo>
                    <a:pt x="847280" y="1761477"/>
                  </a:lnTo>
                  <a:lnTo>
                    <a:pt x="847280" y="1749539"/>
                  </a:lnTo>
                  <a:close/>
                </a:path>
                <a:path w="2322829" h="1763395">
                  <a:moveTo>
                    <a:pt x="1566722" y="1643507"/>
                  </a:moveTo>
                  <a:lnTo>
                    <a:pt x="1556321" y="1643507"/>
                  </a:lnTo>
                  <a:lnTo>
                    <a:pt x="1556321" y="1670189"/>
                  </a:lnTo>
                  <a:lnTo>
                    <a:pt x="1566722" y="1670189"/>
                  </a:lnTo>
                  <a:lnTo>
                    <a:pt x="1566722" y="1643507"/>
                  </a:lnTo>
                  <a:close/>
                </a:path>
                <a:path w="2322829" h="1763395">
                  <a:moveTo>
                    <a:pt x="1585379" y="1736013"/>
                  </a:moveTo>
                  <a:lnTo>
                    <a:pt x="1577594" y="1736013"/>
                  </a:lnTo>
                  <a:lnTo>
                    <a:pt x="1577594" y="1706321"/>
                  </a:lnTo>
                  <a:lnTo>
                    <a:pt x="1577594" y="1692935"/>
                  </a:lnTo>
                  <a:lnTo>
                    <a:pt x="1564309" y="1692935"/>
                  </a:lnTo>
                  <a:lnTo>
                    <a:pt x="1564309" y="1706321"/>
                  </a:lnTo>
                  <a:lnTo>
                    <a:pt x="1564309" y="1736013"/>
                  </a:lnTo>
                  <a:lnTo>
                    <a:pt x="1547088" y="1736013"/>
                  </a:lnTo>
                  <a:lnTo>
                    <a:pt x="1564309" y="1706321"/>
                  </a:lnTo>
                  <a:lnTo>
                    <a:pt x="1564309" y="1692935"/>
                  </a:lnTo>
                  <a:lnTo>
                    <a:pt x="1562366" y="1692935"/>
                  </a:lnTo>
                  <a:lnTo>
                    <a:pt x="1537017" y="1734794"/>
                  </a:lnTo>
                  <a:lnTo>
                    <a:pt x="1537017" y="1746631"/>
                  </a:lnTo>
                  <a:lnTo>
                    <a:pt x="1564309" y="1746631"/>
                  </a:lnTo>
                  <a:lnTo>
                    <a:pt x="1564309" y="1761477"/>
                  </a:lnTo>
                  <a:lnTo>
                    <a:pt x="1577594" y="1761477"/>
                  </a:lnTo>
                  <a:lnTo>
                    <a:pt x="1577594" y="1746631"/>
                  </a:lnTo>
                  <a:lnTo>
                    <a:pt x="1585379" y="1746631"/>
                  </a:lnTo>
                  <a:lnTo>
                    <a:pt x="1585379" y="1736013"/>
                  </a:lnTo>
                  <a:close/>
                </a:path>
                <a:path w="2322829" h="1763395">
                  <a:moveTo>
                    <a:pt x="2304084" y="1643507"/>
                  </a:moveTo>
                  <a:lnTo>
                    <a:pt x="2293670" y="1643507"/>
                  </a:lnTo>
                  <a:lnTo>
                    <a:pt x="2293670" y="1670189"/>
                  </a:lnTo>
                  <a:lnTo>
                    <a:pt x="2304084" y="1670189"/>
                  </a:lnTo>
                  <a:lnTo>
                    <a:pt x="2304084" y="1643507"/>
                  </a:lnTo>
                  <a:close/>
                </a:path>
                <a:path w="2322829" h="1763395">
                  <a:moveTo>
                    <a:pt x="2322512" y="1732419"/>
                  </a:moveTo>
                  <a:lnTo>
                    <a:pt x="2320721" y="1727568"/>
                  </a:lnTo>
                  <a:lnTo>
                    <a:pt x="2320556" y="1727098"/>
                  </a:lnTo>
                  <a:lnTo>
                    <a:pt x="2316188" y="1722475"/>
                  </a:lnTo>
                  <a:lnTo>
                    <a:pt x="2312720" y="1718805"/>
                  </a:lnTo>
                  <a:lnTo>
                    <a:pt x="2308771" y="1717167"/>
                  </a:lnTo>
                  <a:lnTo>
                    <a:pt x="2308771" y="1735988"/>
                  </a:lnTo>
                  <a:lnTo>
                    <a:pt x="2308771" y="1743633"/>
                  </a:lnTo>
                  <a:lnTo>
                    <a:pt x="2307907" y="1746580"/>
                  </a:lnTo>
                  <a:lnTo>
                    <a:pt x="2304440" y="1751114"/>
                  </a:lnTo>
                  <a:lnTo>
                    <a:pt x="2302078" y="1752257"/>
                  </a:lnTo>
                  <a:lnTo>
                    <a:pt x="2295982" y="1752257"/>
                  </a:lnTo>
                  <a:lnTo>
                    <a:pt x="2293455" y="1751063"/>
                  </a:lnTo>
                  <a:lnTo>
                    <a:pt x="2289454" y="1746389"/>
                  </a:lnTo>
                  <a:lnTo>
                    <a:pt x="2288540" y="1743633"/>
                  </a:lnTo>
                  <a:lnTo>
                    <a:pt x="2288451" y="1735048"/>
                  </a:lnTo>
                  <a:lnTo>
                    <a:pt x="2289784" y="1731721"/>
                  </a:lnTo>
                  <a:lnTo>
                    <a:pt x="2294242" y="1728266"/>
                  </a:lnTo>
                  <a:lnTo>
                    <a:pt x="2296274" y="1727568"/>
                  </a:lnTo>
                  <a:lnTo>
                    <a:pt x="2301443" y="1727568"/>
                  </a:lnTo>
                  <a:lnTo>
                    <a:pt x="2303843" y="1728622"/>
                  </a:lnTo>
                  <a:lnTo>
                    <a:pt x="2307793" y="1732915"/>
                  </a:lnTo>
                  <a:lnTo>
                    <a:pt x="2308771" y="1735988"/>
                  </a:lnTo>
                  <a:lnTo>
                    <a:pt x="2308771" y="1717167"/>
                  </a:lnTo>
                  <a:lnTo>
                    <a:pt x="2307704" y="1716709"/>
                  </a:lnTo>
                  <a:lnTo>
                    <a:pt x="2298725" y="1716709"/>
                  </a:lnTo>
                  <a:lnTo>
                    <a:pt x="2296198" y="1717167"/>
                  </a:lnTo>
                  <a:lnTo>
                    <a:pt x="2291753" y="1719021"/>
                  </a:lnTo>
                  <a:lnTo>
                    <a:pt x="2289797" y="1720481"/>
                  </a:lnTo>
                  <a:lnTo>
                    <a:pt x="2288133" y="1722475"/>
                  </a:lnTo>
                  <a:lnTo>
                    <a:pt x="2288502" y="1717141"/>
                  </a:lnTo>
                  <a:lnTo>
                    <a:pt x="2289200" y="1713115"/>
                  </a:lnTo>
                  <a:lnTo>
                    <a:pt x="2290203" y="1710385"/>
                  </a:lnTo>
                  <a:lnTo>
                    <a:pt x="2292083" y="1705444"/>
                  </a:lnTo>
                  <a:lnTo>
                    <a:pt x="2295233" y="1702968"/>
                  </a:lnTo>
                  <a:lnTo>
                    <a:pt x="2302599" y="1702968"/>
                  </a:lnTo>
                  <a:lnTo>
                    <a:pt x="2304783" y="1704047"/>
                  </a:lnTo>
                  <a:lnTo>
                    <a:pt x="2306243" y="1706219"/>
                  </a:lnTo>
                  <a:lnTo>
                    <a:pt x="2307094" y="1707540"/>
                  </a:lnTo>
                  <a:lnTo>
                    <a:pt x="2307513" y="1708746"/>
                  </a:lnTo>
                  <a:lnTo>
                    <a:pt x="2307513" y="1709864"/>
                  </a:lnTo>
                  <a:lnTo>
                    <a:pt x="2321052" y="1709864"/>
                  </a:lnTo>
                  <a:lnTo>
                    <a:pt x="2320569" y="1704416"/>
                  </a:lnTo>
                  <a:lnTo>
                    <a:pt x="2319858" y="1702968"/>
                  </a:lnTo>
                  <a:lnTo>
                    <a:pt x="2318423" y="1700034"/>
                  </a:lnTo>
                  <a:lnTo>
                    <a:pt x="2314625" y="1696745"/>
                  </a:lnTo>
                  <a:lnTo>
                    <a:pt x="2310803" y="1693481"/>
                  </a:lnTo>
                  <a:lnTo>
                    <a:pt x="2305710" y="1691843"/>
                  </a:lnTo>
                  <a:lnTo>
                    <a:pt x="2294864" y="1691843"/>
                  </a:lnTo>
                  <a:lnTo>
                    <a:pt x="2274900" y="1739646"/>
                  </a:lnTo>
                  <a:lnTo>
                    <a:pt x="2276449" y="1746719"/>
                  </a:lnTo>
                  <a:lnTo>
                    <a:pt x="2283764" y="1759661"/>
                  </a:lnTo>
                  <a:lnTo>
                    <a:pt x="2290178" y="1763280"/>
                  </a:lnTo>
                  <a:lnTo>
                    <a:pt x="2306955" y="1763280"/>
                  </a:lnTo>
                  <a:lnTo>
                    <a:pt x="2312911" y="1760829"/>
                  </a:lnTo>
                  <a:lnTo>
                    <a:pt x="2319591" y="1752257"/>
                  </a:lnTo>
                  <a:lnTo>
                    <a:pt x="2320594" y="1750987"/>
                  </a:lnTo>
                  <a:lnTo>
                    <a:pt x="2322512" y="1745322"/>
                  </a:lnTo>
                  <a:lnTo>
                    <a:pt x="2322512" y="1732419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6" name="object 24">
              <a:extLst>
                <a:ext uri="{FF2B5EF4-FFF2-40B4-BE49-F238E27FC236}">
                  <a16:creationId xmlns:a16="http://schemas.microsoft.com/office/drawing/2014/main" id="{3C245BE8-1E1E-1DF3-A196-3AD091E689D0}"/>
                </a:ext>
              </a:extLst>
            </p:cNvPr>
            <p:cNvPicPr/>
            <p:nvPr/>
          </p:nvPicPr>
          <p:blipFill>
            <a:blip r:embed="rId22" cstate="print"/>
            <a:stretch>
              <a:fillRect/>
            </a:stretch>
          </p:blipFill>
          <p:spPr>
            <a:xfrm>
              <a:off x="1865884" y="8068957"/>
              <a:ext cx="1638427" cy="88747"/>
            </a:xfrm>
            <a:prstGeom prst="rect">
              <a:avLst/>
            </a:prstGeom>
          </p:spPr>
        </p:pic>
      </p:grpSp>
      <p:pic>
        <p:nvPicPr>
          <p:cNvPr id="1026" name="Picture 2" descr="RoGFP - Wikipedia">
            <a:extLst>
              <a:ext uri="{FF2B5EF4-FFF2-40B4-BE49-F238E27FC236}">
                <a16:creationId xmlns:a16="http://schemas.microsoft.com/office/drawing/2014/main" id="{FBA1C9DA-EE51-1C98-9C9D-D406B5E645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3563" y="2168869"/>
            <a:ext cx="2602086" cy="16328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" name="TextBox 27">
            <a:extLst>
              <a:ext uri="{FF2B5EF4-FFF2-40B4-BE49-F238E27FC236}">
                <a16:creationId xmlns:a16="http://schemas.microsoft.com/office/drawing/2014/main" id="{E3C94F45-BE38-9C31-FBFC-49C9B0045B2D}"/>
              </a:ext>
            </a:extLst>
          </p:cNvPr>
          <p:cNvSpPr txBox="1"/>
          <p:nvPr/>
        </p:nvSpPr>
        <p:spPr>
          <a:xfrm>
            <a:off x="1996219" y="1831788"/>
            <a:ext cx="377058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>
                <a:solidFill>
                  <a:srgbClr val="00B050"/>
                </a:solidFill>
              </a:rPr>
              <a:t>roGFP</a:t>
            </a:r>
            <a:r>
              <a:rPr lang="en-US" b="1" dirty="0">
                <a:solidFill>
                  <a:srgbClr val="00B050"/>
                </a:solidFill>
              </a:rPr>
              <a:t> (ROS, redox sensor)     NAD/NADH</a:t>
            </a:r>
          </a:p>
        </p:txBody>
      </p:sp>
      <p:pic>
        <p:nvPicPr>
          <p:cNvPr id="1028" name="Picture 4">
            <a:extLst>
              <a:ext uri="{FF2B5EF4-FFF2-40B4-BE49-F238E27FC236}">
                <a16:creationId xmlns:a16="http://schemas.microsoft.com/office/drawing/2014/main" id="{E31EA81D-A58B-7E28-9649-8A62B2E2A12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14" t="13140" r="9873" b="61905"/>
          <a:stretch/>
        </p:blipFill>
        <p:spPr bwMode="auto">
          <a:xfrm>
            <a:off x="5235765" y="2226439"/>
            <a:ext cx="3078478" cy="12763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" name="TextBox 28">
            <a:extLst>
              <a:ext uri="{FF2B5EF4-FFF2-40B4-BE49-F238E27FC236}">
                <a16:creationId xmlns:a16="http://schemas.microsoft.com/office/drawing/2014/main" id="{C715C0DF-C465-D88A-3CB1-74FFD94CB1DB}"/>
              </a:ext>
            </a:extLst>
          </p:cNvPr>
          <p:cNvSpPr txBox="1"/>
          <p:nvPr/>
        </p:nvSpPr>
        <p:spPr>
          <a:xfrm>
            <a:off x="5824262" y="1831788"/>
            <a:ext cx="190148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00B050"/>
                </a:solidFill>
              </a:rPr>
              <a:t>Hyper (H</a:t>
            </a:r>
            <a:r>
              <a:rPr lang="en-US" b="1" baseline="-25000" dirty="0">
                <a:solidFill>
                  <a:srgbClr val="00B050"/>
                </a:solidFill>
              </a:rPr>
              <a:t>2</a:t>
            </a:r>
            <a:r>
              <a:rPr lang="en-US" b="1" dirty="0">
                <a:solidFill>
                  <a:srgbClr val="00B050"/>
                </a:solidFill>
              </a:rPr>
              <a:t>O</a:t>
            </a:r>
            <a:r>
              <a:rPr lang="en-US" b="1" baseline="-25000" dirty="0">
                <a:solidFill>
                  <a:srgbClr val="00B050"/>
                </a:solidFill>
              </a:rPr>
              <a:t>2</a:t>
            </a:r>
            <a:r>
              <a:rPr lang="en-US" b="1" dirty="0">
                <a:solidFill>
                  <a:srgbClr val="00B050"/>
                </a:solidFill>
              </a:rPr>
              <a:t> sensor)</a:t>
            </a:r>
          </a:p>
        </p:txBody>
      </p:sp>
      <p:pic>
        <p:nvPicPr>
          <p:cNvPr id="30" name="Picture 3">
            <a:extLst>
              <a:ext uri="{FF2B5EF4-FFF2-40B4-BE49-F238E27FC236}">
                <a16:creationId xmlns:a16="http://schemas.microsoft.com/office/drawing/2014/main" id="{BE679B44-CBE8-8CEB-FC1A-9E97946B99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05869" y="4799922"/>
            <a:ext cx="1421612" cy="1082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2">
            <a:extLst>
              <a:ext uri="{FF2B5EF4-FFF2-40B4-BE49-F238E27FC236}">
                <a16:creationId xmlns:a16="http://schemas.microsoft.com/office/drawing/2014/main" id="{9FAA6BCA-1F7F-C19F-EE1C-7F9E56BF6D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22534" y="4820768"/>
            <a:ext cx="1421612" cy="1082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Google Shape;157;p2">
            <a:extLst>
              <a:ext uri="{FF2B5EF4-FFF2-40B4-BE49-F238E27FC236}">
                <a16:creationId xmlns:a16="http://schemas.microsoft.com/office/drawing/2014/main" id="{EEBABF7B-9C67-8F83-0A10-F7C2A7A12F9A}"/>
              </a:ext>
            </a:extLst>
          </p:cNvPr>
          <p:cNvPicPr preferRelativeResize="0"/>
          <p:nvPr/>
        </p:nvPicPr>
        <p:blipFill rotWithShape="1">
          <a:blip r:embed="rId27">
            <a:alphaModFix/>
          </a:blip>
          <a:srcRect/>
          <a:stretch/>
        </p:blipFill>
        <p:spPr>
          <a:xfrm>
            <a:off x="6914654" y="3680262"/>
            <a:ext cx="1211823" cy="1082338"/>
          </a:xfrm>
          <a:prstGeom prst="rect">
            <a:avLst/>
          </a:prstGeom>
          <a:noFill/>
          <a:ln>
            <a:noFill/>
          </a:ln>
        </p:spPr>
      </p:pic>
      <p:sp>
        <p:nvSpPr>
          <p:cNvPr id="33" name="TextBox 32">
            <a:extLst>
              <a:ext uri="{FF2B5EF4-FFF2-40B4-BE49-F238E27FC236}">
                <a16:creationId xmlns:a16="http://schemas.microsoft.com/office/drawing/2014/main" id="{B87CD5C7-65A7-7BDC-7060-5C718E0E4DA3}"/>
              </a:ext>
            </a:extLst>
          </p:cNvPr>
          <p:cNvSpPr txBox="1"/>
          <p:nvPr/>
        </p:nvSpPr>
        <p:spPr>
          <a:xfrm>
            <a:off x="5172763" y="3593049"/>
            <a:ext cx="1807071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u="sng" dirty="0">
                <a:solidFill>
                  <a:srgbClr val="00B050"/>
                </a:solidFill>
              </a:rPr>
              <a:t>M</a:t>
            </a:r>
            <a:r>
              <a:rPr lang="en-US" b="1" dirty="0">
                <a:solidFill>
                  <a:srgbClr val="00B050"/>
                </a:solidFill>
              </a:rPr>
              <a:t>ediated </a:t>
            </a:r>
            <a:r>
              <a:rPr lang="en-US" b="1" u="sng" dirty="0">
                <a:solidFill>
                  <a:srgbClr val="00B050"/>
                </a:solidFill>
              </a:rPr>
              <a:t>E</a:t>
            </a:r>
            <a:r>
              <a:rPr lang="en-US" b="1" dirty="0">
                <a:solidFill>
                  <a:srgbClr val="00B050"/>
                </a:solidFill>
              </a:rPr>
              <a:t>lectrochemical </a:t>
            </a:r>
            <a:r>
              <a:rPr lang="en-US" b="1" u="sng" dirty="0">
                <a:solidFill>
                  <a:srgbClr val="00B050"/>
                </a:solidFill>
              </a:rPr>
              <a:t>P</a:t>
            </a:r>
            <a:r>
              <a:rPr lang="en-US" b="1" dirty="0">
                <a:solidFill>
                  <a:srgbClr val="00B050"/>
                </a:solidFill>
              </a:rPr>
              <a:t>robing (MEP)</a:t>
            </a:r>
          </a:p>
          <a:p>
            <a:pPr algn="ctr"/>
            <a:r>
              <a:rPr lang="en-US" b="1" dirty="0">
                <a:solidFill>
                  <a:srgbClr val="00B050"/>
                </a:solidFill>
              </a:rPr>
              <a:t>of extracellular environment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D88F8E36-922E-A764-2FF7-385B967089F9}"/>
              </a:ext>
            </a:extLst>
          </p:cNvPr>
          <p:cNvSpPr txBox="1"/>
          <p:nvPr/>
        </p:nvSpPr>
        <p:spPr>
          <a:xfrm>
            <a:off x="7572371" y="5122045"/>
            <a:ext cx="101502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000" dirty="0"/>
              <a:t>Cysteine</a:t>
            </a:r>
          </a:p>
          <a:p>
            <a:pPr algn="ctr"/>
            <a:r>
              <a:rPr lang="en-US" sz="1000" dirty="0"/>
              <a:t>&amp; Amino Acids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124BF710-325D-F833-3636-526C6C9D271E}"/>
              </a:ext>
            </a:extLst>
          </p:cNvPr>
          <p:cNvSpPr txBox="1"/>
          <p:nvPr/>
        </p:nvSpPr>
        <p:spPr>
          <a:xfrm>
            <a:off x="2127934" y="1430371"/>
            <a:ext cx="512832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b="1" dirty="0">
                <a:solidFill>
                  <a:schemeClr val="tx1"/>
                </a:solidFill>
              </a:rPr>
              <a:t>Current tools to measure intracellular redox state: 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6FBE60BD-EFAB-D45E-08CF-47EBF0AE0864}"/>
              </a:ext>
            </a:extLst>
          </p:cNvPr>
          <p:cNvSpPr txBox="1"/>
          <p:nvPr/>
        </p:nvSpPr>
        <p:spPr>
          <a:xfrm>
            <a:off x="1129683" y="5434826"/>
            <a:ext cx="38998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dirty="0"/>
              <a:t>From McFarland, </a:t>
            </a:r>
            <a:r>
              <a:rPr lang="en-US" sz="900" dirty="0" err="1"/>
              <a:t>Betenbaugh</a:t>
            </a:r>
            <a:r>
              <a:rPr lang="en-US" sz="900" dirty="0"/>
              <a:t>, Handlogten, Biotech. </a:t>
            </a:r>
            <a:r>
              <a:rPr lang="en-US" sz="900" dirty="0" err="1"/>
              <a:t>Bioeng</a:t>
            </a:r>
            <a:r>
              <a:rPr lang="en-US" sz="900" dirty="0"/>
              <a:t>., 2022, DOI: 10.1002/bit.28067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FCC6090C-C928-5039-BFCC-09AAC0EFD2A9}"/>
              </a:ext>
            </a:extLst>
          </p:cNvPr>
          <p:cNvSpPr txBox="1"/>
          <p:nvPr/>
        </p:nvSpPr>
        <p:spPr>
          <a:xfrm>
            <a:off x="1090723" y="5996142"/>
            <a:ext cx="8030226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lvl="0" algn="l" rtl="0">
              <a:spcBef>
                <a:spcPts val="0"/>
              </a:spcBef>
              <a:spcAft>
                <a:spcPts val="0"/>
              </a:spcAft>
              <a:buClr>
                <a:srgbClr val="103154"/>
              </a:buClr>
              <a:buSzPts val="2800"/>
            </a:pPr>
            <a:r>
              <a:rPr lang="en-US" sz="2000" b="1" dirty="0">
                <a:solidFill>
                  <a:srgbClr val="A50021"/>
                </a:solidFill>
              </a:rPr>
              <a:t>Investigate how intracellular lactate, extracellular acidification, and shifts in glucose/lactate metabolism affect ROS/redox</a:t>
            </a:r>
          </a:p>
        </p:txBody>
      </p:sp>
      <p:sp>
        <p:nvSpPr>
          <p:cNvPr id="40" name="Rounded Rectangle 39">
            <a:extLst>
              <a:ext uri="{FF2B5EF4-FFF2-40B4-BE49-F238E27FC236}">
                <a16:creationId xmlns:a16="http://schemas.microsoft.com/office/drawing/2014/main" id="{5457BD8F-A3BD-E250-62BB-DEA0B300CCAF}"/>
              </a:ext>
            </a:extLst>
          </p:cNvPr>
          <p:cNvSpPr/>
          <p:nvPr/>
        </p:nvSpPr>
        <p:spPr>
          <a:xfrm>
            <a:off x="1090723" y="1729297"/>
            <a:ext cx="7604526" cy="4265297"/>
          </a:xfrm>
          <a:prstGeom prst="roundRect">
            <a:avLst/>
          </a:prstGeom>
          <a:noFill/>
          <a:ln w="57150"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3" name="Group 42">
            <a:extLst>
              <a:ext uri="{FF2B5EF4-FFF2-40B4-BE49-F238E27FC236}">
                <a16:creationId xmlns:a16="http://schemas.microsoft.com/office/drawing/2014/main" id="{385B331B-3A28-647E-B19F-73415DC6509C}"/>
              </a:ext>
            </a:extLst>
          </p:cNvPr>
          <p:cNvGrpSpPr>
            <a:grpSpLocks noChangeAspect="1"/>
          </p:cNvGrpSpPr>
          <p:nvPr/>
        </p:nvGrpSpPr>
        <p:grpSpPr>
          <a:xfrm>
            <a:off x="2912006" y="3801678"/>
            <a:ext cx="2166547" cy="1687335"/>
            <a:chOff x="1607574" y="1607574"/>
            <a:chExt cx="4424516" cy="3445870"/>
          </a:xfrm>
        </p:grpSpPr>
        <p:pic>
          <p:nvPicPr>
            <p:cNvPr id="44" name="Picture 43" descr="A graph of a patient's reaction&#10;&#10;Description automatically generated with medium confidence">
              <a:extLst>
                <a:ext uri="{FF2B5EF4-FFF2-40B4-BE49-F238E27FC236}">
                  <a16:creationId xmlns:a16="http://schemas.microsoft.com/office/drawing/2014/main" id="{7F9984F9-376E-30BC-A57C-CF26B644F87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8"/>
            <a:srcRect l="4045" t="11380" r="37242" b="-1"/>
            <a:stretch/>
          </p:blipFill>
          <p:spPr>
            <a:xfrm>
              <a:off x="1607574" y="1607574"/>
              <a:ext cx="4424516" cy="3445870"/>
            </a:xfrm>
            <a:prstGeom prst="rect">
              <a:avLst/>
            </a:prstGeom>
          </p:spPr>
        </p:pic>
        <p:pic>
          <p:nvPicPr>
            <p:cNvPr id="45" name="Picture 44" descr="A table with black text and white text&#10;&#10;Description automatically generated">
              <a:extLst>
                <a:ext uri="{FF2B5EF4-FFF2-40B4-BE49-F238E27FC236}">
                  <a16:creationId xmlns:a16="http://schemas.microsoft.com/office/drawing/2014/main" id="{7D661011-1877-0B7B-2A6B-DE737B6DE930}"/>
                </a:ext>
              </a:extLst>
            </p:cNvPr>
            <p:cNvPicPr>
              <a:picLocks noChangeAspect="1"/>
            </p:cNvPicPr>
            <p:nvPr/>
          </p:nvPicPr>
          <p:blipFill>
            <a:blip r:embed="rId29"/>
            <a:stretch>
              <a:fillRect/>
            </a:stretch>
          </p:blipFill>
          <p:spPr>
            <a:xfrm>
              <a:off x="3539612" y="1766318"/>
              <a:ext cx="899652" cy="56474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11749038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4996</TotalTime>
  <Words>1330</Words>
  <Application>Microsoft Macintosh PowerPoint</Application>
  <PresentationFormat>On-screen Show (4:3)</PresentationFormat>
  <Paragraphs>256</Paragraphs>
  <Slides>13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9" baseType="lpstr">
      <vt:lpstr>Arial</vt:lpstr>
      <vt:lpstr>Calibri</vt:lpstr>
      <vt:lpstr>ElsevierSans</vt:lpstr>
      <vt:lpstr>Noto Sans Symbols</vt:lpstr>
      <vt:lpstr>Segoe UI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Anticipated Business Value Deliverables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Nicole Hoover</dc:creator>
  <cp:lastModifiedBy>Bradley Priem</cp:lastModifiedBy>
  <cp:revision>17</cp:revision>
  <dcterms:created xsi:type="dcterms:W3CDTF">2017-10-11T19:50:00Z</dcterms:created>
  <dcterms:modified xsi:type="dcterms:W3CDTF">2024-09-19T19:58:13Z</dcterms:modified>
</cp:coreProperties>
</file>