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91" r:id="rId4"/>
    <p:sldId id="285" r:id="rId5"/>
    <p:sldId id="286" r:id="rId6"/>
    <p:sldId id="278" r:id="rId7"/>
    <p:sldId id="311" r:id="rId8"/>
    <p:sldId id="310" r:id="rId9"/>
    <p:sldId id="314" r:id="rId10"/>
    <p:sldId id="306" r:id="rId11"/>
    <p:sldId id="307" r:id="rId12"/>
    <p:sldId id="313" r:id="rId13"/>
    <p:sldId id="315" r:id="rId14"/>
    <p:sldId id="308" r:id="rId15"/>
    <p:sldId id="295" r:id="rId16"/>
    <p:sldId id="316" r:id="rId17"/>
    <p:sldId id="339" r:id="rId18"/>
    <p:sldId id="340" r:id="rId19"/>
    <p:sldId id="342" r:id="rId20"/>
    <p:sldId id="341" r:id="rId21"/>
    <p:sldId id="343" r:id="rId22"/>
    <p:sldId id="344" r:id="rId23"/>
    <p:sldId id="345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gVqvJL9IN3eSWUNk7ghKwpQrHw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081"/>
    <a:srgbClr val="0F9ED5"/>
    <a:srgbClr val="1C6E28"/>
    <a:srgbClr val="E97132"/>
    <a:srgbClr val="0E9ED7"/>
    <a:srgbClr val="96DCF8"/>
    <a:srgbClr val="ED7D30"/>
    <a:srgbClr val="46D45A"/>
    <a:srgbClr val="A50021"/>
    <a:srgbClr val="196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789733-A55D-4CE5-B040-C04FAEE217D6}">
  <a:tblStyle styleId="{04789733-A55D-4CE5-B040-C04FAEE217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97" autoAdjust="0"/>
    <p:restoredTop sz="92019" autoAdjust="0"/>
  </p:normalViewPr>
  <p:slideViewPr>
    <p:cSldViewPr snapToGrid="0">
      <p:cViewPr varScale="1">
        <p:scale>
          <a:sx n="98" d="100"/>
          <a:sy n="98" d="100"/>
        </p:scale>
        <p:origin x="13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livejohnshopkins-my.sharepoint.com/personal/bpriem1_jh_edu/Documents/Betenbaugh%20Lab/2024%20stuff/AMBIC%20lactate%20shift%20project/Experiments/pH%20Shift%20studi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livejohnshopkins-my.sharepoint.com/personal/bpriem1_jh_edu/Documents/Betenbaugh%20Lab/2024%20stuff/AMBIC%20lactate%20shift%20project/Experiments/pH%20Shift%20studi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livejohnshopkins-my.sharepoint.com/personal/bpriem1_jh_edu/Documents/Betenbaugh%20Lab/2024%20stuff/AMBIC%20lactate%20shift%20project/Experiments/pH%20Shift%20studie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umd0-my.sharepoint.com/personal/divyam_umd_edu/Documents/Bentley%20Lab/AMBIC/Data/20250409%20CV%20Lactate%20Shift/Summary%20of%20pH%20shift%20studies_for%20UMD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Glucose, Lactate vs. time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5"/>
          <c:order val="1"/>
          <c:tx>
            <c:v>Glc</c:v>
          </c:tx>
          <c:spPr>
            <a:ln w="19050"/>
          </c:spPr>
          <c:marker>
            <c:symbol val="circle"/>
            <c:size val="5"/>
            <c:spPr>
              <a:ln w="15875">
                <a:solidFill>
                  <a:schemeClr val="bg1"/>
                </a:solidFill>
              </a:ln>
            </c:spPr>
          </c:marker>
          <c:xVal>
            <c:numRef>
              <c:f>'YSI counts_3'!$J$13:$J$20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'YSI counts_3'!$BA$3:$BA$10</c:f>
              <c:numCache>
                <c:formatCode>General</c:formatCode>
                <c:ptCount val="8"/>
                <c:pt idx="0">
                  <c:v>6.3969935600536836</c:v>
                </c:pt>
                <c:pt idx="1">
                  <c:v>5.7173331131338685</c:v>
                </c:pt>
                <c:pt idx="2">
                  <c:v>4.577591399808564</c:v>
                </c:pt>
                <c:pt idx="3">
                  <c:v>3.1337219211066092</c:v>
                </c:pt>
                <c:pt idx="4">
                  <c:v>1.4802521188118483</c:v>
                </c:pt>
                <c:pt idx="5">
                  <c:v>4.3438538956066378E-2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513-CF4B-9996-D0236E3C1A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6983279"/>
        <c:axId val="1536985199"/>
      </c:scatterChart>
      <c:scatterChart>
        <c:scatterStyle val="smoothMarker"/>
        <c:varyColors val="0"/>
        <c:ser>
          <c:idx val="4"/>
          <c:order val="0"/>
          <c:tx>
            <c:v>Lac</c:v>
          </c:tx>
          <c:spPr>
            <a:ln w="19050">
              <a:solidFill>
                <a:srgbClr val="C00000"/>
              </a:solidFill>
            </a:ln>
          </c:spPr>
          <c:marker>
            <c:symbol val="circle"/>
            <c:size val="5"/>
            <c:spPr>
              <a:solidFill>
                <a:srgbClr val="C00000"/>
              </a:solidFill>
              <a:ln w="15875">
                <a:solidFill>
                  <a:schemeClr val="bg1"/>
                </a:solidFill>
              </a:ln>
            </c:spPr>
          </c:marker>
          <c:xVal>
            <c:numRef>
              <c:f>'YSI counts_3'!$J$13:$J$20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'YSI counts_3'!$BB$3:$BB$10</c:f>
              <c:numCache>
                <c:formatCode>General</c:formatCode>
                <c:ptCount val="8"/>
                <c:pt idx="0">
                  <c:v>2.6318781739869119E-3</c:v>
                </c:pt>
                <c:pt idx="1">
                  <c:v>0.52949832755307291</c:v>
                </c:pt>
                <c:pt idx="2">
                  <c:v>1.122914906289243</c:v>
                </c:pt>
                <c:pt idx="3">
                  <c:v>1.3362377350036769</c:v>
                </c:pt>
                <c:pt idx="4">
                  <c:v>1.2945889060814879</c:v>
                </c:pt>
                <c:pt idx="5">
                  <c:v>0.86032125421104133</c:v>
                </c:pt>
                <c:pt idx="6">
                  <c:v>0</c:v>
                </c:pt>
                <c:pt idx="7">
                  <c:v>2.0218303800128158E-2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513-CF4B-9996-D0236E3C1A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3423904"/>
        <c:axId val="1479877264"/>
      </c:scatterChart>
      <c:valAx>
        <c:axId val="1536983279"/>
        <c:scaling>
          <c:orientation val="minMax"/>
          <c:max val="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(days)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6985199"/>
        <c:crosses val="autoZero"/>
        <c:crossBetween val="midCat"/>
      </c:valAx>
      <c:valAx>
        <c:axId val="153698519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accent6"/>
                    </a:solidFill>
                  </a:rPr>
                  <a:t>Glc</a:t>
                </a:r>
                <a:r>
                  <a:rPr lang="en-US" baseline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US"/>
                  <a:t>(g/L)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6983279"/>
        <c:crosses val="autoZero"/>
        <c:crossBetween val="midCat"/>
      </c:valAx>
      <c:valAx>
        <c:axId val="1479877264"/>
        <c:scaling>
          <c:orientation val="minMax"/>
          <c:min val="0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 sz="1000" b="1" i="0" u="none" strike="noStrike" kern="1200" baseline="0">
                    <a:solidFill>
                      <a:srgbClr val="C00000"/>
                    </a:solidFill>
                  </a:rPr>
                  <a:t>Lac </a:t>
                </a:r>
                <a:r>
                  <a:rPr lang="en-US" sz="1000" b="1" i="0" u="none" strike="noStrike" kern="1200" baseline="0">
                    <a:solidFill>
                      <a:sysClr val="windowText" lastClr="000000"/>
                    </a:solidFill>
                  </a:rPr>
                  <a:t>(g/L)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63423904"/>
        <c:crosses val="max"/>
        <c:crossBetween val="midCat"/>
      </c:valAx>
      <c:valAx>
        <c:axId val="2063423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79877264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  <c:extLst/>
  </c:chart>
  <c:txPr>
    <a:bodyPr/>
    <a:lstStyle/>
    <a:p>
      <a:pPr>
        <a:defRPr b="1"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Valine,</a:t>
            </a:r>
            <a:r>
              <a:rPr lang="en-US" baseline="0"/>
              <a:t> Lactate vs. time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4"/>
          <c:order val="0"/>
          <c:tx>
            <c:v>Lac</c:v>
          </c:tx>
          <c:spPr>
            <a:ln w="19050">
              <a:solidFill>
                <a:srgbClr val="C00000"/>
              </a:solidFill>
            </a:ln>
          </c:spPr>
          <c:marker>
            <c:symbol val="circle"/>
            <c:size val="5"/>
            <c:spPr>
              <a:solidFill>
                <a:srgbClr val="C00000"/>
              </a:solidFill>
              <a:ln w="15875">
                <a:solidFill>
                  <a:schemeClr val="bg1"/>
                </a:solidFill>
              </a:ln>
            </c:spPr>
          </c:marker>
          <c:xVal>
            <c:numRef>
              <c:f>'YSI counts_3'!$J$13:$J$20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'YSI counts_3'!$BB$3:$BB$10</c:f>
              <c:numCache>
                <c:formatCode>General</c:formatCode>
                <c:ptCount val="8"/>
                <c:pt idx="0">
                  <c:v>2.6318781739869119E-3</c:v>
                </c:pt>
                <c:pt idx="1">
                  <c:v>0.52949832755307291</c:v>
                </c:pt>
                <c:pt idx="2">
                  <c:v>1.122914906289243</c:v>
                </c:pt>
                <c:pt idx="3">
                  <c:v>1.3362377350036769</c:v>
                </c:pt>
                <c:pt idx="4">
                  <c:v>1.2945889060814879</c:v>
                </c:pt>
                <c:pt idx="5">
                  <c:v>0.86032125421104133</c:v>
                </c:pt>
                <c:pt idx="6">
                  <c:v>0</c:v>
                </c:pt>
                <c:pt idx="7">
                  <c:v>2.0218303800128158E-2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5AC-6D43-BA98-7F59AC321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6983279"/>
        <c:axId val="1536985199"/>
      </c:scatterChart>
      <c:scatterChart>
        <c:scatterStyle val="smoothMarker"/>
        <c:varyColors val="0"/>
        <c:ser>
          <c:idx val="0"/>
          <c:order val="1"/>
          <c:tx>
            <c:v>Val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marker>
          <c:xVal>
            <c:numRef>
              <c:f>'pH study 3 supernatant quantifi'!$AJ$3:$AP$3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xVal>
          <c:yVal>
            <c:numRef>
              <c:f>'pH study 3 supernatant quantifi'!$AJ$34:$AP$34</c:f>
              <c:numCache>
                <c:formatCode>General</c:formatCode>
                <c:ptCount val="7"/>
                <c:pt idx="0">
                  <c:v>3.1490596958489037</c:v>
                </c:pt>
                <c:pt idx="1">
                  <c:v>2.7912340174224215</c:v>
                </c:pt>
                <c:pt idx="2">
                  <c:v>2.6615189500786718</c:v>
                </c:pt>
                <c:pt idx="3">
                  <c:v>2.0211507874122727</c:v>
                </c:pt>
                <c:pt idx="4">
                  <c:v>1.4591910907761059</c:v>
                </c:pt>
                <c:pt idx="5">
                  <c:v>1.0241215058016877</c:v>
                </c:pt>
                <c:pt idx="6">
                  <c:v>0.83590323464912275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5AC-6D43-BA98-7F59AC321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3884672"/>
        <c:axId val="963443840"/>
      </c:scatterChart>
      <c:valAx>
        <c:axId val="1536983279"/>
        <c:scaling>
          <c:orientation val="minMax"/>
          <c:max val="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(days)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6985199"/>
        <c:crosses val="autoZero"/>
        <c:crossBetween val="midCat"/>
      </c:valAx>
      <c:valAx>
        <c:axId val="153698519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C00000"/>
                    </a:solidFill>
                  </a:rPr>
                  <a:t>Lac </a:t>
                </a:r>
                <a:r>
                  <a:rPr lang="en-US"/>
                  <a:t>(g/L)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6983279"/>
        <c:crosses val="autoZero"/>
        <c:crossBetween val="midCat"/>
      </c:valAx>
      <c:valAx>
        <c:axId val="963443840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>
                    <a:solidFill>
                      <a:schemeClr val="accent2"/>
                    </a:solidFill>
                  </a:rPr>
                  <a:t>Val </a:t>
                </a:r>
                <a:r>
                  <a:rPr lang="en-US"/>
                  <a:t>(mM)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33884672"/>
        <c:crosses val="max"/>
        <c:crossBetween val="midCat"/>
      </c:valAx>
      <c:valAx>
        <c:axId val="1633884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63443840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  <c:extLst/>
  </c:chart>
  <c:txPr>
    <a:bodyPr/>
    <a:lstStyle/>
    <a:p>
      <a:pPr>
        <a:defRPr b="1"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Asparagine, Lactate vs.</a:t>
            </a:r>
            <a:r>
              <a:rPr lang="en-US" baseline="0"/>
              <a:t> time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4"/>
          <c:order val="0"/>
          <c:tx>
            <c:v>Lac</c:v>
          </c:tx>
          <c:spPr>
            <a:ln w="19050">
              <a:solidFill>
                <a:srgbClr val="C00000"/>
              </a:solidFill>
            </a:ln>
          </c:spPr>
          <c:marker>
            <c:symbol val="circle"/>
            <c:size val="5"/>
            <c:spPr>
              <a:solidFill>
                <a:srgbClr val="C00000"/>
              </a:solidFill>
              <a:ln w="15875">
                <a:solidFill>
                  <a:schemeClr val="bg1"/>
                </a:solidFill>
              </a:ln>
            </c:spPr>
          </c:marker>
          <c:xVal>
            <c:numRef>
              <c:f>'YSI counts_3'!$J$13:$J$20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'YSI counts_3'!$BB$3:$BB$10</c:f>
              <c:numCache>
                <c:formatCode>General</c:formatCode>
                <c:ptCount val="8"/>
                <c:pt idx="0">
                  <c:v>2.6318781739869119E-3</c:v>
                </c:pt>
                <c:pt idx="1">
                  <c:v>0.52949832755307291</c:v>
                </c:pt>
                <c:pt idx="2">
                  <c:v>1.122914906289243</c:v>
                </c:pt>
                <c:pt idx="3">
                  <c:v>1.3362377350036769</c:v>
                </c:pt>
                <c:pt idx="4">
                  <c:v>1.2945889060814879</c:v>
                </c:pt>
                <c:pt idx="5">
                  <c:v>0.86032125421104133</c:v>
                </c:pt>
                <c:pt idx="6">
                  <c:v>0</c:v>
                </c:pt>
                <c:pt idx="7">
                  <c:v>2.0218303800128158E-2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384-DA43-A680-167CA392F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6983279"/>
        <c:axId val="1536985199"/>
      </c:scatterChart>
      <c:scatterChart>
        <c:scatterStyle val="smoothMarker"/>
        <c:varyColors val="0"/>
        <c:ser>
          <c:idx val="6"/>
          <c:order val="1"/>
          <c:tx>
            <c:v>Asn</c:v>
          </c:tx>
          <c:spPr>
            <a:ln w="19050">
              <a:solidFill>
                <a:srgbClr val="A02A93"/>
              </a:solidFill>
            </a:ln>
          </c:spPr>
          <c:marker>
            <c:symbol val="circle"/>
            <c:size val="5"/>
            <c:spPr>
              <a:solidFill>
                <a:srgbClr val="A02A93"/>
              </a:solidFill>
              <a:ln w="15875">
                <a:solidFill>
                  <a:schemeClr val="bg1"/>
                </a:solidFill>
              </a:ln>
            </c:spPr>
          </c:marker>
          <c:xVal>
            <c:numRef>
              <c:f>'pH study 3 supernatant quantifi'!$AJ$3:$AP$3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xVal>
          <c:yVal>
            <c:numRef>
              <c:f>'pH study 3 supernatant quantifi'!$AJ$132:$AP$132</c:f>
              <c:numCache>
                <c:formatCode>General</c:formatCode>
                <c:ptCount val="7"/>
                <c:pt idx="0">
                  <c:v>5.0323502858862472</c:v>
                </c:pt>
                <c:pt idx="1">
                  <c:v>3.8692645958555891</c:v>
                </c:pt>
                <c:pt idx="2">
                  <c:v>2.5073039253073719</c:v>
                </c:pt>
                <c:pt idx="3">
                  <c:v>0.91435779684144136</c:v>
                </c:pt>
                <c:pt idx="4">
                  <c:v>0.18515627872839724</c:v>
                </c:pt>
                <c:pt idx="5">
                  <c:v>2.4216882405565604E-2</c:v>
                </c:pt>
                <c:pt idx="6">
                  <c:v>4.820710956542601E-2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384-DA43-A680-167CA392F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3884672"/>
        <c:axId val="963443840"/>
      </c:scatterChart>
      <c:valAx>
        <c:axId val="1536983279"/>
        <c:scaling>
          <c:orientation val="minMax"/>
          <c:max val="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(days)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6985199"/>
        <c:crosses val="autoZero"/>
        <c:crossBetween val="midCat"/>
      </c:valAx>
      <c:valAx>
        <c:axId val="153698519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C00000"/>
                    </a:solidFill>
                  </a:rPr>
                  <a:t>Lac </a:t>
                </a:r>
                <a:r>
                  <a:rPr lang="en-US"/>
                  <a:t>(g/L)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6983279"/>
        <c:crosses val="autoZero"/>
        <c:crossBetween val="midCat"/>
      </c:valAx>
      <c:valAx>
        <c:axId val="963443840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>
                    <a:solidFill>
                      <a:schemeClr val="accent5"/>
                    </a:solidFill>
                  </a:rPr>
                  <a:t>Asn</a:t>
                </a:r>
                <a:r>
                  <a:rPr lang="en-US" baseline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US"/>
                  <a:t>(mM)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33884672"/>
        <c:crosses val="max"/>
        <c:crossBetween val="midCat"/>
      </c:valAx>
      <c:valAx>
        <c:axId val="1633884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63443840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  <c:extLst/>
  </c:chart>
  <c:txPr>
    <a:bodyPr/>
    <a:lstStyle/>
    <a:p>
      <a:pPr>
        <a:defRPr b="1"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702104093497274"/>
          <c:y val="4.9997948020425988E-2"/>
          <c:w val="0.51571901928801489"/>
          <c:h val="0.7131033552797434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'Summary data for UMD'!$L$10:$M$10</c:f>
              <c:strCache>
                <c:ptCount val="1"/>
                <c:pt idx="0">
                  <c:v>Control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UMD'!$L$23:$L$30</c:f>
              <c:numCache>
                <c:formatCode>0.0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220.83652999999998</c:v>
                </c:pt>
                <c:pt idx="4">
                  <c:v>514.24450000000002</c:v>
                </c:pt>
                <c:pt idx="5">
                  <c:v>746.50543000000005</c:v>
                </c:pt>
                <c:pt idx="6">
                  <c:v>1049.4883500000001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0EC-4E5C-9E8B-CA97F10D6CF8}"/>
            </c:ext>
          </c:extLst>
        </c:ser>
        <c:ser>
          <c:idx val="1"/>
          <c:order val="1"/>
          <c:tx>
            <c:strRef>
              <c:f>'Summary data for UMD'!$N$10:$O$10</c:f>
              <c:strCache>
                <c:ptCount val="1"/>
                <c:pt idx="0">
                  <c:v>+3.5 mM HCl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UMD'!$N$23:$N$30</c:f>
              <c:numCache>
                <c:formatCode>0.0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88.097049999999996</c:v>
                </c:pt>
                <c:pt idx="3">
                  <c:v>198.58617000000001</c:v>
                </c:pt>
                <c:pt idx="4">
                  <c:v>408.35633000000007</c:v>
                </c:pt>
                <c:pt idx="5">
                  <c:v>749.84629999999993</c:v>
                </c:pt>
                <c:pt idx="6">
                  <c:v>1095.2906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0EC-4E5C-9E8B-CA97F10D6CF8}"/>
            </c:ext>
          </c:extLst>
        </c:ser>
        <c:ser>
          <c:idx val="2"/>
          <c:order val="2"/>
          <c:tx>
            <c:strRef>
              <c:f>'Summary data for UMD'!$P$10:$Q$10</c:f>
              <c:strCache>
                <c:ptCount val="1"/>
                <c:pt idx="0">
                  <c:v>+7.5 mM HCl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UMD'!$P$23:$P$30</c:f>
              <c:numCache>
                <c:formatCode>0.0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83.263980000000004</c:v>
                </c:pt>
                <c:pt idx="3">
                  <c:v>196.23180999999994</c:v>
                </c:pt>
                <c:pt idx="4">
                  <c:v>436.69983999999999</c:v>
                </c:pt>
                <c:pt idx="5">
                  <c:v>772.22929999999985</c:v>
                </c:pt>
                <c:pt idx="6">
                  <c:v>993.90389999999991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0EC-4E5C-9E8B-CA97F10D6CF8}"/>
            </c:ext>
          </c:extLst>
        </c:ser>
        <c:ser>
          <c:idx val="3"/>
          <c:order val="3"/>
          <c:tx>
            <c:strRef>
              <c:f>'Summary data for UMD'!$R$10:$S$10</c:f>
              <c:strCache>
                <c:ptCount val="1"/>
                <c:pt idx="0">
                  <c:v>+10 mM HCl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UMD'!$R$23:$R$30</c:f>
              <c:numCache>
                <c:formatCode>0.0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80.321030000000007</c:v>
                </c:pt>
                <c:pt idx="3">
                  <c:v>188.45578999999998</c:v>
                </c:pt>
                <c:pt idx="4">
                  <c:v>327.24697000000003</c:v>
                </c:pt>
                <c:pt idx="5">
                  <c:v>578.01117999999997</c:v>
                </c:pt>
                <c:pt idx="6">
                  <c:v>947.04881999999986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0EC-4E5C-9E8B-CA97F10D6C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998767"/>
        <c:axId val="1786227040"/>
      </c:scatterChart>
      <c:valAx>
        <c:axId val="284998767"/>
        <c:scaling>
          <c:orientation val="minMax"/>
          <c:max val="6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6227040"/>
        <c:crosses val="autoZero"/>
        <c:crossBetween val="midCat"/>
      </c:valAx>
      <c:valAx>
        <c:axId val="1786227040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IgG (mg/L)</a:t>
                </a:r>
              </a:p>
            </c:rich>
          </c:tx>
          <c:layout>
            <c:manualLayout>
              <c:xMode val="edge"/>
              <c:yMode val="edge"/>
              <c:x val="0"/>
              <c:y val="0.209382158468583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987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839501419591922"/>
          <c:y val="1.3136212643895034E-4"/>
          <c:w val="0.27702979418535761"/>
          <c:h val="0.757320677619322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083103787650886"/>
          <c:y val="3.948338253323308E-2"/>
          <c:w val="0.74253957780672608"/>
          <c:h val="0.8866922296258709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'Summary data for UMD'!$L$10:$M$10</c:f>
              <c:strCache>
                <c:ptCount val="1"/>
                <c:pt idx="0">
                  <c:v>Control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UMD'!$L$34:$L$41</c:f>
              <c:numCache>
                <c:formatCode>0.0</c:formatCode>
                <c:ptCount val="8"/>
                <c:pt idx="0">
                  <c:v>6.2612968707022001E-2</c:v>
                </c:pt>
                <c:pt idx="1">
                  <c:v>5.5287012660795449</c:v>
                </c:pt>
                <c:pt idx="2">
                  <c:v>12.7795949138594</c:v>
                </c:pt>
                <c:pt idx="3">
                  <c:v>17.056196520652151</c:v>
                </c:pt>
                <c:pt idx="4">
                  <c:v>16.306019741431051</c:v>
                </c:pt>
                <c:pt idx="5">
                  <c:v>10.701491805059696</c:v>
                </c:pt>
                <c:pt idx="6">
                  <c:v>0</c:v>
                </c:pt>
                <c:pt idx="7">
                  <c:v>0.16381578252696899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3C1-4593-AC2F-FEB4BB132A51}"/>
            </c:ext>
          </c:extLst>
        </c:ser>
        <c:ser>
          <c:idx val="1"/>
          <c:order val="1"/>
          <c:tx>
            <c:strRef>
              <c:f>'Summary data for UMD'!$N$10:$O$10</c:f>
              <c:strCache>
                <c:ptCount val="1"/>
                <c:pt idx="0">
                  <c:v>+3.5 mM HCl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UMD'!$N$34:$N$41</c:f>
              <c:numCache>
                <c:formatCode>0.0</c:formatCode>
                <c:ptCount val="8"/>
                <c:pt idx="0">
                  <c:v>0.32787802171865599</c:v>
                </c:pt>
                <c:pt idx="1">
                  <c:v>4.4495948875238449</c:v>
                </c:pt>
                <c:pt idx="2">
                  <c:v>9.3921060079244398</c:v>
                </c:pt>
                <c:pt idx="3">
                  <c:v>12.45732547090215</c:v>
                </c:pt>
                <c:pt idx="4">
                  <c:v>10.9991694222298</c:v>
                </c:pt>
                <c:pt idx="5">
                  <c:v>4.2906520341589998</c:v>
                </c:pt>
                <c:pt idx="6">
                  <c:v>7.9205212636790992E-3</c:v>
                </c:pt>
                <c:pt idx="7">
                  <c:v>0.35415108584310551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3C1-4593-AC2F-FEB4BB132A51}"/>
            </c:ext>
          </c:extLst>
        </c:ser>
        <c:ser>
          <c:idx val="2"/>
          <c:order val="2"/>
          <c:tx>
            <c:strRef>
              <c:f>'Summary data for UMD'!$P$10:$Q$10</c:f>
              <c:strCache>
                <c:ptCount val="1"/>
                <c:pt idx="0">
                  <c:v>+7.5 mM HCl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UMD'!$P$34:$P$41</c:f>
              <c:numCache>
                <c:formatCode>0.0</c:formatCode>
                <c:ptCount val="8"/>
                <c:pt idx="0">
                  <c:v>0.247455934147705</c:v>
                </c:pt>
                <c:pt idx="1">
                  <c:v>3.6753271853216751</c:v>
                </c:pt>
                <c:pt idx="2">
                  <c:v>7.1727931146294601</c:v>
                </c:pt>
                <c:pt idx="3">
                  <c:v>9.3411418985704806</c:v>
                </c:pt>
                <c:pt idx="4">
                  <c:v>8.5558438781411201</c:v>
                </c:pt>
                <c:pt idx="5">
                  <c:v>4.6273731340681001</c:v>
                </c:pt>
                <c:pt idx="6">
                  <c:v>9.1222960016116697E-2</c:v>
                </c:pt>
                <c:pt idx="7">
                  <c:v>0.14492211270722399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3C1-4593-AC2F-FEB4BB132A51}"/>
            </c:ext>
          </c:extLst>
        </c:ser>
        <c:ser>
          <c:idx val="3"/>
          <c:order val="3"/>
          <c:tx>
            <c:strRef>
              <c:f>'Summary data for UMD'!$R$10:$S$10</c:f>
              <c:strCache>
                <c:ptCount val="1"/>
                <c:pt idx="0">
                  <c:v>+10 mM HCl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UMD'!$R$34:$R$41</c:f>
              <c:numCache>
                <c:formatCode>0.0</c:formatCode>
                <c:ptCount val="8"/>
                <c:pt idx="0">
                  <c:v>9.7843710605793E-2</c:v>
                </c:pt>
                <c:pt idx="1">
                  <c:v>2.5522135790997149</c:v>
                </c:pt>
                <c:pt idx="2">
                  <c:v>4.4597355154172549</c:v>
                </c:pt>
                <c:pt idx="3">
                  <c:v>6.0728985201588399</c:v>
                </c:pt>
                <c:pt idx="4">
                  <c:v>5.6014886212297448</c:v>
                </c:pt>
                <c:pt idx="5">
                  <c:v>3.2851565651413099</c:v>
                </c:pt>
                <c:pt idx="6">
                  <c:v>2.0001807776746499</c:v>
                </c:pt>
                <c:pt idx="7">
                  <c:v>5.2237247393927498E-4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3C1-4593-AC2F-FEB4BB132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998767"/>
        <c:axId val="1786227040"/>
      </c:scatterChart>
      <c:valAx>
        <c:axId val="2849987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6227040"/>
        <c:crosses val="autoZero"/>
        <c:crossBetween val="midCat"/>
      </c:valAx>
      <c:valAx>
        <c:axId val="1786227040"/>
        <c:scaling>
          <c:orientation val="minMax"/>
          <c:min val="-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Lactate</a:t>
                </a:r>
                <a:r>
                  <a:rPr lang="en-US" baseline="0" dirty="0"/>
                  <a:t> </a:t>
                </a:r>
                <a:r>
                  <a:rPr lang="en-US" dirty="0"/>
                  <a:t> (mM)</a:t>
                </a:r>
              </a:p>
            </c:rich>
          </c:tx>
          <c:layout>
            <c:manualLayout>
              <c:xMode val="edge"/>
              <c:yMode val="edge"/>
              <c:x val="0"/>
              <c:y val="0.164338423375569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987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11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pH  vs time</a:t>
            </a:r>
          </a:p>
        </c:rich>
      </c:tx>
      <c:layout>
        <c:manualLayout>
          <c:xMode val="edge"/>
          <c:yMode val="edge"/>
          <c:x val="0.36124490117629587"/>
          <c:y val="6.00842125183327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32558733368161"/>
          <c:y val="0.20482708047499648"/>
          <c:w val="0.81901602310641641"/>
          <c:h val="0.521347400293324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'Summary data for UMD'!$L$10:$M$10</c:f>
              <c:strCache>
                <c:ptCount val="1"/>
                <c:pt idx="0">
                  <c:v>Control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UMD'!$B$23:$B$30</c:f>
              <c:numCache>
                <c:formatCode>General</c:formatCode>
                <c:ptCount val="8"/>
                <c:pt idx="0">
                  <c:v>7.7149999999999999</c:v>
                </c:pt>
                <c:pt idx="1">
                  <c:v>7.6400000000000006</c:v>
                </c:pt>
                <c:pt idx="2">
                  <c:v>7.46</c:v>
                </c:pt>
                <c:pt idx="3">
                  <c:v>7.375</c:v>
                </c:pt>
                <c:pt idx="4">
                  <c:v>7.375</c:v>
                </c:pt>
                <c:pt idx="5">
                  <c:v>7.665</c:v>
                </c:pt>
                <c:pt idx="6">
                  <c:v>8.48</c:v>
                </c:pt>
                <c:pt idx="7">
                  <c:v>7.915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1CC-4645-A63E-72F4020AE16F}"/>
            </c:ext>
          </c:extLst>
        </c:ser>
        <c:ser>
          <c:idx val="1"/>
          <c:order val="1"/>
          <c:tx>
            <c:strRef>
              <c:f>'Summary data for UMD'!$N$10:$O$10</c:f>
              <c:strCache>
                <c:ptCount val="1"/>
                <c:pt idx="0">
                  <c:v>+3.5 mM HCl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UMD'!$D$23:$D$30</c:f>
              <c:numCache>
                <c:formatCode>General</c:formatCode>
                <c:ptCount val="8"/>
                <c:pt idx="0">
                  <c:v>7.67</c:v>
                </c:pt>
                <c:pt idx="1">
                  <c:v>7.5549999999999997</c:v>
                </c:pt>
                <c:pt idx="2">
                  <c:v>7.3849999999999998</c:v>
                </c:pt>
                <c:pt idx="3">
                  <c:v>7.3100000000000005</c:v>
                </c:pt>
                <c:pt idx="4">
                  <c:v>7.3550000000000004</c:v>
                </c:pt>
                <c:pt idx="5">
                  <c:v>7.6050000000000004</c:v>
                </c:pt>
                <c:pt idx="6">
                  <c:v>8.24</c:v>
                </c:pt>
                <c:pt idx="7">
                  <c:v>7.7949999999999999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1CC-4645-A63E-72F4020AE16F}"/>
            </c:ext>
          </c:extLst>
        </c:ser>
        <c:ser>
          <c:idx val="2"/>
          <c:order val="2"/>
          <c:tx>
            <c:strRef>
              <c:f>'Summary data for UMD'!$P$10:$Q$10</c:f>
              <c:strCache>
                <c:ptCount val="1"/>
                <c:pt idx="0">
                  <c:v>+7.5 mM HCl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UMD'!$F$23:$F$30</c:f>
              <c:numCache>
                <c:formatCode>General</c:formatCode>
                <c:ptCount val="8"/>
                <c:pt idx="0">
                  <c:v>7.54</c:v>
                </c:pt>
                <c:pt idx="1">
                  <c:v>7.4499999999999993</c:v>
                </c:pt>
                <c:pt idx="2">
                  <c:v>7.2850000000000001</c:v>
                </c:pt>
                <c:pt idx="3">
                  <c:v>7.24</c:v>
                </c:pt>
                <c:pt idx="4">
                  <c:v>7.3</c:v>
                </c:pt>
                <c:pt idx="5">
                  <c:v>7.4749999999999996</c:v>
                </c:pt>
                <c:pt idx="6">
                  <c:v>8.0350000000000001</c:v>
                </c:pt>
                <c:pt idx="7">
                  <c:v>7.65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1CC-4645-A63E-72F4020AE16F}"/>
            </c:ext>
          </c:extLst>
        </c:ser>
        <c:ser>
          <c:idx val="3"/>
          <c:order val="3"/>
          <c:tx>
            <c:strRef>
              <c:f>'Summary data for UMD'!$R$10:$S$10</c:f>
              <c:strCache>
                <c:ptCount val="1"/>
                <c:pt idx="0">
                  <c:v>+10 mM HCl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UMD'!$H$23:$H$30</c:f>
              <c:numCache>
                <c:formatCode>General</c:formatCode>
                <c:ptCount val="8"/>
                <c:pt idx="0">
                  <c:v>7.3550000000000004</c:v>
                </c:pt>
                <c:pt idx="1">
                  <c:v>7.3100000000000005</c:v>
                </c:pt>
                <c:pt idx="2">
                  <c:v>7.2050000000000001</c:v>
                </c:pt>
                <c:pt idx="3">
                  <c:v>7.1999999999999993</c:v>
                </c:pt>
                <c:pt idx="4">
                  <c:v>7.2450000000000001</c:v>
                </c:pt>
                <c:pt idx="5">
                  <c:v>7.3250000000000002</c:v>
                </c:pt>
                <c:pt idx="6">
                  <c:v>7.6099999999999994</c:v>
                </c:pt>
                <c:pt idx="7">
                  <c:v>7.51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1CC-4645-A63E-72F4020AE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998767"/>
        <c:axId val="1786227040"/>
      </c:scatterChart>
      <c:valAx>
        <c:axId val="2849987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6227040"/>
        <c:crosses val="autoZero"/>
        <c:crossBetween val="midCat"/>
      </c:valAx>
      <c:valAx>
        <c:axId val="178622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987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473833963670189E-2"/>
          <c:y val="0.82425643386309966"/>
          <c:w val="0.94015990536478977"/>
          <c:h val="0.137048240952377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Viability vs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067452725339917"/>
          <c:y val="0.22302454277040323"/>
          <c:w val="0.79269593994293264"/>
          <c:h val="0.460847378020025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'Summary data for UMD'!$L$10:$M$10</c:f>
              <c:strCache>
                <c:ptCount val="1"/>
                <c:pt idx="0">
                  <c:v>Control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UMD'!$L$12:$L$19</c:f>
              <c:numCache>
                <c:formatCode>0%</c:formatCode>
                <c:ptCount val="8"/>
                <c:pt idx="0">
                  <c:v>0.97034340659340657</c:v>
                </c:pt>
                <c:pt idx="1">
                  <c:v>0.98173796791443846</c:v>
                </c:pt>
                <c:pt idx="2">
                  <c:v>0.97388125478251697</c:v>
                </c:pt>
                <c:pt idx="3">
                  <c:v>0.98663896390999728</c:v>
                </c:pt>
                <c:pt idx="4">
                  <c:v>0.98104117055790852</c:v>
                </c:pt>
                <c:pt idx="5">
                  <c:v>0.98408417366002743</c:v>
                </c:pt>
                <c:pt idx="6">
                  <c:v>0.42139117767838691</c:v>
                </c:pt>
                <c:pt idx="7">
                  <c:v>0.13144407538967395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A4B-4EEC-AE1B-C02C228FA8A0}"/>
            </c:ext>
          </c:extLst>
        </c:ser>
        <c:ser>
          <c:idx val="1"/>
          <c:order val="1"/>
          <c:tx>
            <c:strRef>
              <c:f>'Summary data for UMD'!$N$10:$O$10</c:f>
              <c:strCache>
                <c:ptCount val="1"/>
                <c:pt idx="0">
                  <c:v>+3.5 mM HCl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UMD'!$N$12:$N$19</c:f>
              <c:numCache>
                <c:formatCode>0%</c:formatCode>
                <c:ptCount val="8"/>
                <c:pt idx="0">
                  <c:v>0.98203827773613195</c:v>
                </c:pt>
                <c:pt idx="1">
                  <c:v>0.9845490409955493</c:v>
                </c:pt>
                <c:pt idx="2">
                  <c:v>0.96463198001495065</c:v>
                </c:pt>
                <c:pt idx="3">
                  <c:v>0.98025612229844672</c:v>
                </c:pt>
                <c:pt idx="4">
                  <c:v>0.97933025464149481</c:v>
                </c:pt>
                <c:pt idx="5">
                  <c:v>0.98180880304996232</c:v>
                </c:pt>
                <c:pt idx="6">
                  <c:v>0.58607753551851005</c:v>
                </c:pt>
                <c:pt idx="7">
                  <c:v>0.16871287590780495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A4B-4EEC-AE1B-C02C228FA8A0}"/>
            </c:ext>
          </c:extLst>
        </c:ser>
        <c:ser>
          <c:idx val="2"/>
          <c:order val="2"/>
          <c:tx>
            <c:strRef>
              <c:f>'Summary data for UMD'!$P$10:$Q$10</c:f>
              <c:strCache>
                <c:ptCount val="1"/>
                <c:pt idx="0">
                  <c:v>+7.5 mM HCl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UMD'!$P$12:$P$19</c:f>
              <c:numCache>
                <c:formatCode>0%</c:formatCode>
                <c:ptCount val="8"/>
                <c:pt idx="0">
                  <c:v>0.97869539355132174</c:v>
                </c:pt>
                <c:pt idx="1">
                  <c:v>0.98957033957033957</c:v>
                </c:pt>
                <c:pt idx="2">
                  <c:v>0.98978730328133024</c:v>
                </c:pt>
                <c:pt idx="3">
                  <c:v>0.98404468607174189</c:v>
                </c:pt>
                <c:pt idx="4">
                  <c:v>0.98179781743872963</c:v>
                </c:pt>
                <c:pt idx="5">
                  <c:v>0.95415669720684826</c:v>
                </c:pt>
                <c:pt idx="6">
                  <c:v>0.94091681055193088</c:v>
                </c:pt>
                <c:pt idx="7">
                  <c:v>7.6881509729112202E-2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A4B-4EEC-AE1B-C02C228FA8A0}"/>
            </c:ext>
          </c:extLst>
        </c:ser>
        <c:ser>
          <c:idx val="3"/>
          <c:order val="3"/>
          <c:tx>
            <c:strRef>
              <c:f>'Summary data for UMD'!$R$10:$S$10</c:f>
              <c:strCache>
                <c:ptCount val="1"/>
                <c:pt idx="0">
                  <c:v>+10 mM HCl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UMD'!$R$12:$R$19</c:f>
              <c:numCache>
                <c:formatCode>0%</c:formatCode>
                <c:ptCount val="8"/>
                <c:pt idx="0">
                  <c:v>0.98749768454200249</c:v>
                </c:pt>
                <c:pt idx="1">
                  <c:v>0.97678813723589841</c:v>
                </c:pt>
                <c:pt idx="2">
                  <c:v>0.9781731982669023</c:v>
                </c:pt>
                <c:pt idx="3">
                  <c:v>0.97201691098593279</c:v>
                </c:pt>
                <c:pt idx="4">
                  <c:v>0.9502802309896301</c:v>
                </c:pt>
                <c:pt idx="5">
                  <c:v>0.98781076873179263</c:v>
                </c:pt>
                <c:pt idx="6">
                  <c:v>0.96808622643299813</c:v>
                </c:pt>
                <c:pt idx="7">
                  <c:v>0.12397371376847381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A4B-4EEC-AE1B-C02C228FA8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998767"/>
        <c:axId val="1786227040"/>
      </c:scatterChart>
      <c:valAx>
        <c:axId val="2849987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6227040"/>
        <c:crosses val="autoZero"/>
        <c:crossBetween val="midCat"/>
      </c:valAx>
      <c:valAx>
        <c:axId val="178622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987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75689687244186E-2"/>
          <c:y val="0.79405121560869873"/>
          <c:w val="0.9232431031275582"/>
          <c:h val="0.193922733548351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VCD</a:t>
            </a:r>
            <a:r>
              <a:rPr lang="en-US" baseline="0"/>
              <a:t> vs. time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404068739042884"/>
          <c:y val="0.16139462961360276"/>
          <c:w val="0.77842050419436104"/>
          <c:h val="0.51723703987608172"/>
        </c:manualLayout>
      </c:layout>
      <c:scatterChart>
        <c:scatterStyle val="smoothMarker"/>
        <c:varyColors val="0"/>
        <c:ser>
          <c:idx val="0"/>
          <c:order val="0"/>
          <c:tx>
            <c:v>Control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'Summary data for UMD'!$A$12:$A$19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UMD'!$B$12:$B$19</c:f>
              <c:numCache>
                <c:formatCode>0.00</c:formatCode>
                <c:ptCount val="8"/>
                <c:pt idx="0">
                  <c:v>0.31</c:v>
                </c:pt>
                <c:pt idx="1">
                  <c:v>0.64749999999999996</c:v>
                </c:pt>
                <c:pt idx="2">
                  <c:v>1.405</c:v>
                </c:pt>
                <c:pt idx="3">
                  <c:v>3.46</c:v>
                </c:pt>
                <c:pt idx="4">
                  <c:v>6.5125000000000002</c:v>
                </c:pt>
                <c:pt idx="5">
                  <c:v>7.83</c:v>
                </c:pt>
                <c:pt idx="6">
                  <c:v>3.4899999999999998</c:v>
                </c:pt>
                <c:pt idx="7">
                  <c:v>1.2562500000000001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C85-43C6-9C0E-4E553B11453D}"/>
            </c:ext>
          </c:extLst>
        </c:ser>
        <c:ser>
          <c:idx val="1"/>
          <c:order val="1"/>
          <c:tx>
            <c:v>3.5mM HCl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'Summary data for UMD'!$A$12:$A$19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UMD'!$D$12:$D$19</c:f>
              <c:numCache>
                <c:formatCode>0.00</c:formatCode>
                <c:ptCount val="8"/>
                <c:pt idx="0">
                  <c:v>0.28000000000000003</c:v>
                </c:pt>
                <c:pt idx="1">
                  <c:v>0.62</c:v>
                </c:pt>
                <c:pt idx="2">
                  <c:v>1.1950000000000001</c:v>
                </c:pt>
                <c:pt idx="3">
                  <c:v>3.2175000000000002</c:v>
                </c:pt>
                <c:pt idx="4">
                  <c:v>6.16</c:v>
                </c:pt>
                <c:pt idx="5">
                  <c:v>7.6300000000000008</c:v>
                </c:pt>
                <c:pt idx="6">
                  <c:v>3.5</c:v>
                </c:pt>
                <c:pt idx="7">
                  <c:v>1.6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C85-43C6-9C0E-4E553B11453D}"/>
            </c:ext>
          </c:extLst>
        </c:ser>
        <c:ser>
          <c:idx val="2"/>
          <c:order val="2"/>
          <c:tx>
            <c:v>7.5mM HCl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'Summary data for UMD'!$A$12:$A$19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UMD'!$F$12:$F$19</c:f>
              <c:numCache>
                <c:formatCode>0.00</c:formatCode>
                <c:ptCount val="8"/>
                <c:pt idx="0">
                  <c:v>0.29749999999999999</c:v>
                </c:pt>
                <c:pt idx="1">
                  <c:v>0.6875</c:v>
                </c:pt>
                <c:pt idx="2">
                  <c:v>1.2850000000000001</c:v>
                </c:pt>
                <c:pt idx="3">
                  <c:v>3.3600000000000003</c:v>
                </c:pt>
                <c:pt idx="4">
                  <c:v>5.5975000000000001</c:v>
                </c:pt>
                <c:pt idx="5">
                  <c:v>7.8774999999999995</c:v>
                </c:pt>
                <c:pt idx="6">
                  <c:v>8.25</c:v>
                </c:pt>
                <c:pt idx="7">
                  <c:v>0.73350000000000004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C85-43C6-9C0E-4E553B11453D}"/>
            </c:ext>
          </c:extLst>
        </c:ser>
        <c:ser>
          <c:idx val="3"/>
          <c:order val="3"/>
          <c:tx>
            <c:v>10mM HCl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'Summary data for UMD'!$A$12:$A$19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UMD'!$H$12:$H$19</c:f>
              <c:numCache>
                <c:formatCode>0.00</c:formatCode>
                <c:ptCount val="8"/>
                <c:pt idx="0">
                  <c:v>0.28999999999999998</c:v>
                </c:pt>
                <c:pt idx="1">
                  <c:v>0.67249999999999999</c:v>
                </c:pt>
                <c:pt idx="2">
                  <c:v>1.2250000000000001</c:v>
                </c:pt>
                <c:pt idx="3">
                  <c:v>2.9350000000000001</c:v>
                </c:pt>
                <c:pt idx="4">
                  <c:v>5.21</c:v>
                </c:pt>
                <c:pt idx="5">
                  <c:v>5.8324999999999996</c:v>
                </c:pt>
                <c:pt idx="6">
                  <c:v>7.8949999999999996</c:v>
                </c:pt>
                <c:pt idx="7">
                  <c:v>1.17675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C85-43C6-9C0E-4E553B114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632575"/>
        <c:axId val="1813339232"/>
      </c:scatterChart>
      <c:valAx>
        <c:axId val="766325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339232"/>
        <c:crosses val="autoZero"/>
        <c:crossBetween val="midCat"/>
      </c:valAx>
      <c:valAx>
        <c:axId val="181333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VCD (E6 cells/mL)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63257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69899653159384"/>
          <c:y val="0.78550158165527162"/>
          <c:w val="0.83668168407555232"/>
          <c:h val="0.180851815415266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Lactate  vs time</a:t>
            </a:r>
            <a:r>
              <a:rPr lang="en-US" b="1" dirty="0"/>
              <a:t>**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645233383273444"/>
          <c:y val="0.20799217561591635"/>
          <c:w val="0.79854400926721125"/>
          <c:h val="0.6156138851908518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'Summary data for UMD'!$L$10:$M$10</c:f>
              <c:strCache>
                <c:ptCount val="1"/>
                <c:pt idx="0">
                  <c:v>Control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UMD'!$L$34:$L$41</c:f>
              <c:numCache>
                <c:formatCode>0.0</c:formatCode>
                <c:ptCount val="8"/>
                <c:pt idx="0">
                  <c:v>6.2612968707022001E-2</c:v>
                </c:pt>
                <c:pt idx="1">
                  <c:v>5.5287012660795449</c:v>
                </c:pt>
                <c:pt idx="2">
                  <c:v>12.7795949138594</c:v>
                </c:pt>
                <c:pt idx="3">
                  <c:v>17.056196520652151</c:v>
                </c:pt>
                <c:pt idx="4">
                  <c:v>16.306019741431051</c:v>
                </c:pt>
                <c:pt idx="5">
                  <c:v>10.701491805059696</c:v>
                </c:pt>
                <c:pt idx="6">
                  <c:v>0</c:v>
                </c:pt>
                <c:pt idx="7">
                  <c:v>0.16381578252696899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CF0-43D9-997B-C1F9F142611E}"/>
            </c:ext>
          </c:extLst>
        </c:ser>
        <c:ser>
          <c:idx val="1"/>
          <c:order val="1"/>
          <c:tx>
            <c:strRef>
              <c:f>'Summary data for UMD'!$N$10:$O$10</c:f>
              <c:strCache>
                <c:ptCount val="1"/>
                <c:pt idx="0">
                  <c:v>+3.5 mM HCl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UMD'!$N$34:$N$41</c:f>
              <c:numCache>
                <c:formatCode>0.0</c:formatCode>
                <c:ptCount val="8"/>
                <c:pt idx="0">
                  <c:v>0.32787802171865599</c:v>
                </c:pt>
                <c:pt idx="1">
                  <c:v>4.4495948875238449</c:v>
                </c:pt>
                <c:pt idx="2">
                  <c:v>9.3921060079244398</c:v>
                </c:pt>
                <c:pt idx="3">
                  <c:v>12.45732547090215</c:v>
                </c:pt>
                <c:pt idx="4">
                  <c:v>10.9991694222298</c:v>
                </c:pt>
                <c:pt idx="5">
                  <c:v>4.2906520341589998</c:v>
                </c:pt>
                <c:pt idx="6">
                  <c:v>7.9205212636790992E-3</c:v>
                </c:pt>
                <c:pt idx="7">
                  <c:v>0.35415108584310551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CF0-43D9-997B-C1F9F142611E}"/>
            </c:ext>
          </c:extLst>
        </c:ser>
        <c:ser>
          <c:idx val="2"/>
          <c:order val="2"/>
          <c:tx>
            <c:strRef>
              <c:f>'Summary data for UMD'!$P$10:$Q$10</c:f>
              <c:strCache>
                <c:ptCount val="1"/>
                <c:pt idx="0">
                  <c:v>+7.5 mM HCl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UMD'!$P$34:$P$41</c:f>
              <c:numCache>
                <c:formatCode>0.0</c:formatCode>
                <c:ptCount val="8"/>
                <c:pt idx="0">
                  <c:v>0.247455934147705</c:v>
                </c:pt>
                <c:pt idx="1">
                  <c:v>3.6753271853216751</c:v>
                </c:pt>
                <c:pt idx="2">
                  <c:v>7.1727931146294601</c:v>
                </c:pt>
                <c:pt idx="3">
                  <c:v>9.3411418985704806</c:v>
                </c:pt>
                <c:pt idx="4">
                  <c:v>8.5558438781411201</c:v>
                </c:pt>
                <c:pt idx="5">
                  <c:v>4.6273731340681001</c:v>
                </c:pt>
                <c:pt idx="6">
                  <c:v>9.1222960016116697E-2</c:v>
                </c:pt>
                <c:pt idx="7">
                  <c:v>0.14492211270722399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CF0-43D9-997B-C1F9F142611E}"/>
            </c:ext>
          </c:extLst>
        </c:ser>
        <c:ser>
          <c:idx val="3"/>
          <c:order val="3"/>
          <c:tx>
            <c:strRef>
              <c:f>'Summary data for UMD'!$R$10:$S$10</c:f>
              <c:strCache>
                <c:ptCount val="1"/>
                <c:pt idx="0">
                  <c:v>+10 mM HCl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'Summary data for UMD'!$K$12:$K$19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'Summary data for UMD'!$R$34:$R$41</c:f>
              <c:numCache>
                <c:formatCode>0.0</c:formatCode>
                <c:ptCount val="8"/>
                <c:pt idx="0">
                  <c:v>9.7843710605793E-2</c:v>
                </c:pt>
                <c:pt idx="1">
                  <c:v>2.5522135790997149</c:v>
                </c:pt>
                <c:pt idx="2">
                  <c:v>4.4597355154172549</c:v>
                </c:pt>
                <c:pt idx="3">
                  <c:v>6.0728985201588399</c:v>
                </c:pt>
                <c:pt idx="4">
                  <c:v>5.6014886212297448</c:v>
                </c:pt>
                <c:pt idx="5">
                  <c:v>3.2851565651413099</c:v>
                </c:pt>
                <c:pt idx="6">
                  <c:v>2.0001807776746499</c:v>
                </c:pt>
                <c:pt idx="7">
                  <c:v>5.2237247393927498E-4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CF0-43D9-997B-C1F9F14261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998767"/>
        <c:axId val="1786227040"/>
      </c:scatterChart>
      <c:valAx>
        <c:axId val="2849987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6227040"/>
        <c:crosses val="autoZero"/>
        <c:crossBetween val="midCat"/>
      </c:valAx>
      <c:valAx>
        <c:axId val="178622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987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04985303371056"/>
          <c:y val="0.81914810472840949"/>
          <c:w val="0.83703563924124158"/>
          <c:h val="0.180851895271590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bt.2012.05.021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bt.2012.05.021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5924D07A-DEF6-384E-B633-16F07E154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>
            <a:extLst>
              <a:ext uri="{FF2B5EF4-FFF2-40B4-BE49-F238E27FC236}">
                <a16:creationId xmlns:a16="http://schemas.microsoft.com/office/drawing/2014/main" id="{968D5D90-DA05-15A3-5204-AB2E56A081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0" name="Google Shape;190;p8:notes">
            <a:extLst>
              <a:ext uri="{FF2B5EF4-FFF2-40B4-BE49-F238E27FC236}">
                <a16:creationId xmlns:a16="http://schemas.microsoft.com/office/drawing/2014/main" id="{C5BF97B7-8265-E0B7-E16E-28F165F32D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3394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7819E6F4-78EB-B689-69F6-3BC915EEA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>
            <a:extLst>
              <a:ext uri="{FF2B5EF4-FFF2-40B4-BE49-F238E27FC236}">
                <a16:creationId xmlns:a16="http://schemas.microsoft.com/office/drawing/2014/main" id="{B9055D02-BF1B-B195-8E36-668F3852DC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0" name="Google Shape;190;p8:notes">
            <a:extLst>
              <a:ext uri="{FF2B5EF4-FFF2-40B4-BE49-F238E27FC236}">
                <a16:creationId xmlns:a16="http://schemas.microsoft.com/office/drawing/2014/main" id="{665CFA03-5D0C-49FA-2CF2-1633A05BF1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9802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E178E1A4-AEC5-4AFF-5C85-ADA3C4665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>
            <a:extLst>
              <a:ext uri="{FF2B5EF4-FFF2-40B4-BE49-F238E27FC236}">
                <a16:creationId xmlns:a16="http://schemas.microsoft.com/office/drawing/2014/main" id="{6B7B9EF0-0A27-878A-7666-A0B370CD3D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0" name="Google Shape;190;p8:notes">
            <a:extLst>
              <a:ext uri="{FF2B5EF4-FFF2-40B4-BE49-F238E27FC236}">
                <a16:creationId xmlns:a16="http://schemas.microsoft.com/office/drawing/2014/main" id="{743E903B-A88C-D898-7772-CFD52ED5F2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1496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F56A946E-25CC-86A0-DD9F-364D0E976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>
            <a:extLst>
              <a:ext uri="{FF2B5EF4-FFF2-40B4-BE49-F238E27FC236}">
                <a16:creationId xmlns:a16="http://schemas.microsoft.com/office/drawing/2014/main" id="{737EF200-668E-CB69-61FD-57F225339B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0" name="Google Shape;190;p8:notes">
            <a:extLst>
              <a:ext uri="{FF2B5EF4-FFF2-40B4-BE49-F238E27FC236}">
                <a16:creationId xmlns:a16="http://schemas.microsoft.com/office/drawing/2014/main" id="{A45D3C07-9FC8-B647-EF2F-0D35557227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3381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09364-808D-4095-B27D-E225261C6A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71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mediated electrochemical probing (MEP) 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23-26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for the simple, rapid, and sensitive detection of mAb reduction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MEP, redox mediators (acting as electron shuttles) are added to biological samples which then interact with redox-active elements through the exchange of electrons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27,29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When the appropriate input voltage is applied, Fc is oxidized by the electrode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Fc</a:t>
            </a:r>
            <a:r>
              <a:rPr lang="en-US" sz="18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Ox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diffuses away from the electrode surface, and exchanges electrons with cysteine.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redox cycling reaction regenerates the reduced form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Fc</a:t>
            </a:r>
            <a:r>
              <a:rPr lang="en-US" sz="18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Red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due to the transfer of electrons from cysteine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resulting in an amplification in the oxidative current relative to the mediator alone in solution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attenuation in the reductive current occurs due to the decrease in availability of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Fc</a:t>
            </a:r>
            <a:r>
              <a:rPr lang="en-US" sz="18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Ox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09364-808D-4095-B27D-E225261C6A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916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mediated electrochemical probing (MEP) </a:t>
            </a:r>
            <a:r>
              <a:rPr lang="en-US" sz="1800" baseline="30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23-26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for the simple, rapid, and sensitive detection of mAb reduction</a:t>
            </a:r>
          </a:p>
          <a:p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MEP, redox mediators (acting as electron shuttles) are added to biological samples which then interact with redox-active elements through the exchange of electrons</a:t>
            </a:r>
            <a:r>
              <a:rPr lang="en-US" sz="1800" baseline="30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27,29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When the appropriate input voltage is applied, Fc is oxidized by the electrode (</a:t>
            </a:r>
            <a:r>
              <a:rPr lang="en-US" sz="180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Fc</a:t>
            </a:r>
            <a:r>
              <a:rPr lang="en-US" sz="1800" baseline="3000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Ox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diffuses away from the electrode surface, and exchanges electrons with cysteine.</a:t>
            </a:r>
          </a:p>
          <a:p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redox cycling reaction regenerates the reduced form (</a:t>
            </a:r>
            <a:r>
              <a:rPr lang="en-US" sz="180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Fc</a:t>
            </a:r>
            <a:r>
              <a:rPr lang="en-US" sz="1800" baseline="3000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Red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due to the transfer of electrons from cysteine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resulting in an amplification in the oxidative current relative to the mediator alone in solution</a:t>
            </a:r>
          </a:p>
          <a:p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attenuation in the reductive current occurs due to the decrease in availability of </a:t>
            </a:r>
            <a:r>
              <a:rPr lang="en-US" sz="180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Fc</a:t>
            </a:r>
            <a:r>
              <a:rPr lang="en-US" sz="1800" baseline="3000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Ox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PEG is used industrially used with minimal immunogenic properties and lacks detrimental interaction with biologics </a:t>
            </a:r>
          </a:p>
          <a:p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 are using PEG as a gel that is thiolated to take advantage of electrochemical access to sulfhydryl </a:t>
            </a:r>
          </a:p>
          <a:p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09364-808D-4095-B27D-E225261C6A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403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2AA930A9-86EC-895F-B728-877FA9C8B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>
            <a:extLst>
              <a:ext uri="{FF2B5EF4-FFF2-40B4-BE49-F238E27FC236}">
                <a16:creationId xmlns:a16="http://schemas.microsoft.com/office/drawing/2014/main" id="{59353641-EC9F-7B99-082F-7F71D153BF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1: 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  <a:hlinkClick r:id="rId3" tooltip="Persistent link using digital object identifier"/>
              </a:rPr>
              <a:t>https://doi.org/10.1016/j.nbt.2012.05.021</a:t>
            </a:r>
            <a:endParaRPr dirty="0"/>
          </a:p>
        </p:txBody>
      </p:sp>
      <p:sp>
        <p:nvSpPr>
          <p:cNvPr id="105" name="Google Shape;105;p2:notes">
            <a:extLst>
              <a:ext uri="{FF2B5EF4-FFF2-40B4-BE49-F238E27FC236}">
                <a16:creationId xmlns:a16="http://schemas.microsoft.com/office/drawing/2014/main" id="{4BA00A29-E4C5-B24E-B825-0BEC06BAEC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822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7A2775AD-253B-4DA6-5963-4BD7C1B4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>
            <a:extLst>
              <a:ext uri="{FF2B5EF4-FFF2-40B4-BE49-F238E27FC236}">
                <a16:creationId xmlns:a16="http://schemas.microsoft.com/office/drawing/2014/main" id="{1AEFD1DD-43C2-A616-035C-534B70E78E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1: 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  <a:hlinkClick r:id="rId3" tooltip="Persistent link using digital object identifier"/>
              </a:rPr>
              <a:t>https://doi.org/10.1016/j.nbt.2012.05.021</a:t>
            </a:r>
            <a:endParaRPr dirty="0"/>
          </a:p>
        </p:txBody>
      </p:sp>
      <p:sp>
        <p:nvSpPr>
          <p:cNvPr id="105" name="Google Shape;105;p2:notes">
            <a:extLst>
              <a:ext uri="{FF2B5EF4-FFF2-40B4-BE49-F238E27FC236}">
                <a16:creationId xmlns:a16="http://schemas.microsoft.com/office/drawing/2014/main" id="{47343B21-27D3-83EE-1CF9-3CFAF2699D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579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>
          <a:extLst>
            <a:ext uri="{FF2B5EF4-FFF2-40B4-BE49-F238E27FC236}">
              <a16:creationId xmlns:a16="http://schemas.microsoft.com/office/drawing/2014/main" id="{EE0D136C-B1C8-3E9E-F209-D4AE13D1C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>
            <a:extLst>
              <a:ext uri="{FF2B5EF4-FFF2-40B4-BE49-F238E27FC236}">
                <a16:creationId xmlns:a16="http://schemas.microsoft.com/office/drawing/2014/main" id="{6A1E3740-D796-4C96-D796-14300635EA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3FB030BE-A648-CB16-0A21-3DA24FF6F9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1577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CEE73648-A01D-A33C-9741-A573EA93C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>
            <a:extLst>
              <a:ext uri="{FF2B5EF4-FFF2-40B4-BE49-F238E27FC236}">
                <a16:creationId xmlns:a16="http://schemas.microsoft.com/office/drawing/2014/main" id="{B8FC573F-4695-DE27-01A1-20E3BF7AD8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6:notes">
            <a:extLst>
              <a:ext uri="{FF2B5EF4-FFF2-40B4-BE49-F238E27FC236}">
                <a16:creationId xmlns:a16="http://schemas.microsoft.com/office/drawing/2014/main" id="{D1685284-491E-44EE-AF97-CFC8BF3F95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8185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5265FF89-54D6-8077-9AD0-F55AA11BC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>
            <a:extLst>
              <a:ext uri="{FF2B5EF4-FFF2-40B4-BE49-F238E27FC236}">
                <a16:creationId xmlns:a16="http://schemas.microsoft.com/office/drawing/2014/main" id="{5E8C8E8F-4E38-584F-A1F0-0E0A838B34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0" name="Google Shape;190;p8:notes">
            <a:extLst>
              <a:ext uri="{FF2B5EF4-FFF2-40B4-BE49-F238E27FC236}">
                <a16:creationId xmlns:a16="http://schemas.microsoft.com/office/drawing/2014/main" id="{34161093-FBED-3A88-AEF1-CDB6476047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179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39A13A61-647B-385A-B04F-71D0183C2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>
            <a:extLst>
              <a:ext uri="{FF2B5EF4-FFF2-40B4-BE49-F238E27FC236}">
                <a16:creationId xmlns:a16="http://schemas.microsoft.com/office/drawing/2014/main" id="{DFFC1E48-997A-00B1-3CB9-E4E4CB34AA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0" name="Google Shape;190;p8:notes">
            <a:extLst>
              <a:ext uri="{FF2B5EF4-FFF2-40B4-BE49-F238E27FC236}">
                <a16:creationId xmlns:a16="http://schemas.microsoft.com/office/drawing/2014/main" id="{6FA68480-43BD-F313-65CF-E9E73B7E60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5471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F82862FE-7C13-5DEC-573C-7D7689143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>
            <a:extLst>
              <a:ext uri="{FF2B5EF4-FFF2-40B4-BE49-F238E27FC236}">
                <a16:creationId xmlns:a16="http://schemas.microsoft.com/office/drawing/2014/main" id="{DCBFCAD8-71B6-4401-5EE3-3C82F0ADEC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0" name="Google Shape;190;p8:notes">
            <a:extLst>
              <a:ext uri="{FF2B5EF4-FFF2-40B4-BE49-F238E27FC236}">
                <a16:creationId xmlns:a16="http://schemas.microsoft.com/office/drawing/2014/main" id="{FF2DE319-B59A-94C0-0F1E-59BA7E5762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5271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585D652E-F75B-21A3-049A-0330B27FA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>
            <a:extLst>
              <a:ext uri="{FF2B5EF4-FFF2-40B4-BE49-F238E27FC236}">
                <a16:creationId xmlns:a16="http://schemas.microsoft.com/office/drawing/2014/main" id="{D68DA679-4FD9-CA9E-EC51-7010CF9014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0" name="Google Shape;190;p8:notes">
            <a:extLst>
              <a:ext uri="{FF2B5EF4-FFF2-40B4-BE49-F238E27FC236}">
                <a16:creationId xmlns:a16="http://schemas.microsoft.com/office/drawing/2014/main" id="{0AF9FC21-6991-1233-0843-0B2C5F8CB0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319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26D1BA9C-0F6D-4B7E-A4AA-3C56C18F1D57}" type="datetime1">
              <a:rPr lang="en-US" smtClean="0"/>
              <a:t>4/24/25</a:t>
            </a:fld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F1ABD-DA08-493D-B921-182B53801CA1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7113-22B2-45BD-A85F-412F3D431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2FC7-8B65-4565-9002-EDAEEB29C53A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7113-22B2-45BD-A85F-412F3D431C7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55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9B42D-ECC1-434B-94C0-D70BE369673B}" type="datetime1">
              <a:rPr lang="en-US" smtClean="0"/>
              <a:t>4/24/25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7113-22B2-45BD-A85F-412F3D431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7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2070-B8EE-49D5-9D30-90C80D302ED6}" type="datetime1">
              <a:rPr lang="en-US" smtClean="0"/>
              <a:t>4/24/25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7113-22B2-45BD-A85F-412F3D431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41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0F2F6-4483-45F3-9D30-02369121863E}" type="datetime1">
              <a:rPr lang="en-US" smtClean="0"/>
              <a:t>4/24/25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7113-22B2-45BD-A85F-412F3D431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3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4A7D-B976-4A86-AA3F-7998BCD765BA}" type="datetime1">
              <a:rPr lang="en-US" smtClean="0"/>
              <a:t>4/24/25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7113-22B2-45BD-A85F-412F3D431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2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784044E-B0E8-4CD0-81F4-7787326BBBFB}" type="datetime1">
              <a:rPr lang="en-US" smtClean="0"/>
              <a:t>4/24/25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E47113-22B2-45BD-A85F-412F3D431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6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386D-F977-4384-9BF5-690D0BB34ADB}" type="datetime1">
              <a:rPr lang="en-US" smtClean="0"/>
              <a:t>4/24/25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7113-22B2-45BD-A85F-412F3D431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34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019B-3803-4A1A-BBF2-643C24DA8926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7113-22B2-45BD-A85F-412F3D431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46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9D91-6BB0-4637-A6CC-944919066939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7113-22B2-45BD-A85F-412F3D431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84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9A2FEB7-B6E5-479B-852E-C4320B7430C9}" type="datetime1">
              <a:rPr lang="en-US" smtClean="0"/>
              <a:t>4/24/25</a:t>
            </a:fld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886C2C1-FF0D-427A-86CE-473CFABF15E3}" type="datetime1">
              <a:rPr lang="en-US" smtClean="0"/>
              <a:t>4/24/25</a:t>
            </a:fld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464E408-C119-49AB-9262-FFBEDF0BB689}" type="datetime1">
              <a:rPr lang="en-US" smtClean="0"/>
              <a:t>4/24/25</a:t>
            </a:fld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2FAB38C-7B39-445E-8C26-0E4CCB643A86}" type="datetime1">
              <a:rPr lang="en-US" smtClean="0"/>
              <a:t>4/24/25</a:t>
            </a:fld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828DB90-B78B-4D0E-BBBC-E95432E250BA}" type="datetime1">
              <a:rPr lang="en-US" smtClean="0"/>
              <a:t>4/24/25</a:t>
            </a:fld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C9C6F20-F840-4733-82EF-E433DE4FEC3D}" type="datetime1">
              <a:rPr lang="en-US" smtClean="0"/>
              <a:t>4/24/25</a:t>
            </a:fld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CD2EC95-CDA2-4910-A32E-BAC301202603}" type="datetime1">
              <a:rPr lang="en-US" smtClean="0"/>
              <a:t>4/24/25</a:t>
            </a:fld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4EC1-61A7-4853-B27D-6842E6369600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7113-22B2-45BD-A85F-412F3D431C7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47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2B72F264-F726-4F5D-9841-C8877F8EBE01}" type="datetime1">
              <a:rPr lang="en-US" smtClean="0"/>
              <a:t>4/24/25</a:t>
            </a:fld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70BAF867-955C-4359-8C5A-0B35BC7C9106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D5E47113-22B2-45BD-A85F-412F3D431C7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30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2.png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chart" Target="../charts/chart5.xml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4.xml"/><Relationship Id="rId5" Type="http://schemas.openxmlformats.org/officeDocument/2006/relationships/image" Target="../media/image30.png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7000" y="2044701"/>
            <a:ext cx="0" cy="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1"/>
          <p:cNvGrpSpPr/>
          <p:nvPr/>
        </p:nvGrpSpPr>
        <p:grpSpPr>
          <a:xfrm>
            <a:off x="231648" y="99993"/>
            <a:ext cx="8798644" cy="6737687"/>
            <a:chOff x="231648" y="99993"/>
            <a:chExt cx="8798644" cy="6737687"/>
          </a:xfrm>
        </p:grpSpPr>
        <p:sp>
          <p:nvSpPr>
            <p:cNvPr id="91" name="Google Shape;91;p1"/>
            <p:cNvSpPr txBox="1"/>
            <p:nvPr/>
          </p:nvSpPr>
          <p:spPr>
            <a:xfrm>
              <a:off x="781100" y="5785733"/>
              <a:ext cx="76997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  National  Science  Foundation-facilitated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academic – industry – government  consortia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to  advance  precompetitive  knowledge  in  biomanufacturing</a:t>
              </a:r>
              <a:endParaRPr/>
            </a:p>
          </p:txBody>
        </p:sp>
        <p:pic>
          <p:nvPicPr>
            <p:cNvPr id="92" name="Google Shape;92;p1" descr="AMBIC-horizontal.png"/>
            <p:cNvPicPr preferRelativeResize="0"/>
            <p:nvPr/>
          </p:nvPicPr>
          <p:blipFill rotWithShape="1">
            <a:blip r:embed="rId4">
              <a:alphaModFix/>
            </a:blip>
            <a:srcRect r="38298"/>
            <a:stretch/>
          </p:blipFill>
          <p:spPr>
            <a:xfrm>
              <a:off x="2605210" y="399302"/>
              <a:ext cx="3949441" cy="8605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UD_Logo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50607" y="1353504"/>
              <a:ext cx="1560726" cy="629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 descr="Johns_Hopkins_Logo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36671" y="1376498"/>
              <a:ext cx="2852988" cy="587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" descr="NSF.jpe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31648" y="99993"/>
              <a:ext cx="1099312" cy="1107640"/>
            </a:xfrm>
            <a:prstGeom prst="rect">
              <a:avLst/>
            </a:prstGeom>
            <a:solidFill>
              <a:srgbClr val="F8DE28"/>
            </a:solidFill>
            <a:ln>
              <a:noFill/>
            </a:ln>
          </p:spPr>
        </p:pic>
        <p:pic>
          <p:nvPicPr>
            <p:cNvPr id="96" name="Google Shape;96;p1" descr="Clemson_Logo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049522" y="1344985"/>
              <a:ext cx="2219325" cy="638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1"/>
            <p:cNvSpPr txBox="1"/>
            <p:nvPr/>
          </p:nvSpPr>
          <p:spPr>
            <a:xfrm>
              <a:off x="7267808" y="6386048"/>
              <a:ext cx="17624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www.ambic.org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 txBox="1"/>
            <p:nvPr/>
          </p:nvSpPr>
          <p:spPr>
            <a:xfrm>
              <a:off x="568960" y="2858472"/>
              <a:ext cx="80060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Industry/University Cooperative Research Center (I/UCRC)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Advanced Mammalian Biomanufacturing Innovation Center (AMBIC)</a:t>
              </a:r>
              <a:endParaRPr dirty="0"/>
            </a:p>
          </p:txBody>
        </p:sp>
        <p:pic>
          <p:nvPicPr>
            <p:cNvPr id="99" name="Google Shape;99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675259" y="2014505"/>
              <a:ext cx="1828800" cy="793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1"/>
            <p:cNvSpPr/>
            <p:nvPr/>
          </p:nvSpPr>
          <p:spPr>
            <a:xfrm>
              <a:off x="1330960" y="6406793"/>
              <a:ext cx="648208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Contents are Proprietary to AMBIC and its Members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Terms of Center Membership Agreement Apply</a:t>
              </a:r>
              <a:endParaRPr/>
            </a:p>
          </p:txBody>
        </p:sp>
      </p:grpSp>
      <p:pic>
        <p:nvPicPr>
          <p:cNvPr id="101" name="Google Shape;10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61713" y="1978901"/>
            <a:ext cx="821135" cy="80958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 txBox="1"/>
          <p:nvPr/>
        </p:nvSpPr>
        <p:spPr>
          <a:xfrm>
            <a:off x="231648" y="3635679"/>
            <a:ext cx="8798644" cy="22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Controlling and applying the lactate shift for bioprocess monitoring and bioproduction improvements</a:t>
            </a:r>
            <a:endParaRPr sz="1600" b="1" dirty="0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Michael </a:t>
            </a:r>
            <a:r>
              <a:rPr lang="en-US" sz="18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Betenbaugh</a:t>
            </a:r>
            <a:r>
              <a:rPr lang="en-US" sz="1800" b="1" dirty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(JHU), Maciek Antoniewicz (UMich), Bill Bentley (UMD)</a:t>
            </a:r>
            <a:endParaRPr sz="1600" b="1" dirty="0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25 April 2025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id="{29A9A6C6-547A-98F7-9EF1-21763E0F9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>
            <a:extLst>
              <a:ext uri="{FF2B5EF4-FFF2-40B4-BE49-F238E27FC236}">
                <a16:creationId xmlns:a16="http://schemas.microsoft.com/office/drawing/2014/main" id="{E18F6C8D-AA32-9985-5A82-64126E761512}"/>
              </a:ext>
            </a:extLst>
          </p:cNvPr>
          <p:cNvSpPr txBox="1"/>
          <p:nvPr/>
        </p:nvSpPr>
        <p:spPr>
          <a:xfrm>
            <a:off x="1114414" y="216375"/>
            <a:ext cx="8029586" cy="101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90"/>
              </a:buClr>
              <a:buSzPts val="4070"/>
            </a:pPr>
            <a:r>
              <a:rPr lang="en-US" sz="44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Asn feed study 2: </a:t>
            </a:r>
          </a:p>
          <a:p>
            <a:pPr algn="ctr">
              <a:lnSpc>
                <a:spcPct val="80000"/>
              </a:lnSpc>
              <a:buClr>
                <a:srgbClr val="000090"/>
              </a:buClr>
              <a:buSzPts val="4070"/>
            </a:pPr>
            <a:r>
              <a:rPr lang="en-US" sz="4400" b="1" dirty="0">
                <a:solidFill>
                  <a:srgbClr val="000090"/>
                </a:solidFill>
              </a:rPr>
              <a:t>+2mM Asn </a:t>
            </a:r>
            <a:r>
              <a:rPr lang="en-US" sz="44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daily feed</a:t>
            </a:r>
            <a:endParaRPr sz="4400" dirty="0"/>
          </a:p>
        </p:txBody>
      </p:sp>
      <p:grpSp>
        <p:nvGrpSpPr>
          <p:cNvPr id="193" name="Google Shape;193;p8">
            <a:extLst>
              <a:ext uri="{FF2B5EF4-FFF2-40B4-BE49-F238E27FC236}">
                <a16:creationId xmlns:a16="http://schemas.microsoft.com/office/drawing/2014/main" id="{60B9C718-81AC-CF6E-7C00-4A6CB02C4BF5}"/>
              </a:ext>
            </a:extLst>
          </p:cNvPr>
          <p:cNvGrpSpPr/>
          <p:nvPr/>
        </p:nvGrpSpPr>
        <p:grpSpPr>
          <a:xfrm>
            <a:off x="-4335" y="-4647"/>
            <a:ext cx="938719" cy="6656680"/>
            <a:chOff x="-4335" y="-4647"/>
            <a:chExt cx="938719" cy="6656680"/>
          </a:xfrm>
        </p:grpSpPr>
        <p:pic>
          <p:nvPicPr>
            <p:cNvPr id="194" name="Google Shape;194;p8" descr="NSF.jpeg">
              <a:extLst>
                <a:ext uri="{FF2B5EF4-FFF2-40B4-BE49-F238E27FC236}">
                  <a16:creationId xmlns:a16="http://schemas.microsoft.com/office/drawing/2014/main" id="{888479FB-F43E-4EA7-EC74-79310530890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3463" y="5734169"/>
              <a:ext cx="914400" cy="9213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" name="Google Shape;195;p8">
              <a:extLst>
                <a:ext uri="{FF2B5EF4-FFF2-40B4-BE49-F238E27FC236}">
                  <a16:creationId xmlns:a16="http://schemas.microsoft.com/office/drawing/2014/main" id="{1227D63C-953A-1169-9B8E-C51D72B80B3C}"/>
                </a:ext>
              </a:extLst>
            </p:cNvPr>
            <p:cNvGrpSpPr/>
            <p:nvPr/>
          </p:nvGrpSpPr>
          <p:grpSpPr>
            <a:xfrm rot="-5400000">
              <a:off x="-2361428" y="2352446"/>
              <a:ext cx="5652905" cy="938719"/>
              <a:chOff x="325118" y="2690361"/>
              <a:chExt cx="6178995" cy="1026083"/>
            </a:xfrm>
          </p:grpSpPr>
          <p:sp>
            <p:nvSpPr>
              <p:cNvPr id="196" name="Google Shape;196;p8">
                <a:extLst>
                  <a:ext uri="{FF2B5EF4-FFF2-40B4-BE49-F238E27FC236}">
                    <a16:creationId xmlns:a16="http://schemas.microsoft.com/office/drawing/2014/main" id="{B3777AC9-EB24-853D-B910-4252586D5955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 w="9525" cap="flat" cmpd="sng">
                <a:solidFill>
                  <a:srgbClr val="FBEC8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7" name="Google Shape;197;p8" descr="AMBIC-horizontal.png">
                <a:extLst>
                  <a:ext uri="{FF2B5EF4-FFF2-40B4-BE49-F238E27FC236}">
                    <a16:creationId xmlns:a16="http://schemas.microsoft.com/office/drawing/2014/main" id="{9DECBF41-4C67-9A64-D895-F4E6B9AD3F7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r="38823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8" name="Google Shape;198;p8">
                <a:extLst>
                  <a:ext uri="{FF2B5EF4-FFF2-40B4-BE49-F238E27FC236}">
                    <a16:creationId xmlns:a16="http://schemas.microsoft.com/office/drawing/2014/main" id="{B9635AEB-DAE0-0518-C5C8-1DA992EAF207}"/>
                  </a:ext>
                </a:extLst>
              </p:cNvPr>
              <p:cNvSpPr txBox="1"/>
              <p:nvPr/>
            </p:nvSpPr>
            <p:spPr>
              <a:xfrm>
                <a:off x="3702014" y="2690361"/>
                <a:ext cx="2802099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Johns Hopkins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Clemson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Delaware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Massachusetts Lowell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Maryland</a:t>
                </a:r>
                <a:endParaRPr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028AB2E-DA8F-22BC-077B-A0FAE96C7C13}"/>
              </a:ext>
            </a:extLst>
          </p:cNvPr>
          <p:cNvSpPr txBox="1"/>
          <p:nvPr/>
        </p:nvSpPr>
        <p:spPr>
          <a:xfrm>
            <a:off x="1015770" y="1226656"/>
            <a:ext cx="79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Asn-fed culture had higher lactate accumulation than control and possibly plateaued instead of switching to consumption</a:t>
            </a:r>
          </a:p>
        </p:txBody>
      </p:sp>
      <p:pic>
        <p:nvPicPr>
          <p:cNvPr id="11" name="Picture 10" descr="A graph of different types of lines&#10;&#10;AI-generated content may be incorrect.">
            <a:extLst>
              <a:ext uri="{FF2B5EF4-FFF2-40B4-BE49-F238E27FC236}">
                <a16:creationId xmlns:a16="http://schemas.microsoft.com/office/drawing/2014/main" id="{03BE023F-729E-458A-E164-4638CC60E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2442807"/>
            <a:ext cx="7124449" cy="42092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A0C817-B208-3D06-74AF-474F0C0C9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818" y="2014971"/>
            <a:ext cx="3010974" cy="28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2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id="{B525DB93-55F6-9AE4-D3BD-9F81F7419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>
            <a:extLst>
              <a:ext uri="{FF2B5EF4-FFF2-40B4-BE49-F238E27FC236}">
                <a16:creationId xmlns:a16="http://schemas.microsoft.com/office/drawing/2014/main" id="{C8C542AC-EFC1-E3CD-9E4B-1F2204DBECE9}"/>
              </a:ext>
            </a:extLst>
          </p:cNvPr>
          <p:cNvSpPr txBox="1"/>
          <p:nvPr/>
        </p:nvSpPr>
        <p:spPr>
          <a:xfrm>
            <a:off x="1114414" y="216375"/>
            <a:ext cx="8029586" cy="101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90"/>
              </a:buClr>
              <a:buSzPts val="4070"/>
            </a:pPr>
            <a:r>
              <a:rPr lang="en-US" sz="44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Asn feed study 2: </a:t>
            </a:r>
          </a:p>
          <a:p>
            <a:pPr algn="ctr">
              <a:lnSpc>
                <a:spcPct val="80000"/>
              </a:lnSpc>
              <a:buClr>
                <a:srgbClr val="000090"/>
              </a:buClr>
              <a:buSzPts val="4070"/>
            </a:pPr>
            <a:r>
              <a:rPr lang="en-US" sz="4400" b="1" dirty="0">
                <a:solidFill>
                  <a:srgbClr val="000090"/>
                </a:solidFill>
              </a:rPr>
              <a:t>+2mM Asn </a:t>
            </a:r>
            <a:r>
              <a:rPr lang="en-US" sz="44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daily feed</a:t>
            </a:r>
            <a:endParaRPr sz="4400" dirty="0"/>
          </a:p>
        </p:txBody>
      </p:sp>
      <p:grpSp>
        <p:nvGrpSpPr>
          <p:cNvPr id="193" name="Google Shape;193;p8">
            <a:extLst>
              <a:ext uri="{FF2B5EF4-FFF2-40B4-BE49-F238E27FC236}">
                <a16:creationId xmlns:a16="http://schemas.microsoft.com/office/drawing/2014/main" id="{0AB04E1D-1110-3A70-4779-B43DC99727C0}"/>
              </a:ext>
            </a:extLst>
          </p:cNvPr>
          <p:cNvGrpSpPr/>
          <p:nvPr/>
        </p:nvGrpSpPr>
        <p:grpSpPr>
          <a:xfrm>
            <a:off x="-4335" y="-4647"/>
            <a:ext cx="938719" cy="6656680"/>
            <a:chOff x="-4335" y="-4647"/>
            <a:chExt cx="938719" cy="6656680"/>
          </a:xfrm>
        </p:grpSpPr>
        <p:pic>
          <p:nvPicPr>
            <p:cNvPr id="194" name="Google Shape;194;p8" descr="NSF.jpeg">
              <a:extLst>
                <a:ext uri="{FF2B5EF4-FFF2-40B4-BE49-F238E27FC236}">
                  <a16:creationId xmlns:a16="http://schemas.microsoft.com/office/drawing/2014/main" id="{CC6A1418-A04D-8AB7-B3E3-7FCF92BB59C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3463" y="5734169"/>
              <a:ext cx="914400" cy="9213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" name="Google Shape;195;p8">
              <a:extLst>
                <a:ext uri="{FF2B5EF4-FFF2-40B4-BE49-F238E27FC236}">
                  <a16:creationId xmlns:a16="http://schemas.microsoft.com/office/drawing/2014/main" id="{620306AF-1A41-48A5-DCA3-AA17A4F75AEC}"/>
                </a:ext>
              </a:extLst>
            </p:cNvPr>
            <p:cNvGrpSpPr/>
            <p:nvPr/>
          </p:nvGrpSpPr>
          <p:grpSpPr>
            <a:xfrm rot="-5400000">
              <a:off x="-2361428" y="2352446"/>
              <a:ext cx="5652905" cy="938719"/>
              <a:chOff x="325118" y="2690361"/>
              <a:chExt cx="6178995" cy="1026083"/>
            </a:xfrm>
          </p:grpSpPr>
          <p:sp>
            <p:nvSpPr>
              <p:cNvPr id="196" name="Google Shape;196;p8">
                <a:extLst>
                  <a:ext uri="{FF2B5EF4-FFF2-40B4-BE49-F238E27FC236}">
                    <a16:creationId xmlns:a16="http://schemas.microsoft.com/office/drawing/2014/main" id="{9647ABB2-4577-6856-84EC-AACA6DF27774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 w="9525" cap="flat" cmpd="sng">
                <a:solidFill>
                  <a:srgbClr val="FBEC8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7" name="Google Shape;197;p8" descr="AMBIC-horizontal.png">
                <a:extLst>
                  <a:ext uri="{FF2B5EF4-FFF2-40B4-BE49-F238E27FC236}">
                    <a16:creationId xmlns:a16="http://schemas.microsoft.com/office/drawing/2014/main" id="{C2F38A47-D782-6BFC-9E1A-6027F3698D0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r="38823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8" name="Google Shape;198;p8">
                <a:extLst>
                  <a:ext uri="{FF2B5EF4-FFF2-40B4-BE49-F238E27FC236}">
                    <a16:creationId xmlns:a16="http://schemas.microsoft.com/office/drawing/2014/main" id="{66797E15-D0F9-63B2-A8A2-C814F36A3BD9}"/>
                  </a:ext>
                </a:extLst>
              </p:cNvPr>
              <p:cNvSpPr txBox="1"/>
              <p:nvPr/>
            </p:nvSpPr>
            <p:spPr>
              <a:xfrm>
                <a:off x="3702014" y="2690361"/>
                <a:ext cx="2802099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Johns Hopkins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Clemson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Delaware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Massachusetts Lowell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Maryland</a:t>
                </a:r>
                <a:endParaRPr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CE27053-CCA4-76DD-3985-529B4AB558E8}"/>
              </a:ext>
            </a:extLst>
          </p:cNvPr>
          <p:cNvSpPr txBox="1"/>
          <p:nvPr/>
        </p:nvSpPr>
        <p:spPr>
          <a:xfrm>
            <a:off x="963038" y="1317876"/>
            <a:ext cx="7970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Asn-fed culture experienced reduced Asp uptake, increased Glu/Gln secretion</a:t>
            </a:r>
          </a:p>
        </p:txBody>
      </p:sp>
      <p:pic>
        <p:nvPicPr>
          <p:cNvPr id="3" name="Picture 2" descr="A graph of different types of glutamine&#10;&#10;AI-generated content may be incorrect.">
            <a:extLst>
              <a:ext uri="{FF2B5EF4-FFF2-40B4-BE49-F238E27FC236}">
                <a16:creationId xmlns:a16="http://schemas.microsoft.com/office/drawing/2014/main" id="{3F5DF0EE-E27B-F5B6-BD82-ACDFBB54A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86" y="2033502"/>
            <a:ext cx="6713767" cy="4618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925416-DCC1-F1FB-5F46-E64FD6F92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718" y="1747650"/>
            <a:ext cx="3010974" cy="28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94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id="{D2DFFDFC-2030-44E9-6803-3E4F07F76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>
            <a:extLst>
              <a:ext uri="{FF2B5EF4-FFF2-40B4-BE49-F238E27FC236}">
                <a16:creationId xmlns:a16="http://schemas.microsoft.com/office/drawing/2014/main" id="{CA99C61D-918D-B5C8-8A0F-4744AD71C864}"/>
              </a:ext>
            </a:extLst>
          </p:cNvPr>
          <p:cNvSpPr txBox="1"/>
          <p:nvPr/>
        </p:nvSpPr>
        <p:spPr>
          <a:xfrm>
            <a:off x="1114414" y="216375"/>
            <a:ext cx="8029586" cy="101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90"/>
              </a:buClr>
              <a:buSzPts val="4070"/>
            </a:pPr>
            <a:r>
              <a:rPr lang="en-US" sz="40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Asn feed study 2: </a:t>
            </a:r>
          </a:p>
          <a:p>
            <a:pPr algn="ctr">
              <a:lnSpc>
                <a:spcPct val="80000"/>
              </a:lnSpc>
              <a:buClr>
                <a:srgbClr val="000090"/>
              </a:buClr>
              <a:buSzPts val="4070"/>
            </a:pPr>
            <a:r>
              <a:rPr lang="en-US" sz="4000" b="1" dirty="0">
                <a:solidFill>
                  <a:srgbClr val="000090"/>
                </a:solidFill>
              </a:rPr>
              <a:t>+2mM vs. +4mM Asn </a:t>
            </a:r>
            <a:r>
              <a:rPr lang="en-US" sz="40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daily feed</a:t>
            </a:r>
            <a:endParaRPr sz="4000" dirty="0"/>
          </a:p>
        </p:txBody>
      </p:sp>
      <p:grpSp>
        <p:nvGrpSpPr>
          <p:cNvPr id="193" name="Google Shape;193;p8">
            <a:extLst>
              <a:ext uri="{FF2B5EF4-FFF2-40B4-BE49-F238E27FC236}">
                <a16:creationId xmlns:a16="http://schemas.microsoft.com/office/drawing/2014/main" id="{AC905418-8FEF-3151-2AA8-174E5CFDEFF6}"/>
              </a:ext>
            </a:extLst>
          </p:cNvPr>
          <p:cNvGrpSpPr/>
          <p:nvPr/>
        </p:nvGrpSpPr>
        <p:grpSpPr>
          <a:xfrm>
            <a:off x="-4335" y="-4647"/>
            <a:ext cx="938719" cy="6656680"/>
            <a:chOff x="-4335" y="-4647"/>
            <a:chExt cx="938719" cy="6656680"/>
          </a:xfrm>
        </p:grpSpPr>
        <p:pic>
          <p:nvPicPr>
            <p:cNvPr id="194" name="Google Shape;194;p8" descr="NSF.jpeg">
              <a:extLst>
                <a:ext uri="{FF2B5EF4-FFF2-40B4-BE49-F238E27FC236}">
                  <a16:creationId xmlns:a16="http://schemas.microsoft.com/office/drawing/2014/main" id="{B03DE479-6DE8-F449-BF58-E96BD4DDE65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3463" y="5734169"/>
              <a:ext cx="914400" cy="9213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" name="Google Shape;195;p8">
              <a:extLst>
                <a:ext uri="{FF2B5EF4-FFF2-40B4-BE49-F238E27FC236}">
                  <a16:creationId xmlns:a16="http://schemas.microsoft.com/office/drawing/2014/main" id="{C4281C79-25B2-F32B-4341-19380B5C6D11}"/>
                </a:ext>
              </a:extLst>
            </p:cNvPr>
            <p:cNvGrpSpPr/>
            <p:nvPr/>
          </p:nvGrpSpPr>
          <p:grpSpPr>
            <a:xfrm rot="-5400000">
              <a:off x="-2361428" y="2352446"/>
              <a:ext cx="5652905" cy="938719"/>
              <a:chOff x="325118" y="2690361"/>
              <a:chExt cx="6178995" cy="1026083"/>
            </a:xfrm>
          </p:grpSpPr>
          <p:sp>
            <p:nvSpPr>
              <p:cNvPr id="196" name="Google Shape;196;p8">
                <a:extLst>
                  <a:ext uri="{FF2B5EF4-FFF2-40B4-BE49-F238E27FC236}">
                    <a16:creationId xmlns:a16="http://schemas.microsoft.com/office/drawing/2014/main" id="{951F5E5F-C55B-030F-A52F-B2EECB6EC3A6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 w="9525" cap="flat" cmpd="sng">
                <a:solidFill>
                  <a:srgbClr val="FBEC8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7" name="Google Shape;197;p8" descr="AMBIC-horizontal.png">
                <a:extLst>
                  <a:ext uri="{FF2B5EF4-FFF2-40B4-BE49-F238E27FC236}">
                    <a16:creationId xmlns:a16="http://schemas.microsoft.com/office/drawing/2014/main" id="{03D29C0D-1733-C937-DC1B-6D4FA62613E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r="38823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8" name="Google Shape;198;p8">
                <a:extLst>
                  <a:ext uri="{FF2B5EF4-FFF2-40B4-BE49-F238E27FC236}">
                    <a16:creationId xmlns:a16="http://schemas.microsoft.com/office/drawing/2014/main" id="{50BBF286-431F-8397-5498-5B4F34ADC283}"/>
                  </a:ext>
                </a:extLst>
              </p:cNvPr>
              <p:cNvSpPr txBox="1"/>
              <p:nvPr/>
            </p:nvSpPr>
            <p:spPr>
              <a:xfrm>
                <a:off x="3702014" y="2690361"/>
                <a:ext cx="2802099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Johns Hopkins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Clemson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Delaware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Massachusetts Lowell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Maryland</a:t>
                </a:r>
                <a:endParaRPr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8131901-C28A-E9C3-BD41-67379AF332CC}"/>
              </a:ext>
            </a:extLst>
          </p:cNvPr>
          <p:cNvSpPr txBox="1"/>
          <p:nvPr/>
        </p:nvSpPr>
        <p:spPr>
          <a:xfrm>
            <a:off x="1015769" y="1292075"/>
            <a:ext cx="79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No change in lactate trend after increasing Asn daily feed</a:t>
            </a:r>
          </a:p>
        </p:txBody>
      </p:sp>
      <p:pic>
        <p:nvPicPr>
          <p:cNvPr id="4" name="Picture 3" descr="A graph of different types of lactate&#10;&#10;AI-generated content may be incorrect.">
            <a:extLst>
              <a:ext uri="{FF2B5EF4-FFF2-40B4-BE49-F238E27FC236}">
                <a16:creationId xmlns:a16="http://schemas.microsoft.com/office/drawing/2014/main" id="{6CA09F1B-8C6C-796E-4BF6-768CCFD93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997" y="2066439"/>
            <a:ext cx="7772400" cy="4585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858725-702F-EDD4-B275-E3890A2BD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710" y="1720997"/>
            <a:ext cx="3010974" cy="28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70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id="{67280A50-D414-3799-7BE8-4B359DA22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>
            <a:extLst>
              <a:ext uri="{FF2B5EF4-FFF2-40B4-BE49-F238E27FC236}">
                <a16:creationId xmlns:a16="http://schemas.microsoft.com/office/drawing/2014/main" id="{8645F104-EC53-9344-2DF7-738892F8312D}"/>
              </a:ext>
            </a:extLst>
          </p:cNvPr>
          <p:cNvSpPr txBox="1"/>
          <p:nvPr/>
        </p:nvSpPr>
        <p:spPr>
          <a:xfrm>
            <a:off x="1031287" y="-167"/>
            <a:ext cx="8029586" cy="101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90"/>
              </a:buClr>
              <a:buSzPts val="4070"/>
            </a:pPr>
            <a:r>
              <a:rPr lang="en-US" sz="44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Asn feed studies: Next Steps</a:t>
            </a:r>
            <a:endParaRPr sz="4400" dirty="0"/>
          </a:p>
        </p:txBody>
      </p:sp>
      <p:grpSp>
        <p:nvGrpSpPr>
          <p:cNvPr id="193" name="Google Shape;193;p8">
            <a:extLst>
              <a:ext uri="{FF2B5EF4-FFF2-40B4-BE49-F238E27FC236}">
                <a16:creationId xmlns:a16="http://schemas.microsoft.com/office/drawing/2014/main" id="{297B4D62-51CA-C377-572E-C075F34A0FD4}"/>
              </a:ext>
            </a:extLst>
          </p:cNvPr>
          <p:cNvGrpSpPr/>
          <p:nvPr/>
        </p:nvGrpSpPr>
        <p:grpSpPr>
          <a:xfrm>
            <a:off x="-4335" y="-4647"/>
            <a:ext cx="938719" cy="6656680"/>
            <a:chOff x="-4335" y="-4647"/>
            <a:chExt cx="938719" cy="6656680"/>
          </a:xfrm>
        </p:grpSpPr>
        <p:pic>
          <p:nvPicPr>
            <p:cNvPr id="194" name="Google Shape;194;p8" descr="NSF.jpeg">
              <a:extLst>
                <a:ext uri="{FF2B5EF4-FFF2-40B4-BE49-F238E27FC236}">
                  <a16:creationId xmlns:a16="http://schemas.microsoft.com/office/drawing/2014/main" id="{0BFC7001-9AC2-7DA8-58C5-F3D66549663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3463" y="5734169"/>
              <a:ext cx="914400" cy="9213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" name="Google Shape;195;p8">
              <a:extLst>
                <a:ext uri="{FF2B5EF4-FFF2-40B4-BE49-F238E27FC236}">
                  <a16:creationId xmlns:a16="http://schemas.microsoft.com/office/drawing/2014/main" id="{76905AF3-B8B6-A3E3-5E57-02CAC37405FD}"/>
                </a:ext>
              </a:extLst>
            </p:cNvPr>
            <p:cNvGrpSpPr/>
            <p:nvPr/>
          </p:nvGrpSpPr>
          <p:grpSpPr>
            <a:xfrm rot="-5400000">
              <a:off x="-2361428" y="2352446"/>
              <a:ext cx="5652905" cy="938719"/>
              <a:chOff x="325118" y="2690361"/>
              <a:chExt cx="6178995" cy="1026083"/>
            </a:xfrm>
          </p:grpSpPr>
          <p:sp>
            <p:nvSpPr>
              <p:cNvPr id="196" name="Google Shape;196;p8">
                <a:extLst>
                  <a:ext uri="{FF2B5EF4-FFF2-40B4-BE49-F238E27FC236}">
                    <a16:creationId xmlns:a16="http://schemas.microsoft.com/office/drawing/2014/main" id="{659A5A33-69E7-E617-76A9-0FD2A285F978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 w="9525" cap="flat" cmpd="sng">
                <a:solidFill>
                  <a:srgbClr val="FBEC8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7" name="Google Shape;197;p8" descr="AMBIC-horizontal.png">
                <a:extLst>
                  <a:ext uri="{FF2B5EF4-FFF2-40B4-BE49-F238E27FC236}">
                    <a16:creationId xmlns:a16="http://schemas.microsoft.com/office/drawing/2014/main" id="{DEA9043B-3FF2-26B8-3AE3-41C24ECF801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r="38823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8" name="Google Shape;198;p8">
                <a:extLst>
                  <a:ext uri="{FF2B5EF4-FFF2-40B4-BE49-F238E27FC236}">
                    <a16:creationId xmlns:a16="http://schemas.microsoft.com/office/drawing/2014/main" id="{12C1191D-1713-7F1E-1F77-6B9C4FAE8A55}"/>
                  </a:ext>
                </a:extLst>
              </p:cNvPr>
              <p:cNvSpPr txBox="1"/>
              <p:nvPr/>
            </p:nvSpPr>
            <p:spPr>
              <a:xfrm>
                <a:off x="3702014" y="2690361"/>
                <a:ext cx="2802099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Johns Hopkins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Clemson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Delaware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Massachusetts Lowell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Maryland</a:t>
                </a:r>
                <a:endParaRPr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DFEB920-95F1-2BE8-ED19-1E8E94E22ECC}"/>
              </a:ext>
            </a:extLst>
          </p:cNvPr>
          <p:cNvSpPr txBox="1"/>
          <p:nvPr/>
        </p:nvSpPr>
        <p:spPr>
          <a:xfrm>
            <a:off x="938719" y="1151363"/>
            <a:ext cx="7970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Measure IgG concentration in supernatant (HPLC)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Measure extracellular metabolites in </a:t>
            </a:r>
            <a:r>
              <a:rPr lang="en-US" sz="1800" b="1" dirty="0" err="1"/>
              <a:t>inscreased</a:t>
            </a:r>
            <a:r>
              <a:rPr lang="en-US" sz="1800" b="1" dirty="0"/>
              <a:t> Asn study</a:t>
            </a:r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925773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73AF6-1A9D-E62C-8D6F-DA0C0C522320}"/>
              </a:ext>
            </a:extLst>
          </p:cNvPr>
          <p:cNvSpPr txBox="1"/>
          <p:nvPr/>
        </p:nvSpPr>
        <p:spPr>
          <a:xfrm>
            <a:off x="154587" y="181198"/>
            <a:ext cx="8660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UMD Updates – Background </a:t>
            </a:r>
          </a:p>
          <a:p>
            <a:pPr defTabSz="342900">
              <a:buClrTx/>
            </a:pPr>
            <a:endParaRPr lang="en-US" sz="2400" kern="1200" dirty="0">
              <a:solidFill>
                <a:prstClr val="black"/>
              </a:solidFill>
              <a:latin typeface="Calibri Light" panose="020F0302020204030204"/>
              <a:ea typeface="+mn-ea"/>
              <a:cs typeface="+mn-cs"/>
            </a:endParaRPr>
          </a:p>
          <a:p>
            <a:pPr defTabSz="3429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Electrochemical access to redox active components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C2B51F-F783-2C21-41B2-83D52CBDB012}"/>
              </a:ext>
            </a:extLst>
          </p:cNvPr>
          <p:cNvSpPr txBox="1"/>
          <p:nvPr/>
        </p:nvSpPr>
        <p:spPr>
          <a:xfrm>
            <a:off x="200782" y="6439465"/>
            <a:ext cx="85685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Modified from Wang </a:t>
            </a:r>
            <a:r>
              <a:rPr lang="en-US" sz="1350" i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(2024) </a:t>
            </a:r>
            <a:r>
              <a:rPr lang="en-US" sz="1350" i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Current Opinion in Biotechnology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CF1F1-7886-3C2E-F7BE-9CDB1C98A359}"/>
              </a:ext>
            </a:extLst>
          </p:cNvPr>
          <p:cNvSpPr txBox="1"/>
          <p:nvPr/>
        </p:nvSpPr>
        <p:spPr>
          <a:xfrm>
            <a:off x="2977658" y="1916155"/>
            <a:ext cx="2068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8" name="Picture 17" descr="A screenshot of a diagram&#10;&#10;Description automatically generated">
            <a:extLst>
              <a:ext uri="{FF2B5EF4-FFF2-40B4-BE49-F238E27FC236}">
                <a16:creationId xmlns:a16="http://schemas.microsoft.com/office/drawing/2014/main" id="{94AB5A38-EA52-B3C5-3F91-99BD43A7B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124" r="64000" b="49212"/>
          <a:stretch/>
        </p:blipFill>
        <p:spPr>
          <a:xfrm>
            <a:off x="311824" y="1592483"/>
            <a:ext cx="3030796" cy="3619811"/>
          </a:xfrm>
          <a:prstGeom prst="rect">
            <a:avLst/>
          </a:prstGeom>
        </p:spPr>
      </p:pic>
      <p:pic>
        <p:nvPicPr>
          <p:cNvPr id="19" name="Picture 18" descr="A screenshot of a diagram&#10;&#10;Description automatically generated">
            <a:extLst>
              <a:ext uri="{FF2B5EF4-FFF2-40B4-BE49-F238E27FC236}">
                <a16:creationId xmlns:a16="http://schemas.microsoft.com/office/drawing/2014/main" id="{54F146D2-CF23-5C63-B647-6A4A08AB0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0" t="10749" b="49212"/>
          <a:stretch/>
        </p:blipFill>
        <p:spPr>
          <a:xfrm>
            <a:off x="5909946" y="2058719"/>
            <a:ext cx="3030796" cy="30407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691FB5B-B5EE-4708-91AA-3DB924D67B95}"/>
              </a:ext>
            </a:extLst>
          </p:cNvPr>
          <p:cNvGrpSpPr/>
          <p:nvPr/>
        </p:nvGrpSpPr>
        <p:grpSpPr>
          <a:xfrm>
            <a:off x="3404701" y="2123478"/>
            <a:ext cx="2443163" cy="2217778"/>
            <a:chOff x="4442187" y="1581092"/>
            <a:chExt cx="3257551" cy="2957037"/>
          </a:xfrm>
        </p:grpSpPr>
        <p:pic>
          <p:nvPicPr>
            <p:cNvPr id="20" name="Picture 19" descr="A screenshot of a diagram&#10;&#10;Description automatically generated">
              <a:extLst>
                <a:ext uri="{FF2B5EF4-FFF2-40B4-BE49-F238E27FC236}">
                  <a16:creationId xmlns:a16="http://schemas.microsoft.com/office/drawing/2014/main" id="{4A12CAD0-615C-BAFE-4565-E36242FF2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20" t="10749" r="35661" b="63653"/>
            <a:stretch/>
          </p:blipFill>
          <p:spPr>
            <a:xfrm>
              <a:off x="4442187" y="1946031"/>
              <a:ext cx="3257551" cy="259209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AB323B-29A4-C888-CFBB-390106AF489F}"/>
                </a:ext>
              </a:extLst>
            </p:cNvPr>
            <p:cNvSpPr txBox="1"/>
            <p:nvPr/>
          </p:nvSpPr>
          <p:spPr>
            <a:xfrm>
              <a:off x="4569082" y="1581092"/>
              <a:ext cx="30011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15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Redox</a:t>
              </a:r>
              <a:r>
                <a: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BB880-1893-A774-D192-7DADD5F1658F}"/>
              </a:ext>
            </a:extLst>
          </p:cNvPr>
          <p:cNvGrpSpPr/>
          <p:nvPr/>
        </p:nvGrpSpPr>
        <p:grpSpPr>
          <a:xfrm>
            <a:off x="6045687" y="3588692"/>
            <a:ext cx="3131858" cy="1376149"/>
            <a:chOff x="8028633" y="3768132"/>
            <a:chExt cx="4175810" cy="183486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FB68047-787D-3E23-3ECC-DE0131F58287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9143999" y="3768132"/>
              <a:ext cx="1" cy="1157756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8D54F7-5AAA-2CA2-BA2B-D8F95141189E}"/>
                </a:ext>
              </a:extLst>
            </p:cNvPr>
            <p:cNvSpPr txBox="1"/>
            <p:nvPr/>
          </p:nvSpPr>
          <p:spPr>
            <a:xfrm>
              <a:off x="8028633" y="4925888"/>
              <a:ext cx="223073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buClrTx/>
              </a:pPr>
              <a:r>
                <a:rPr lang="en-US" sz="1350" kern="1200" dirty="0">
                  <a:solidFill>
                    <a:srgbClr val="344068"/>
                  </a:solidFill>
                  <a:latin typeface="Calibri" panose="020F0502020204030204"/>
                  <a:ea typeface="+mn-ea"/>
                  <a:cs typeface="+mn-cs"/>
                </a:rPr>
                <a:t>Fc – Ferrocene</a:t>
              </a:r>
            </a:p>
            <a:p>
              <a:pPr defTabSz="342900">
                <a:buClrTx/>
              </a:pPr>
              <a:r>
                <a:rPr lang="en-US" sz="1350" kern="1200" dirty="0">
                  <a:solidFill>
                    <a:srgbClr val="344068"/>
                  </a:solidFill>
                  <a:latin typeface="Calibri" panose="020F0502020204030204"/>
                  <a:ea typeface="+mn-ea"/>
                  <a:cs typeface="+mn-cs"/>
                </a:rPr>
                <a:t>Dimethanol  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9F61BCD-8792-32C7-E749-2E46C9A64570}"/>
                </a:ext>
              </a:extLst>
            </p:cNvPr>
            <p:cNvCxnSpPr>
              <a:cxnSpLocks/>
            </p:cNvCxnSpPr>
            <p:nvPr/>
          </p:nvCxnSpPr>
          <p:spPr>
            <a:xfrm>
              <a:off x="10100268" y="3768132"/>
              <a:ext cx="0" cy="1157755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04E3B4-BAEC-EF02-87A9-CFC01D3A5FA9}"/>
                </a:ext>
              </a:extLst>
            </p:cNvPr>
            <p:cNvSpPr txBox="1"/>
            <p:nvPr/>
          </p:nvSpPr>
          <p:spPr>
            <a:xfrm>
              <a:off x="9973709" y="4911301"/>
              <a:ext cx="223073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buClrTx/>
              </a:pPr>
              <a:r>
                <a:rPr lang="en-US" sz="1350" kern="1200">
                  <a:solidFill>
                    <a:srgbClr val="344068"/>
                  </a:solidFill>
                  <a:latin typeface="Calibri" panose="020F0502020204030204"/>
                  <a:ea typeface="+mn-ea"/>
                  <a:cs typeface="+mn-cs"/>
                </a:rPr>
                <a:t>-SH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704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73AF6-1A9D-E62C-8D6F-DA0C0C522320}"/>
              </a:ext>
            </a:extLst>
          </p:cNvPr>
          <p:cNvSpPr txBox="1"/>
          <p:nvPr/>
        </p:nvSpPr>
        <p:spPr>
          <a:xfrm>
            <a:off x="198182" y="192890"/>
            <a:ext cx="86609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Exposed sulfhydryl of reduced mAbs can be electronically accessed using mediator Ferrocene (Fc)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C2B51F-F783-2C21-41B2-83D52CBDB012}"/>
              </a:ext>
            </a:extLst>
          </p:cNvPr>
          <p:cNvSpPr txBox="1"/>
          <p:nvPr/>
        </p:nvSpPr>
        <p:spPr>
          <a:xfrm>
            <a:off x="109852" y="6459786"/>
            <a:ext cx="83153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Motabar </a:t>
            </a:r>
            <a:r>
              <a:rPr lang="en-US" sz="1350" i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(2024) </a:t>
            </a:r>
            <a:r>
              <a:rPr lang="en-US" sz="1350" i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Nature Chemical Biology </a:t>
            </a: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							</a:t>
            </a:r>
            <a:endParaRPr lang="en-US" sz="1350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CF1F1-7886-3C2E-F7BE-9CDB1C98A359}"/>
              </a:ext>
            </a:extLst>
          </p:cNvPr>
          <p:cNvSpPr txBox="1"/>
          <p:nvPr/>
        </p:nvSpPr>
        <p:spPr>
          <a:xfrm>
            <a:off x="2844098" y="1274325"/>
            <a:ext cx="2105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D771F4-B2B0-CF31-422D-56527C3D5452}"/>
              </a:ext>
            </a:extLst>
          </p:cNvPr>
          <p:cNvSpPr txBox="1"/>
          <p:nvPr/>
        </p:nvSpPr>
        <p:spPr>
          <a:xfrm>
            <a:off x="203276" y="1268259"/>
            <a:ext cx="4173006" cy="507831"/>
          </a:xfrm>
          <a:prstGeom prst="rect">
            <a:avLst/>
          </a:prstGeom>
          <a:solidFill>
            <a:srgbClr val="E3F0F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342900">
              <a:buClrTx/>
            </a:pPr>
            <a:r>
              <a:rPr lang="en-US" sz="1350" kern="1200" dirty="0">
                <a:solidFill>
                  <a:srgbClr val="344068"/>
                </a:solidFill>
                <a:latin typeface="Calibri" panose="020F0502020204030204"/>
                <a:ea typeface="+mn-ea"/>
                <a:cs typeface="+mn-cs"/>
              </a:rPr>
              <a:t>Mechanism of electrochemically accessing exposed sulfhydryl of reduced mAb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77FF9D-635F-89AC-16D6-764DFF5F3A2C}"/>
              </a:ext>
            </a:extLst>
          </p:cNvPr>
          <p:cNvGrpSpPr/>
          <p:nvPr/>
        </p:nvGrpSpPr>
        <p:grpSpPr>
          <a:xfrm>
            <a:off x="269800" y="4086160"/>
            <a:ext cx="3865852" cy="1953260"/>
            <a:chOff x="612162" y="3711474"/>
            <a:chExt cx="4202355" cy="212327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5EF8642-E286-E855-6A91-EE62C39F3C92}"/>
                </a:ext>
              </a:extLst>
            </p:cNvPr>
            <p:cNvGrpSpPr/>
            <p:nvPr/>
          </p:nvGrpSpPr>
          <p:grpSpPr>
            <a:xfrm>
              <a:off x="612162" y="3744199"/>
              <a:ext cx="1559918" cy="2090554"/>
              <a:chOff x="3004765" y="4087272"/>
              <a:chExt cx="1532450" cy="192751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26283A4-2D28-1281-C0A6-F451DC1270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614" r="56158"/>
              <a:stretch/>
            </p:blipFill>
            <p:spPr>
              <a:xfrm>
                <a:off x="3068201" y="4277585"/>
                <a:ext cx="1469014" cy="1737206"/>
              </a:xfrm>
              <a:prstGeom prst="rect">
                <a:avLst/>
              </a:prstGeom>
            </p:spPr>
          </p:pic>
          <p:pic>
            <p:nvPicPr>
              <p:cNvPr id="21" name="Picture 20" descr="Graphical user interface, diagram, application&#10;&#10;Description automatically generated">
                <a:extLst>
                  <a:ext uri="{FF2B5EF4-FFF2-40B4-BE49-F238E27FC236}">
                    <a16:creationId xmlns:a16="http://schemas.microsoft.com/office/drawing/2014/main" id="{9444164E-CFC7-7992-36F8-E87A7FC8DF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06" r="57828" b="88614"/>
              <a:stretch/>
            </p:blipFill>
            <p:spPr>
              <a:xfrm>
                <a:off x="3004765" y="4087272"/>
                <a:ext cx="1469014" cy="125730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F740BC6-07C3-4327-7974-CE2BE1FFABE6}"/>
                </a:ext>
              </a:extLst>
            </p:cNvPr>
            <p:cNvGrpSpPr/>
            <p:nvPr/>
          </p:nvGrpSpPr>
          <p:grpSpPr>
            <a:xfrm>
              <a:off x="3313313" y="3711474"/>
              <a:ext cx="1501204" cy="2121051"/>
              <a:chOff x="4441278" y="4068628"/>
              <a:chExt cx="1474770" cy="195563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0C0F172-C057-56A1-D845-BC45DDFFD3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361" r="6143"/>
              <a:stretch/>
            </p:blipFill>
            <p:spPr>
              <a:xfrm>
                <a:off x="4441278" y="4287059"/>
                <a:ext cx="1442268" cy="1737207"/>
              </a:xfrm>
              <a:prstGeom prst="rect">
                <a:avLst/>
              </a:prstGeom>
            </p:spPr>
          </p:pic>
          <p:pic>
            <p:nvPicPr>
              <p:cNvPr id="22" name="Picture 21" descr="Graphical user interface, diagram, application&#10;&#10;Description automatically generated">
                <a:extLst>
                  <a:ext uri="{FF2B5EF4-FFF2-40B4-BE49-F238E27FC236}">
                    <a16:creationId xmlns:a16="http://schemas.microsoft.com/office/drawing/2014/main" id="{DBD1F1D0-CD64-50EA-1A7E-8FA5C85323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758" t="6198" r="9838" b="88615"/>
              <a:stretch/>
            </p:blipFill>
            <p:spPr>
              <a:xfrm>
                <a:off x="4473779" y="4068628"/>
                <a:ext cx="1442269" cy="152400"/>
              </a:xfrm>
              <a:prstGeom prst="rect">
                <a:avLst/>
              </a:prstGeom>
            </p:spPr>
          </p:pic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C14FE91B-2C2C-5334-593B-32FFDA765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555" t="3419" r="20097" b="47243"/>
          <a:stretch/>
        </p:blipFill>
        <p:spPr>
          <a:xfrm>
            <a:off x="4778252" y="3772895"/>
            <a:ext cx="4174145" cy="2184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DD0DB7-2E18-9505-AD1C-DD877A8658CB}"/>
              </a:ext>
            </a:extLst>
          </p:cNvPr>
          <p:cNvGrpSpPr/>
          <p:nvPr/>
        </p:nvGrpSpPr>
        <p:grpSpPr>
          <a:xfrm>
            <a:off x="4779392" y="1268259"/>
            <a:ext cx="4173006" cy="2504636"/>
            <a:chOff x="6409981" y="987930"/>
            <a:chExt cx="5564008" cy="3339514"/>
          </a:xfrm>
        </p:grpSpPr>
        <p:pic>
          <p:nvPicPr>
            <p:cNvPr id="17" name="Picture 16" descr="Map&#10;&#10;Description automatically generated with medium confidence">
              <a:extLst>
                <a:ext uri="{FF2B5EF4-FFF2-40B4-BE49-F238E27FC236}">
                  <a16:creationId xmlns:a16="http://schemas.microsoft.com/office/drawing/2014/main" id="{5600C18F-B3A4-70FC-4464-C8A194F5C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9" t="9653" r="37698" b="52071"/>
            <a:stretch/>
          </p:blipFill>
          <p:spPr>
            <a:xfrm>
              <a:off x="8974549" y="2238135"/>
              <a:ext cx="2999440" cy="2089309"/>
            </a:xfrm>
            <a:prstGeom prst="rect">
              <a:avLst/>
            </a:prstGeom>
          </p:spPr>
        </p:pic>
        <p:pic>
          <p:nvPicPr>
            <p:cNvPr id="27" name="Picture 26" descr="Map&#10;&#10;Description automatically generated with medium confidence">
              <a:extLst>
                <a:ext uri="{FF2B5EF4-FFF2-40B4-BE49-F238E27FC236}">
                  <a16:creationId xmlns:a16="http://schemas.microsoft.com/office/drawing/2014/main" id="{499A2942-AAD8-ACA6-8D90-090C93F18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72" t="2221" r="55897" b="90309"/>
            <a:stretch/>
          </p:blipFill>
          <p:spPr>
            <a:xfrm>
              <a:off x="6523746" y="2010042"/>
              <a:ext cx="2029591" cy="324889"/>
            </a:xfrm>
            <a:prstGeom prst="rect">
              <a:avLst/>
            </a:prstGeom>
          </p:spPr>
        </p:pic>
        <p:pic>
          <p:nvPicPr>
            <p:cNvPr id="28" name="Picture 27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9DB6DA50-AFA4-8AED-1E0F-23E1CB98A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23" t="56508" r="1"/>
            <a:stretch/>
          </p:blipFill>
          <p:spPr>
            <a:xfrm>
              <a:off x="6663034" y="2272164"/>
              <a:ext cx="2075159" cy="190936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91D5B14-CEE3-BAD2-5C5D-8C42195222DC}"/>
                </a:ext>
              </a:extLst>
            </p:cNvPr>
            <p:cNvSpPr txBox="1"/>
            <p:nvPr/>
          </p:nvSpPr>
          <p:spPr>
            <a:xfrm>
              <a:off x="6409981" y="987930"/>
              <a:ext cx="5564008" cy="677108"/>
            </a:xfrm>
            <a:prstGeom prst="rect">
              <a:avLst/>
            </a:prstGeom>
            <a:solidFill>
              <a:srgbClr val="E3F0F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tx2"/>
                  </a:solidFill>
                </a:defRPr>
              </a:lvl1pPr>
            </a:lstStyle>
            <a:p>
              <a:pPr defTabSz="342900">
                <a:buClrTx/>
              </a:pPr>
              <a:r>
                <a:rPr lang="en-US" sz="1350" kern="1200" dirty="0">
                  <a:solidFill>
                    <a:srgbClr val="344068"/>
                  </a:solidFill>
                  <a:latin typeface="Calibri" panose="020F0502020204030204"/>
                  <a:ea typeface="+mn-ea"/>
                  <a:cs typeface="+mn-cs"/>
                </a:rPr>
                <a:t>Fc Mediated Electrochemical Probing (MEP) for identifying mAb reduction</a:t>
              </a:r>
            </a:p>
          </p:txBody>
        </p:sp>
      </p:grpSp>
      <p:pic>
        <p:nvPicPr>
          <p:cNvPr id="20" name="Picture 2" descr="Fig. 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9" r="45150" b="40099"/>
          <a:stretch/>
        </p:blipFill>
        <p:spPr bwMode="auto">
          <a:xfrm>
            <a:off x="692662" y="2084285"/>
            <a:ext cx="3062469" cy="15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21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73AF6-1A9D-E62C-8D6F-DA0C0C522320}"/>
              </a:ext>
            </a:extLst>
          </p:cNvPr>
          <p:cNvSpPr txBox="1"/>
          <p:nvPr/>
        </p:nvSpPr>
        <p:spPr>
          <a:xfrm>
            <a:off x="146053" y="209674"/>
            <a:ext cx="86609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Exposed sulfhydryl of varied reduced mAb can be electronically accessed and quantified with different metrics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C2B51F-F783-2C21-41B2-83D52CBDB012}"/>
              </a:ext>
            </a:extLst>
          </p:cNvPr>
          <p:cNvSpPr txBox="1"/>
          <p:nvPr/>
        </p:nvSpPr>
        <p:spPr>
          <a:xfrm>
            <a:off x="199471" y="6459786"/>
            <a:ext cx="83153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Motabar </a:t>
            </a:r>
            <a:r>
              <a:rPr lang="en-US" sz="1350" i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(2024) </a:t>
            </a:r>
            <a:r>
              <a:rPr lang="en-US" sz="1350" i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Nature Chemical Biology </a:t>
            </a: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							</a:t>
            </a:r>
            <a:endParaRPr lang="en-US" sz="1350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25DBC-0E0D-4CA5-BA3C-077AFC7FD5AB}"/>
              </a:ext>
            </a:extLst>
          </p:cNvPr>
          <p:cNvSpPr txBox="1"/>
          <p:nvPr/>
        </p:nvSpPr>
        <p:spPr>
          <a:xfrm>
            <a:off x="233269" y="1041071"/>
            <a:ext cx="8486525" cy="300082"/>
          </a:xfrm>
          <a:prstGeom prst="rect">
            <a:avLst/>
          </a:prstGeom>
          <a:solidFill>
            <a:srgbClr val="E3F0F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pPr defTabSz="342900">
              <a:buClrTx/>
            </a:pPr>
            <a:r>
              <a:rPr lang="en-US" sz="1350" kern="1200" dirty="0">
                <a:solidFill>
                  <a:srgbClr val="344068"/>
                </a:solidFill>
                <a:latin typeface="Calibri" panose="020F0502020204030204"/>
                <a:ea typeface="+mn-ea"/>
                <a:cs typeface="+mn-cs"/>
              </a:rPr>
              <a:t>Metrics of assessing cyclic voltammograms</a:t>
            </a:r>
          </a:p>
        </p:txBody>
      </p:sp>
      <p:pic>
        <p:nvPicPr>
          <p:cNvPr id="45" name="Picture 44" descr="Map&#10;&#10;Description automatically generated with medium confidence">
            <a:extLst>
              <a:ext uri="{FF2B5EF4-FFF2-40B4-BE49-F238E27FC236}">
                <a16:creationId xmlns:a16="http://schemas.microsoft.com/office/drawing/2014/main" id="{B5D16EF0-5EB0-03B8-6F8A-EDA57828F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9" r="1019" b="46905"/>
          <a:stretch/>
        </p:blipFill>
        <p:spPr>
          <a:xfrm>
            <a:off x="890119" y="1072097"/>
            <a:ext cx="3158331" cy="2764330"/>
          </a:xfrm>
          <a:prstGeom prst="rect">
            <a:avLst/>
          </a:prstGeom>
        </p:spPr>
      </p:pic>
      <p:pic>
        <p:nvPicPr>
          <p:cNvPr id="46" name="Picture 45" descr="Table&#10;&#10;Description automatically generated">
            <a:extLst>
              <a:ext uri="{FF2B5EF4-FFF2-40B4-BE49-F238E27FC236}">
                <a16:creationId xmlns:a16="http://schemas.microsoft.com/office/drawing/2014/main" id="{72548A99-43BF-07DF-C7D1-322528A85D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295"/>
          <a:stretch/>
        </p:blipFill>
        <p:spPr>
          <a:xfrm>
            <a:off x="5438683" y="1514917"/>
            <a:ext cx="3158331" cy="2180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6AFA0F-7D58-02A9-E2F5-2DB0A0E457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750" t="61282" r="30037" b="1"/>
          <a:stretch/>
        </p:blipFill>
        <p:spPr>
          <a:xfrm>
            <a:off x="5873552" y="4473253"/>
            <a:ext cx="2535811" cy="1862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F1767D-70FE-E0E9-07B0-3896B93A5D86}"/>
              </a:ext>
            </a:extLst>
          </p:cNvPr>
          <p:cNvSpPr txBox="1"/>
          <p:nvPr/>
        </p:nvSpPr>
        <p:spPr>
          <a:xfrm>
            <a:off x="415737" y="3799507"/>
            <a:ext cx="4684163" cy="300082"/>
          </a:xfrm>
          <a:prstGeom prst="rect">
            <a:avLst/>
          </a:prstGeom>
          <a:solidFill>
            <a:srgbClr val="E3F0F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pPr defTabSz="342900">
              <a:buClrTx/>
            </a:pPr>
            <a:r>
              <a:rPr lang="en-US" sz="1350" kern="1200" dirty="0">
                <a:solidFill>
                  <a:srgbClr val="344068"/>
                </a:solidFill>
                <a:latin typeface="Calibri" panose="020F0502020204030204"/>
                <a:ea typeface="+mn-ea"/>
                <a:cs typeface="+mn-cs"/>
              </a:rPr>
              <a:t>Varying reduced mAb concentrations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C53B7-E8AE-23C3-7208-A95B8FCF2BB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000" contrast="-4000"/>
          </a:blip>
          <a:srcRect l="11130" t="9561" r="16255" b="40189"/>
          <a:stretch/>
        </p:blipFill>
        <p:spPr>
          <a:xfrm>
            <a:off x="233269" y="4147035"/>
            <a:ext cx="4873173" cy="21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D21C73-4C26-E8B4-C9A1-9128780B03F6}"/>
              </a:ext>
            </a:extLst>
          </p:cNvPr>
          <p:cNvSpPr txBox="1"/>
          <p:nvPr/>
        </p:nvSpPr>
        <p:spPr>
          <a:xfrm>
            <a:off x="190996" y="179901"/>
            <a:ext cx="86609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Exposed sulfhydryl of reduced mAb can be electronically accessed and quantified in different medium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D771F4-B2B0-CF31-422D-56527C3D5452}"/>
              </a:ext>
            </a:extLst>
          </p:cNvPr>
          <p:cNvSpPr txBox="1"/>
          <p:nvPr/>
        </p:nvSpPr>
        <p:spPr>
          <a:xfrm>
            <a:off x="301249" y="910535"/>
            <a:ext cx="8732590" cy="300082"/>
          </a:xfrm>
          <a:prstGeom prst="rect">
            <a:avLst/>
          </a:prstGeom>
          <a:solidFill>
            <a:srgbClr val="E3F0F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pPr defTabSz="342900">
              <a:buClrTx/>
            </a:pPr>
            <a:r>
              <a:rPr lang="en-US" sz="1350" kern="1200">
                <a:solidFill>
                  <a:srgbClr val="344068"/>
                </a:solidFill>
                <a:latin typeface="Calibri" panose="020F0502020204030204"/>
                <a:ea typeface="+mn-ea"/>
                <a:cs typeface="+mn-cs"/>
              </a:rPr>
              <a:t>MEP of reduced mAb in varied media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40EF4E4-7EE8-A480-33E4-EA21B2316EE0}"/>
              </a:ext>
            </a:extLst>
          </p:cNvPr>
          <p:cNvGrpSpPr>
            <a:grpSpLocks/>
          </p:cNvGrpSpPr>
          <p:nvPr/>
        </p:nvGrpSpPr>
        <p:grpSpPr bwMode="auto">
          <a:xfrm>
            <a:off x="411410" y="1224680"/>
            <a:ext cx="8732590" cy="3008782"/>
            <a:chOff x="0" y="2530"/>
            <a:chExt cx="45934" cy="13685"/>
          </a:xfrm>
        </p:grpSpPr>
        <p:pic>
          <p:nvPicPr>
            <p:cNvPr id="41" name="Picture 40" descr="Diagram&#10;&#10;Description automatically generated">
              <a:extLst>
                <a:ext uri="{FF2B5EF4-FFF2-40B4-BE49-F238E27FC236}">
                  <a16:creationId xmlns:a16="http://schemas.microsoft.com/office/drawing/2014/main" id="{F83EB5C9-6355-D92B-EB28-CFEDB26C2A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73" b="60596"/>
            <a:stretch/>
          </p:blipFill>
          <p:spPr bwMode="auto">
            <a:xfrm>
              <a:off x="0" y="4321"/>
              <a:ext cx="45934" cy="11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 descr="A picture containing bottle, indoor, vessel&#10;&#10;Description automatically generated">
              <a:extLst>
                <a:ext uri="{FF2B5EF4-FFF2-40B4-BE49-F238E27FC236}">
                  <a16:creationId xmlns:a16="http://schemas.microsoft.com/office/drawing/2014/main" id="{E3FBBA60-62BF-318A-59DB-4E90A0ADB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5" t="8357" r="60498" b="28438"/>
            <a:stretch>
              <a:fillRect/>
            </a:stretch>
          </p:blipFill>
          <p:spPr bwMode="auto">
            <a:xfrm>
              <a:off x="6855" y="2530"/>
              <a:ext cx="2640" cy="4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 descr="A picture containing bottle, indoor, vessel&#10;&#10;Description automatically generated">
              <a:extLst>
                <a:ext uri="{FF2B5EF4-FFF2-40B4-BE49-F238E27FC236}">
                  <a16:creationId xmlns:a16="http://schemas.microsoft.com/office/drawing/2014/main" id="{A2DDF3A6-2F47-3D4B-F94C-6523F2080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88" t="8357" r="27315" b="28438"/>
            <a:stretch>
              <a:fillRect/>
            </a:stretch>
          </p:blipFill>
          <p:spPr bwMode="auto">
            <a:xfrm>
              <a:off x="23054" y="2530"/>
              <a:ext cx="3596" cy="4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 descr="A picture containing bottle, indoor, vessel&#10;&#10;Description automatically generated">
              <a:extLst>
                <a:ext uri="{FF2B5EF4-FFF2-40B4-BE49-F238E27FC236}">
                  <a16:creationId xmlns:a16="http://schemas.microsoft.com/office/drawing/2014/main" id="{5564C20A-2454-54FD-3AF2-20F303A6B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04" t="8357" r="9372" b="28438"/>
            <a:stretch>
              <a:fillRect/>
            </a:stretch>
          </p:blipFill>
          <p:spPr bwMode="auto">
            <a:xfrm>
              <a:off x="39821" y="2632"/>
              <a:ext cx="2281" cy="4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Picture 4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B0461C-1FCA-F449-D8BD-8E5C8FF926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" t="74532" r="72163" b="4030"/>
          <a:stretch/>
        </p:blipFill>
        <p:spPr>
          <a:xfrm>
            <a:off x="3291895" y="4378429"/>
            <a:ext cx="2751298" cy="2064861"/>
          </a:xfrm>
          <a:prstGeom prst="rect">
            <a:avLst/>
          </a:prstGeom>
        </p:spPr>
      </p:pic>
      <p:pic>
        <p:nvPicPr>
          <p:cNvPr id="48" name="Picture 4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922F90-2219-9C9A-A331-D5A6CE488E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4565" r="23446" b="5702"/>
          <a:stretch/>
        </p:blipFill>
        <p:spPr>
          <a:xfrm>
            <a:off x="6138296" y="4378430"/>
            <a:ext cx="2751297" cy="1890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CD8CA6-06BB-F524-A4B9-A730FB9188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422" t="59597" r="6983" b="30853"/>
          <a:stretch/>
        </p:blipFill>
        <p:spPr>
          <a:xfrm>
            <a:off x="445495" y="4527575"/>
            <a:ext cx="3873909" cy="1025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289E3-52B9-9AB5-0BE4-51AD7B581D0B}"/>
              </a:ext>
            </a:extLst>
          </p:cNvPr>
          <p:cNvSpPr txBox="1"/>
          <p:nvPr/>
        </p:nvSpPr>
        <p:spPr>
          <a:xfrm>
            <a:off x="190996" y="6459786"/>
            <a:ext cx="83153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Motabar </a:t>
            </a:r>
            <a:r>
              <a:rPr lang="en-US" sz="1350" i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et al. </a:t>
            </a: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(2024) </a:t>
            </a:r>
            <a:r>
              <a:rPr lang="en-US" sz="1350" i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Nature Chemical Biology </a:t>
            </a: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							</a:t>
            </a:r>
            <a:endParaRPr lang="en-US" sz="1350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1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3123C-8725-784D-243A-1C999B645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B979B575-C7EA-96A4-3F0A-9F67FB9D2A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9" r="1019" b="46905"/>
          <a:stretch/>
        </p:blipFill>
        <p:spPr>
          <a:xfrm>
            <a:off x="306051" y="881684"/>
            <a:ext cx="2421121" cy="2119087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E27F061C-3F7A-8536-0D0B-D01D0E4AF1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295"/>
          <a:stretch/>
        </p:blipFill>
        <p:spPr>
          <a:xfrm>
            <a:off x="306050" y="2960039"/>
            <a:ext cx="2474924" cy="17088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758168-DC63-58D4-36A7-667A97B1263B}"/>
              </a:ext>
            </a:extLst>
          </p:cNvPr>
          <p:cNvSpPr txBox="1"/>
          <p:nvPr/>
        </p:nvSpPr>
        <p:spPr>
          <a:xfrm>
            <a:off x="105298" y="187669"/>
            <a:ext cx="86609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MEP of supernatants </a:t>
            </a:r>
            <a:r>
              <a:rPr lang="en-US" sz="2100" i="1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without</a:t>
            </a:r>
            <a:r>
              <a:rPr lang="en-US" sz="21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 Fc across HCl experimental conditions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578D3E-1A09-59B4-34E8-504DACB62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070" y="1122852"/>
            <a:ext cx="6493930" cy="3674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5A1ED6-BD4E-9966-C38F-A790DC37291B}"/>
              </a:ext>
            </a:extLst>
          </p:cNvPr>
          <p:cNvSpPr txBox="1"/>
          <p:nvPr/>
        </p:nvSpPr>
        <p:spPr>
          <a:xfrm>
            <a:off x="149911" y="6411515"/>
            <a:ext cx="8259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2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Overall trend of </a:t>
            </a:r>
            <a:r>
              <a:rPr lang="en-US" sz="120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Qox</a:t>
            </a:r>
            <a:r>
              <a:rPr lang="en-US" sz="12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 seem to begin high on day 0, attenuate with time for days 1-3, and begin increasing with time for all </a:t>
            </a:r>
          </a:p>
          <a:p>
            <a:pPr defTabSz="342900">
              <a:buClrTx/>
            </a:pPr>
            <a:r>
              <a:rPr lang="en-US" sz="12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conditions evaluated. </a:t>
            </a:r>
          </a:p>
        </p:txBody>
      </p:sp>
    </p:spTree>
    <p:extLst>
      <p:ext uri="{BB962C8B-B14F-4D97-AF65-F5344CB8AC3E}">
        <p14:creationId xmlns:p14="http://schemas.microsoft.com/office/powerpoint/2010/main" val="164911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AA791968-E84A-C7A3-B215-913D4B7E0E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9" r="1019" b="46905"/>
          <a:stretch/>
        </p:blipFill>
        <p:spPr>
          <a:xfrm>
            <a:off x="102252" y="532693"/>
            <a:ext cx="2628029" cy="2300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9270B-F997-4FFF-FC67-E682D3EF8A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9350"/>
          <a:stretch/>
        </p:blipFill>
        <p:spPr>
          <a:xfrm>
            <a:off x="2692574" y="720136"/>
            <a:ext cx="6519690" cy="1712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E2C2E4-E831-9170-69A8-70FE3E8C36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186"/>
          <a:stretch/>
        </p:blipFill>
        <p:spPr>
          <a:xfrm>
            <a:off x="2711428" y="2432560"/>
            <a:ext cx="6519690" cy="1845716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05714097-1F0A-3415-BFEF-57FF491B32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4295"/>
          <a:stretch/>
        </p:blipFill>
        <p:spPr>
          <a:xfrm>
            <a:off x="261249" y="2669682"/>
            <a:ext cx="2431325" cy="16787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FE8B29-CBB1-B452-7211-CC65F2D4180F}"/>
              </a:ext>
            </a:extLst>
          </p:cNvPr>
          <p:cNvSpPr txBox="1"/>
          <p:nvPr/>
        </p:nvSpPr>
        <p:spPr>
          <a:xfrm>
            <a:off x="241522" y="256583"/>
            <a:ext cx="866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MEP of supernatants </a:t>
            </a:r>
            <a:r>
              <a:rPr lang="en-US" sz="1800" i="1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with</a:t>
            </a:r>
            <a:r>
              <a:rPr lang="en-US" sz="18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 Fc across HCl experimental conditions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B14C41-341D-F631-95AA-CB43BB6D6845}"/>
              </a:ext>
            </a:extLst>
          </p:cNvPr>
          <p:cNvCxnSpPr/>
          <p:nvPr/>
        </p:nvCxnSpPr>
        <p:spPr>
          <a:xfrm flipV="1">
            <a:off x="201988" y="3074110"/>
            <a:ext cx="187036" cy="101722"/>
          </a:xfrm>
          <a:prstGeom prst="straightConnector1">
            <a:avLst/>
          </a:prstGeom>
          <a:ln w="38100">
            <a:solidFill>
              <a:srgbClr val="9B61D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C2DE9E-BE72-3B86-F402-F1ADD4CDC354}"/>
              </a:ext>
            </a:extLst>
          </p:cNvPr>
          <p:cNvCxnSpPr>
            <a:cxnSpLocks/>
          </p:cNvCxnSpPr>
          <p:nvPr/>
        </p:nvCxnSpPr>
        <p:spPr>
          <a:xfrm>
            <a:off x="201987" y="3319166"/>
            <a:ext cx="187036" cy="148965"/>
          </a:xfrm>
          <a:prstGeom prst="straightConnector1">
            <a:avLst/>
          </a:prstGeom>
          <a:ln w="38100">
            <a:solidFill>
              <a:srgbClr val="9B61D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9D012D9-F58A-17B6-D382-D6298EAA79D0}"/>
              </a:ext>
            </a:extLst>
          </p:cNvPr>
          <p:cNvSpPr txBox="1"/>
          <p:nvPr/>
        </p:nvSpPr>
        <p:spPr>
          <a:xfrm>
            <a:off x="102252" y="6396335"/>
            <a:ext cx="8194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2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Overall trend of </a:t>
            </a:r>
            <a:r>
              <a:rPr lang="en-US" sz="120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</a:t>
            </a:r>
            <a:r>
              <a:rPr lang="en-US" sz="1200" kern="1200" baseline="-250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peak,Ox</a:t>
            </a:r>
            <a:r>
              <a:rPr lang="en-US" sz="1200" kern="1200" baseline="-250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seem to begin high, attenuate with time for days 1-4, and begin increasing Day 5-6 or 7 for all conditions evaluated. 10mM HCl indicates the least variation in </a:t>
            </a:r>
            <a:r>
              <a:rPr lang="en-US" sz="120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Qox</a:t>
            </a:r>
            <a:r>
              <a:rPr lang="en-US" sz="12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</a:t>
            </a:r>
            <a:r>
              <a:rPr lang="en-US" sz="1200" kern="1200" baseline="-250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peak,Ox</a:t>
            </a:r>
            <a:r>
              <a:rPr lang="en-US" sz="1200" kern="1200" baseline="-250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throughout duration of study.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6BE20D7-46B6-4E41-BC89-DCF9E215AC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653481"/>
              </p:ext>
            </p:extLst>
          </p:nvPr>
        </p:nvGraphicFramePr>
        <p:xfrm>
          <a:off x="2865747" y="4412695"/>
          <a:ext cx="3219253" cy="188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E12E1C-E852-CD40-3DA7-50A4A0A204FA}"/>
              </a:ext>
            </a:extLst>
          </p:cNvPr>
          <p:cNvCxnSpPr/>
          <p:nvPr/>
        </p:nvCxnSpPr>
        <p:spPr>
          <a:xfrm>
            <a:off x="5024487" y="1706252"/>
            <a:ext cx="0" cy="4996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00CBFB-480B-6C24-EF42-0C9A8B26F86B}"/>
              </a:ext>
            </a:extLst>
          </p:cNvPr>
          <p:cNvCxnSpPr/>
          <p:nvPr/>
        </p:nvCxnSpPr>
        <p:spPr>
          <a:xfrm>
            <a:off x="8193464" y="1622982"/>
            <a:ext cx="0" cy="4996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7571C5-F041-B5C7-6D36-7A357084E913}"/>
              </a:ext>
            </a:extLst>
          </p:cNvPr>
          <p:cNvCxnSpPr/>
          <p:nvPr/>
        </p:nvCxnSpPr>
        <p:spPr>
          <a:xfrm>
            <a:off x="8193464" y="3603200"/>
            <a:ext cx="0" cy="4996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433BB8-13DD-B6FC-B4A4-C32264FA6316}"/>
              </a:ext>
            </a:extLst>
          </p:cNvPr>
          <p:cNvCxnSpPr/>
          <p:nvPr/>
        </p:nvCxnSpPr>
        <p:spPr>
          <a:xfrm>
            <a:off x="5024487" y="3603200"/>
            <a:ext cx="0" cy="4996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3E05767-13C8-1F05-4C59-EE52CA6E027B}"/>
              </a:ext>
            </a:extLst>
          </p:cNvPr>
          <p:cNvSpPr txBox="1"/>
          <p:nvPr/>
        </p:nvSpPr>
        <p:spPr>
          <a:xfrm>
            <a:off x="241522" y="4748759"/>
            <a:ext cx="23028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of reduced mAb with time </a:t>
            </a:r>
          </a:p>
          <a:p>
            <a:endParaRPr lang="en-US" dirty="0"/>
          </a:p>
          <a:p>
            <a:r>
              <a:rPr lang="en-US" dirty="0"/>
              <a:t>Least reduced mAbs indicated with 10mM HCl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B56D6355-042B-6612-DCB7-156C399B43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494509"/>
              </p:ext>
            </p:extLst>
          </p:nvPr>
        </p:nvGraphicFramePr>
        <p:xfrm>
          <a:off x="6085000" y="4416933"/>
          <a:ext cx="2888677" cy="188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B2543F28-CD96-711B-F10F-46A40250B542}"/>
              </a:ext>
            </a:extLst>
          </p:cNvPr>
          <p:cNvSpPr/>
          <p:nvPr/>
        </p:nvSpPr>
        <p:spPr>
          <a:xfrm>
            <a:off x="7040660" y="812772"/>
            <a:ext cx="933254" cy="259358"/>
          </a:xfrm>
          <a:prstGeom prst="rect">
            <a:avLst/>
          </a:prstGeom>
          <a:noFill/>
          <a:ln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E8C853-56B9-17A7-F003-9C9EEA029802}"/>
              </a:ext>
            </a:extLst>
          </p:cNvPr>
          <p:cNvSpPr/>
          <p:nvPr/>
        </p:nvSpPr>
        <p:spPr>
          <a:xfrm>
            <a:off x="3846545" y="2573518"/>
            <a:ext cx="933254" cy="259358"/>
          </a:xfrm>
          <a:prstGeom prst="rect">
            <a:avLst/>
          </a:prstGeom>
          <a:noFill/>
          <a:ln>
            <a:solidFill>
              <a:srgbClr val="1C6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FEB343-C037-F238-BCAB-4BA68F212B1A}"/>
              </a:ext>
            </a:extLst>
          </p:cNvPr>
          <p:cNvSpPr/>
          <p:nvPr/>
        </p:nvSpPr>
        <p:spPr>
          <a:xfrm>
            <a:off x="7062711" y="2587151"/>
            <a:ext cx="933254" cy="259358"/>
          </a:xfrm>
          <a:prstGeom prst="rect">
            <a:avLst/>
          </a:prstGeom>
          <a:noFill/>
          <a:ln>
            <a:solidFill>
              <a:srgbClr val="0F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86C224-B5BE-06C3-0287-0A7F9B0D96BD}"/>
              </a:ext>
            </a:extLst>
          </p:cNvPr>
          <p:cNvSpPr/>
          <p:nvPr/>
        </p:nvSpPr>
        <p:spPr>
          <a:xfrm>
            <a:off x="3751868" y="852603"/>
            <a:ext cx="1020540" cy="259358"/>
          </a:xfrm>
          <a:prstGeom prst="rect">
            <a:avLst/>
          </a:prstGeom>
          <a:noFill/>
          <a:ln>
            <a:solidFill>
              <a:srgbClr val="1560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8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3F2226CD-135A-0731-58E0-550E5AD79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>
            <a:extLst>
              <a:ext uri="{FF2B5EF4-FFF2-40B4-BE49-F238E27FC236}">
                <a16:creationId xmlns:a16="http://schemas.microsoft.com/office/drawing/2014/main" id="{3D67318C-61F1-1F48-3A4E-996E0732058B}"/>
              </a:ext>
            </a:extLst>
          </p:cNvPr>
          <p:cNvSpPr txBox="1"/>
          <p:nvPr/>
        </p:nvSpPr>
        <p:spPr>
          <a:xfrm>
            <a:off x="929317" y="1529931"/>
            <a:ext cx="8016460" cy="4913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C50FEA"/>
              </a:buClr>
              <a:buSzPts val="2400"/>
              <a:buFont typeface="Arial"/>
              <a:buChar char="•"/>
            </a:pPr>
            <a:endParaRPr lang="en-US" sz="2400" b="1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>
            <a:extLst>
              <a:ext uri="{FF2B5EF4-FFF2-40B4-BE49-F238E27FC236}">
                <a16:creationId xmlns:a16="http://schemas.microsoft.com/office/drawing/2014/main" id="{D7549D97-9582-33B4-1F36-FFD38EAC2286}"/>
              </a:ext>
            </a:extLst>
          </p:cNvPr>
          <p:cNvSpPr txBox="1"/>
          <p:nvPr/>
        </p:nvSpPr>
        <p:spPr>
          <a:xfrm>
            <a:off x="1031287" y="356390"/>
            <a:ext cx="7797318" cy="7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Arial"/>
              <a:buNone/>
            </a:pPr>
            <a:r>
              <a:rPr lang="en-US" sz="44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Meeting outline</a:t>
            </a:r>
            <a:endParaRPr sz="900" dirty="0"/>
          </a:p>
        </p:txBody>
      </p:sp>
      <p:grpSp>
        <p:nvGrpSpPr>
          <p:cNvPr id="108" name="Google Shape;108;p2">
            <a:extLst>
              <a:ext uri="{FF2B5EF4-FFF2-40B4-BE49-F238E27FC236}">
                <a16:creationId xmlns:a16="http://schemas.microsoft.com/office/drawing/2014/main" id="{88533135-88B7-48A5-7A43-DDBB30C76BEB}"/>
              </a:ext>
            </a:extLst>
          </p:cNvPr>
          <p:cNvGrpSpPr/>
          <p:nvPr/>
        </p:nvGrpSpPr>
        <p:grpSpPr>
          <a:xfrm>
            <a:off x="-4335" y="-4647"/>
            <a:ext cx="938719" cy="6656680"/>
            <a:chOff x="-4335" y="-4647"/>
            <a:chExt cx="938719" cy="6656680"/>
          </a:xfrm>
        </p:grpSpPr>
        <p:pic>
          <p:nvPicPr>
            <p:cNvPr id="109" name="Google Shape;109;p2" descr="NSF.jpeg">
              <a:extLst>
                <a:ext uri="{FF2B5EF4-FFF2-40B4-BE49-F238E27FC236}">
                  <a16:creationId xmlns:a16="http://schemas.microsoft.com/office/drawing/2014/main" id="{96489012-407A-BDC8-5AD8-2321262E23A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3463" y="5734169"/>
              <a:ext cx="914400" cy="9213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0" name="Google Shape;110;p2">
              <a:extLst>
                <a:ext uri="{FF2B5EF4-FFF2-40B4-BE49-F238E27FC236}">
                  <a16:creationId xmlns:a16="http://schemas.microsoft.com/office/drawing/2014/main" id="{3DCC02E8-B859-A288-2830-4B703F32E57C}"/>
                </a:ext>
              </a:extLst>
            </p:cNvPr>
            <p:cNvGrpSpPr/>
            <p:nvPr/>
          </p:nvGrpSpPr>
          <p:grpSpPr>
            <a:xfrm rot="-5400000">
              <a:off x="-2361428" y="2352446"/>
              <a:ext cx="5652905" cy="938719"/>
              <a:chOff x="325118" y="2690361"/>
              <a:chExt cx="6178996" cy="1026083"/>
            </a:xfrm>
          </p:grpSpPr>
          <p:sp>
            <p:nvSpPr>
              <p:cNvPr id="111" name="Google Shape;111;p2">
                <a:extLst>
                  <a:ext uri="{FF2B5EF4-FFF2-40B4-BE49-F238E27FC236}">
                    <a16:creationId xmlns:a16="http://schemas.microsoft.com/office/drawing/2014/main" id="{B0A63ED2-161C-8C81-728C-8DDDE5567D4F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 w="9525" cap="flat" cmpd="sng">
                <a:solidFill>
                  <a:srgbClr val="FBEC8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2" name="Google Shape;112;p2" descr="AMBIC-horizontal.png">
                <a:extLst>
                  <a:ext uri="{FF2B5EF4-FFF2-40B4-BE49-F238E27FC236}">
                    <a16:creationId xmlns:a16="http://schemas.microsoft.com/office/drawing/2014/main" id="{8C4F9F66-F608-3F9A-0116-E3BD1E6DCA6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r="38823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3" name="Google Shape;113;p2">
                <a:extLst>
                  <a:ext uri="{FF2B5EF4-FFF2-40B4-BE49-F238E27FC236}">
                    <a16:creationId xmlns:a16="http://schemas.microsoft.com/office/drawing/2014/main" id="{8C5963DD-CDB7-EC28-1131-9A9342DEBE76}"/>
                  </a:ext>
                </a:extLst>
              </p:cNvPr>
              <p:cNvSpPr txBox="1"/>
              <p:nvPr/>
            </p:nvSpPr>
            <p:spPr>
              <a:xfrm>
                <a:off x="3702014" y="2690361"/>
                <a:ext cx="2802099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Johns Hopkins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Clemson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Delaware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Massachusetts Lowell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Maryland</a:t>
                </a:r>
                <a:endParaRPr/>
              </a:p>
            </p:txBody>
          </p:sp>
        </p:grpSp>
      </p:grpSp>
      <p:sp>
        <p:nvSpPr>
          <p:cNvPr id="2" name="Google Shape;138;p4">
            <a:extLst>
              <a:ext uri="{FF2B5EF4-FFF2-40B4-BE49-F238E27FC236}">
                <a16:creationId xmlns:a16="http://schemas.microsoft.com/office/drawing/2014/main" id="{2379D1F3-3FA5-5696-BA6A-D627ECB3DC56}"/>
              </a:ext>
            </a:extLst>
          </p:cNvPr>
          <p:cNvSpPr txBox="1"/>
          <p:nvPr/>
        </p:nvSpPr>
        <p:spPr>
          <a:xfrm>
            <a:off x="1017399" y="1419700"/>
            <a:ext cx="7572928" cy="446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  <a:buFont typeface="Arial"/>
              <a:buChar char="•"/>
            </a:pPr>
            <a:r>
              <a:rPr lang="en-US" sz="2400" b="1" dirty="0">
                <a:solidFill>
                  <a:srgbClr val="009999"/>
                </a:solidFill>
              </a:rPr>
              <a:t>JHU updates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  <a:buFont typeface="Arial"/>
              <a:buChar char="•"/>
            </a:pPr>
            <a:endParaRPr lang="en-US" sz="2400" b="1" dirty="0">
              <a:solidFill>
                <a:srgbClr val="009999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  <a:buFont typeface="Arial"/>
              <a:buChar char="•"/>
            </a:pPr>
            <a:r>
              <a:rPr lang="en-US" sz="2400" b="1" dirty="0">
                <a:solidFill>
                  <a:srgbClr val="7030A0"/>
                </a:solidFill>
              </a:rPr>
              <a:t>UMD updates</a:t>
            </a:r>
            <a:endParaRPr lang="en-US" sz="2400" b="1" dirty="0">
              <a:solidFill>
                <a:srgbClr val="103154"/>
              </a:solidFill>
            </a:endParaRPr>
          </a:p>
          <a:p>
            <a:pPr marR="0" lvl="0" algn="l" rtl="0">
              <a:spcBef>
                <a:spcPts val="56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br>
              <a:rPr lang="en-US" sz="2400" b="1" i="0" u="none" strike="noStrike" cap="none" dirty="0">
                <a:solidFill>
                  <a:srgbClr val="CC0000"/>
                </a:solidFill>
                <a:sym typeface="Arial"/>
              </a:rPr>
            </a:br>
            <a:endParaRPr sz="2400" b="1" i="0" u="none" strike="noStrike" cap="none" dirty="0">
              <a:solidFill>
                <a:srgbClr val="008F92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855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3195A3-A7FD-F75D-39FB-4A285CB2B489}"/>
              </a:ext>
            </a:extLst>
          </p:cNvPr>
          <p:cNvSpPr txBox="1"/>
          <p:nvPr/>
        </p:nvSpPr>
        <p:spPr>
          <a:xfrm>
            <a:off x="68120" y="195223"/>
            <a:ext cx="89142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MEP of supernatants comparison of oxidative, reductive, or total charge (w/ AUC)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B8A3B-5AC3-A2D9-32D9-C58CDBB5D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119" b="58009"/>
          <a:stretch/>
        </p:blipFill>
        <p:spPr>
          <a:xfrm>
            <a:off x="4537362" y="618747"/>
            <a:ext cx="4819968" cy="2750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38094-F9F1-B4EF-C32F-9F4EE803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998" t="56830"/>
          <a:stretch/>
        </p:blipFill>
        <p:spPr>
          <a:xfrm>
            <a:off x="4308049" y="3087549"/>
            <a:ext cx="5049280" cy="289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DEB83-BDAD-DC8C-14ED-5723AAD6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18" r="51119" b="58009"/>
          <a:stretch/>
        </p:blipFill>
        <p:spPr>
          <a:xfrm>
            <a:off x="-38154" y="3076544"/>
            <a:ext cx="4563394" cy="2781296"/>
          </a:xfrm>
          <a:prstGeom prst="rect">
            <a:avLst/>
          </a:prstGeom>
        </p:spPr>
      </p:pic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731B0476-0C20-9A91-6B46-9E2A2BF5BB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9" r="1019" b="46905"/>
          <a:stretch/>
        </p:blipFill>
        <p:spPr>
          <a:xfrm>
            <a:off x="-32049" y="886110"/>
            <a:ext cx="2187996" cy="1915044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A9DDF334-8EDB-1929-7D4C-2B90010BD7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4295"/>
          <a:stretch/>
        </p:blipFill>
        <p:spPr>
          <a:xfrm>
            <a:off x="2065395" y="1064123"/>
            <a:ext cx="2474924" cy="170886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EB6D1C-929B-D4A3-4567-9736790B2137}"/>
              </a:ext>
            </a:extLst>
          </p:cNvPr>
          <p:cNvCxnSpPr>
            <a:cxnSpLocks/>
          </p:cNvCxnSpPr>
          <p:nvPr/>
        </p:nvCxnSpPr>
        <p:spPr>
          <a:xfrm>
            <a:off x="2056507" y="2544497"/>
            <a:ext cx="187036" cy="148965"/>
          </a:xfrm>
          <a:prstGeom prst="straightConnector1">
            <a:avLst/>
          </a:prstGeom>
          <a:ln w="38100">
            <a:solidFill>
              <a:srgbClr val="9B61D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F3FD828-773D-6C5A-DD06-028960629144}"/>
              </a:ext>
            </a:extLst>
          </p:cNvPr>
          <p:cNvSpPr txBox="1"/>
          <p:nvPr/>
        </p:nvSpPr>
        <p:spPr>
          <a:xfrm>
            <a:off x="68120" y="6396335"/>
            <a:ext cx="8194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2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Fc trends based on relative fold change to mediator indicate increase in reduced mAb fragments with the addition of HCl, and increases with time. Day 6 may have the greatest fold change in </a:t>
            </a:r>
            <a:r>
              <a:rPr lang="en-US" sz="120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Qox</a:t>
            </a:r>
            <a:r>
              <a:rPr lang="en-US" sz="12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 for all conditions.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9530D4-F5EB-2F1B-DBE4-5ECAFBB4D0B8}"/>
              </a:ext>
            </a:extLst>
          </p:cNvPr>
          <p:cNvCxnSpPr/>
          <p:nvPr/>
        </p:nvCxnSpPr>
        <p:spPr>
          <a:xfrm flipV="1">
            <a:off x="2062429" y="2271919"/>
            <a:ext cx="187036" cy="101722"/>
          </a:xfrm>
          <a:prstGeom prst="straightConnector1">
            <a:avLst/>
          </a:prstGeom>
          <a:ln w="38100">
            <a:solidFill>
              <a:srgbClr val="9B61D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2B1DF0-4FD6-65BC-8E75-F2A395089481}"/>
              </a:ext>
            </a:extLst>
          </p:cNvPr>
          <p:cNvCxnSpPr>
            <a:cxnSpLocks/>
          </p:cNvCxnSpPr>
          <p:nvPr/>
        </p:nvCxnSpPr>
        <p:spPr>
          <a:xfrm flipV="1">
            <a:off x="6202838" y="1916619"/>
            <a:ext cx="150828" cy="282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FA669F-1C0B-51A8-A787-87ECADF423A7}"/>
              </a:ext>
            </a:extLst>
          </p:cNvPr>
          <p:cNvCxnSpPr>
            <a:cxnSpLocks/>
          </p:cNvCxnSpPr>
          <p:nvPr/>
        </p:nvCxnSpPr>
        <p:spPr>
          <a:xfrm>
            <a:off x="6841907" y="4776099"/>
            <a:ext cx="116502" cy="276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69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3B45A-F770-3903-D3FA-725DE98AEA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119" b="58009"/>
          <a:stretch/>
        </p:blipFill>
        <p:spPr>
          <a:xfrm>
            <a:off x="-66320" y="1399685"/>
            <a:ext cx="3070316" cy="1752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1633E5-AC2C-6DED-821B-03807F7C12F2}"/>
              </a:ext>
            </a:extLst>
          </p:cNvPr>
          <p:cNvSpPr txBox="1"/>
          <p:nvPr/>
        </p:nvSpPr>
        <p:spPr>
          <a:xfrm>
            <a:off x="124698" y="178184"/>
            <a:ext cx="86609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Potential Correlations of Data Trends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F906FD8-B203-9946-BA52-26F5336CF0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5945602"/>
              </p:ext>
            </p:extLst>
          </p:nvPr>
        </p:nvGraphicFramePr>
        <p:xfrm>
          <a:off x="5946061" y="1315301"/>
          <a:ext cx="3070316" cy="211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E8CE213-45AE-8A4F-A31A-AB17737408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391887"/>
              </p:ext>
            </p:extLst>
          </p:nvPr>
        </p:nvGraphicFramePr>
        <p:xfrm>
          <a:off x="3003996" y="1244338"/>
          <a:ext cx="2978234" cy="2303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B654F6C-C8E8-5B91-5677-3823725582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119" b="58009"/>
          <a:stretch/>
        </p:blipFill>
        <p:spPr>
          <a:xfrm>
            <a:off x="1" y="3473450"/>
            <a:ext cx="3070317" cy="1825847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95F1A81-F7EB-BC44-8897-98DCDB7D45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40959"/>
              </p:ext>
            </p:extLst>
          </p:nvPr>
        </p:nvGraphicFramePr>
        <p:xfrm>
          <a:off x="2938754" y="3499265"/>
          <a:ext cx="2941697" cy="2264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6C2598A-C38A-0442-9351-B631F3DE19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2142"/>
              </p:ext>
            </p:extLst>
          </p:nvPr>
        </p:nvGraphicFramePr>
        <p:xfrm>
          <a:off x="5880451" y="3428999"/>
          <a:ext cx="3070316" cy="2264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DA3CFDA-1BDF-9A09-E038-F9A97471246A}"/>
              </a:ext>
            </a:extLst>
          </p:cNvPr>
          <p:cNvSpPr txBox="1"/>
          <p:nvPr/>
        </p:nvSpPr>
        <p:spPr>
          <a:xfrm>
            <a:off x="124698" y="6459786"/>
            <a:ext cx="8194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2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More work needs to be done to assess if there may be correlations of electrochemical data with other culture metrics.</a:t>
            </a:r>
          </a:p>
        </p:txBody>
      </p:sp>
    </p:spTree>
    <p:extLst>
      <p:ext uri="{BB962C8B-B14F-4D97-AF65-F5344CB8AC3E}">
        <p14:creationId xmlns:p14="http://schemas.microsoft.com/office/powerpoint/2010/main" val="81868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7E53C-B1E3-3EFA-997E-9C0971D03803}"/>
              </a:ext>
            </a:extLst>
          </p:cNvPr>
          <p:cNvSpPr txBox="1"/>
          <p:nvPr/>
        </p:nvSpPr>
        <p:spPr>
          <a:xfrm>
            <a:off x="161640" y="215891"/>
            <a:ext cx="86609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Next Steps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A69EB-2D6A-0281-287A-ACBB93DC8C25}"/>
              </a:ext>
            </a:extLst>
          </p:cNvPr>
          <p:cNvSpPr txBox="1"/>
          <p:nvPr/>
        </p:nvSpPr>
        <p:spPr>
          <a:xfrm>
            <a:off x="161640" y="753036"/>
            <a:ext cx="882210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Ellman’s + CE-SDS to evaluate exposed thiol amount/reduced mAb fragment distribution respectively, to compare MEP results  </a:t>
            </a:r>
          </a:p>
          <a:p>
            <a:pPr marL="214313" indent="-214313" defTabSz="342900">
              <a:buClrTx/>
              <a:buFont typeface="Arial" panose="020B0604020202020204" pitchFamily="34" charset="0"/>
              <a:buChar char="•"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214313" defTabSz="3429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Determining if Kayla’s method of feature extraction and ML model could be used to further improve signal identification from this MEP data </a:t>
            </a:r>
          </a:p>
        </p:txBody>
      </p:sp>
    </p:spTree>
    <p:extLst>
      <p:ext uri="{BB962C8B-B14F-4D97-AF65-F5344CB8AC3E}">
        <p14:creationId xmlns:p14="http://schemas.microsoft.com/office/powerpoint/2010/main" val="263342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8565D1B7-1E57-B7C9-313C-63594EF65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>
            <a:extLst>
              <a:ext uri="{FF2B5EF4-FFF2-40B4-BE49-F238E27FC236}">
                <a16:creationId xmlns:a16="http://schemas.microsoft.com/office/drawing/2014/main" id="{186A2038-2048-6C2B-7013-AB94FF1E755D}"/>
              </a:ext>
            </a:extLst>
          </p:cNvPr>
          <p:cNvSpPr txBox="1"/>
          <p:nvPr/>
        </p:nvSpPr>
        <p:spPr>
          <a:xfrm>
            <a:off x="929317" y="1529931"/>
            <a:ext cx="8016460" cy="4913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C50FEA"/>
              </a:buClr>
              <a:buSzPts val="2400"/>
              <a:buFont typeface="Arial"/>
              <a:buChar char="•"/>
            </a:pPr>
            <a:endParaRPr lang="en-US" sz="2400" b="1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graph of different types of glutamine&#10;&#10;Description automatically generated">
            <a:extLst>
              <a:ext uri="{FF2B5EF4-FFF2-40B4-BE49-F238E27FC236}">
                <a16:creationId xmlns:a16="http://schemas.microsoft.com/office/drawing/2014/main" id="{D8BB5A78-5994-3CD1-C200-2A25176D6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58" t="50654" b="1734"/>
          <a:stretch/>
        </p:blipFill>
        <p:spPr>
          <a:xfrm>
            <a:off x="6211991" y="1429532"/>
            <a:ext cx="2833689" cy="2183641"/>
          </a:xfrm>
          <a:prstGeom prst="rect">
            <a:avLst/>
          </a:prstGeom>
        </p:spPr>
      </p:pic>
      <p:sp>
        <p:nvSpPr>
          <p:cNvPr id="107" name="Google Shape;107;p2">
            <a:extLst>
              <a:ext uri="{FF2B5EF4-FFF2-40B4-BE49-F238E27FC236}">
                <a16:creationId xmlns:a16="http://schemas.microsoft.com/office/drawing/2014/main" id="{DD8F6B67-5718-6707-3EE4-FD00BA0A6C14}"/>
              </a:ext>
            </a:extLst>
          </p:cNvPr>
          <p:cNvSpPr txBox="1"/>
          <p:nvPr/>
        </p:nvSpPr>
        <p:spPr>
          <a:xfrm>
            <a:off x="1031287" y="356390"/>
            <a:ext cx="7797318" cy="7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Arial"/>
              <a:buNone/>
            </a:pPr>
            <a:r>
              <a:rPr lang="en-US" sz="44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Industrial Relevance &amp; Need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Arial"/>
              <a:buNone/>
            </a:pPr>
            <a:r>
              <a:rPr lang="en-US" sz="2800" b="1" dirty="0">
                <a:solidFill>
                  <a:srgbClr val="000090"/>
                </a:solidFill>
              </a:rPr>
              <a:t>Importance of Lactate Shift</a:t>
            </a:r>
            <a:endParaRPr sz="900" dirty="0"/>
          </a:p>
        </p:txBody>
      </p:sp>
      <p:grpSp>
        <p:nvGrpSpPr>
          <p:cNvPr id="108" name="Google Shape;108;p2">
            <a:extLst>
              <a:ext uri="{FF2B5EF4-FFF2-40B4-BE49-F238E27FC236}">
                <a16:creationId xmlns:a16="http://schemas.microsoft.com/office/drawing/2014/main" id="{B3B8B33F-464B-E178-1F58-ABB86027B2F7}"/>
              </a:ext>
            </a:extLst>
          </p:cNvPr>
          <p:cNvGrpSpPr/>
          <p:nvPr/>
        </p:nvGrpSpPr>
        <p:grpSpPr>
          <a:xfrm>
            <a:off x="-4335" y="-4647"/>
            <a:ext cx="938719" cy="6656680"/>
            <a:chOff x="-4335" y="-4647"/>
            <a:chExt cx="938719" cy="6656680"/>
          </a:xfrm>
        </p:grpSpPr>
        <p:pic>
          <p:nvPicPr>
            <p:cNvPr id="109" name="Google Shape;109;p2" descr="NSF.jpeg">
              <a:extLst>
                <a:ext uri="{FF2B5EF4-FFF2-40B4-BE49-F238E27FC236}">
                  <a16:creationId xmlns:a16="http://schemas.microsoft.com/office/drawing/2014/main" id="{F4177AFE-5C61-5A7B-E664-098FD940AD1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3463" y="5734169"/>
              <a:ext cx="914400" cy="9213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0" name="Google Shape;110;p2">
              <a:extLst>
                <a:ext uri="{FF2B5EF4-FFF2-40B4-BE49-F238E27FC236}">
                  <a16:creationId xmlns:a16="http://schemas.microsoft.com/office/drawing/2014/main" id="{46C9F025-25DC-20B2-079C-6057498CB703}"/>
                </a:ext>
              </a:extLst>
            </p:cNvPr>
            <p:cNvGrpSpPr/>
            <p:nvPr/>
          </p:nvGrpSpPr>
          <p:grpSpPr>
            <a:xfrm rot="-5400000">
              <a:off x="-2361428" y="2352446"/>
              <a:ext cx="5652905" cy="938719"/>
              <a:chOff x="325118" y="2690361"/>
              <a:chExt cx="6178996" cy="1026083"/>
            </a:xfrm>
          </p:grpSpPr>
          <p:sp>
            <p:nvSpPr>
              <p:cNvPr id="111" name="Google Shape;111;p2">
                <a:extLst>
                  <a:ext uri="{FF2B5EF4-FFF2-40B4-BE49-F238E27FC236}">
                    <a16:creationId xmlns:a16="http://schemas.microsoft.com/office/drawing/2014/main" id="{F0AEF8D2-737F-6AC2-152C-195668DF639A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 w="9525" cap="flat" cmpd="sng">
                <a:solidFill>
                  <a:srgbClr val="FBEC8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2" name="Google Shape;112;p2" descr="AMBIC-horizontal.png">
                <a:extLst>
                  <a:ext uri="{FF2B5EF4-FFF2-40B4-BE49-F238E27FC236}">
                    <a16:creationId xmlns:a16="http://schemas.microsoft.com/office/drawing/2014/main" id="{B435A40F-5EC7-9F45-E66D-692955C190B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r="38823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3" name="Google Shape;113;p2">
                <a:extLst>
                  <a:ext uri="{FF2B5EF4-FFF2-40B4-BE49-F238E27FC236}">
                    <a16:creationId xmlns:a16="http://schemas.microsoft.com/office/drawing/2014/main" id="{D9FAC17C-802F-9135-8315-51A8D20ED380}"/>
                  </a:ext>
                </a:extLst>
              </p:cNvPr>
              <p:cNvSpPr txBox="1"/>
              <p:nvPr/>
            </p:nvSpPr>
            <p:spPr>
              <a:xfrm>
                <a:off x="3702014" y="2690361"/>
                <a:ext cx="2802099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Johns Hopkins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Clemson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Delaware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Massachusetts Lowell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Maryland</a:t>
                </a:r>
                <a:endParaRPr/>
              </a:p>
            </p:txBody>
          </p:sp>
        </p:grpSp>
      </p:grpSp>
      <p:sp>
        <p:nvSpPr>
          <p:cNvPr id="2" name="Google Shape;138;p4">
            <a:extLst>
              <a:ext uri="{FF2B5EF4-FFF2-40B4-BE49-F238E27FC236}">
                <a16:creationId xmlns:a16="http://schemas.microsoft.com/office/drawing/2014/main" id="{527DF5C0-6177-AA0E-85B1-F6F436EA1E01}"/>
              </a:ext>
            </a:extLst>
          </p:cNvPr>
          <p:cNvSpPr txBox="1"/>
          <p:nvPr/>
        </p:nvSpPr>
        <p:spPr>
          <a:xfrm>
            <a:off x="1017399" y="1419700"/>
            <a:ext cx="5160593" cy="446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  <a:buFont typeface="Arial"/>
              <a:buChar char="•"/>
            </a:pPr>
            <a:r>
              <a:rPr lang="en-US" sz="2400" b="1" dirty="0">
                <a:solidFill>
                  <a:srgbClr val="009999"/>
                </a:solidFill>
              </a:rPr>
              <a:t>Metabolic shifts play important roles in culture longevity, titers, and product quality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2400" b="1" dirty="0">
              <a:solidFill>
                <a:srgbClr val="103154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  <a:buFont typeface="Arial"/>
              <a:buChar char="•"/>
            </a:pPr>
            <a:r>
              <a:rPr lang="en-US" sz="2400" b="1" dirty="0">
                <a:solidFill>
                  <a:srgbClr val="7030A0"/>
                </a:solidFill>
              </a:rPr>
              <a:t>Lactate shift from production to consumption (and vice versa) is particularly important, but the mechanism of this shift is poorly understood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2400" b="1" dirty="0">
              <a:solidFill>
                <a:srgbClr val="103154"/>
              </a:solidFill>
            </a:endParaRPr>
          </a:p>
          <a:p>
            <a:pPr marR="0" lvl="0" algn="l" rtl="0">
              <a:spcBef>
                <a:spcPts val="56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br>
              <a:rPr lang="en-US" sz="2400" b="1" i="0" u="none" strike="noStrike" cap="none" dirty="0">
                <a:solidFill>
                  <a:srgbClr val="CC0000"/>
                </a:solidFill>
                <a:sym typeface="Arial"/>
              </a:rPr>
            </a:br>
            <a:endParaRPr sz="2400" b="1" i="0" u="none" strike="noStrike" cap="none" dirty="0">
              <a:solidFill>
                <a:srgbClr val="008F92"/>
              </a:solidFill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9F92C-8A83-3C4E-3C09-42152701D8FE}"/>
              </a:ext>
            </a:extLst>
          </p:cNvPr>
          <p:cNvSpPr txBox="1"/>
          <p:nvPr/>
        </p:nvSpPr>
        <p:spPr>
          <a:xfrm>
            <a:off x="1016144" y="5096019"/>
            <a:ext cx="78124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  <a:buFont typeface="Arial"/>
              <a:buChar char="•"/>
            </a:pPr>
            <a:r>
              <a:rPr lang="en-US" sz="2400" b="1" dirty="0">
                <a:solidFill>
                  <a:srgbClr val="A50021"/>
                </a:solidFill>
              </a:rPr>
              <a:t>Understanding the interplay among process changes, lactate metabolism, and cellular redox state is essential in controlling lactate shift for enhanced process performance</a:t>
            </a:r>
            <a:endParaRPr lang="en-US" sz="2400" b="1" i="0" u="none" strike="noStrike" cap="none" dirty="0">
              <a:solidFill>
                <a:srgbClr val="103154"/>
              </a:solidFill>
              <a:sym typeface="Arial"/>
            </a:endParaRPr>
          </a:p>
        </p:txBody>
      </p:sp>
      <p:sp>
        <p:nvSpPr>
          <p:cNvPr id="9" name="Google Shape;138;p4">
            <a:extLst>
              <a:ext uri="{FF2B5EF4-FFF2-40B4-BE49-F238E27FC236}">
                <a16:creationId xmlns:a16="http://schemas.microsoft.com/office/drawing/2014/main" id="{62431A57-246F-5C98-1207-A979F9068881}"/>
              </a:ext>
            </a:extLst>
          </p:cNvPr>
          <p:cNvSpPr txBox="1"/>
          <p:nvPr/>
        </p:nvSpPr>
        <p:spPr>
          <a:xfrm>
            <a:off x="6551862" y="3613173"/>
            <a:ext cx="2493818" cy="91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buClr>
                <a:srgbClr val="103154"/>
              </a:buClr>
              <a:buSzPts val="2800"/>
            </a:pPr>
            <a:r>
              <a:rPr lang="en-US" sz="1200" b="1" dirty="0">
                <a:solidFill>
                  <a:schemeClr val="tx1"/>
                </a:solidFill>
              </a:rPr>
              <a:t>Lactate shift (production to consumption) can vary across CHO </a:t>
            </a:r>
            <a:r>
              <a:rPr lang="en-US" sz="1200" b="1" dirty="0" err="1">
                <a:solidFill>
                  <a:schemeClr val="tx1"/>
                </a:solidFill>
              </a:rPr>
              <a:t>subclones</a:t>
            </a:r>
            <a:r>
              <a:rPr lang="en-US" sz="1200" b="1" dirty="0">
                <a:solidFill>
                  <a:schemeClr val="tx1"/>
                </a:solidFill>
              </a:rPr>
              <a:t>.</a:t>
            </a:r>
          </a:p>
          <a:p>
            <a:pPr lvl="0" algn="just">
              <a:buClr>
                <a:srgbClr val="103154"/>
              </a:buClr>
              <a:buSzPts val="2800"/>
            </a:pPr>
            <a:r>
              <a:rPr lang="en-US" sz="1200" dirty="0">
                <a:solidFill>
                  <a:schemeClr val="tx1"/>
                </a:solidFill>
              </a:rPr>
              <a:t>DOI: 10.1016/j.nbt.2012.05.021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200" b="1" dirty="0">
              <a:solidFill>
                <a:schemeClr val="tx1"/>
              </a:solidFill>
            </a:endParaRPr>
          </a:p>
          <a:p>
            <a:pPr marR="0" lvl="0" algn="just" rtl="0">
              <a:spcBef>
                <a:spcPts val="56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br>
              <a:rPr lang="en-US" sz="1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814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DC61A3EE-6FBE-DD01-120D-F9824B907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>
            <a:extLst>
              <a:ext uri="{FF2B5EF4-FFF2-40B4-BE49-F238E27FC236}">
                <a16:creationId xmlns:a16="http://schemas.microsoft.com/office/drawing/2014/main" id="{14120880-332B-825C-4232-88AF4711BD17}"/>
              </a:ext>
            </a:extLst>
          </p:cNvPr>
          <p:cNvSpPr txBox="1"/>
          <p:nvPr/>
        </p:nvSpPr>
        <p:spPr>
          <a:xfrm>
            <a:off x="1031287" y="148570"/>
            <a:ext cx="7797318" cy="757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Arial"/>
              <a:buNone/>
            </a:pPr>
            <a:r>
              <a:rPr lang="en-US" sz="44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Project Goals</a:t>
            </a:r>
            <a:endParaRPr dirty="0"/>
          </a:p>
        </p:txBody>
      </p:sp>
      <p:grpSp>
        <p:nvGrpSpPr>
          <p:cNvPr id="132" name="Google Shape;132;p4">
            <a:extLst>
              <a:ext uri="{FF2B5EF4-FFF2-40B4-BE49-F238E27FC236}">
                <a16:creationId xmlns:a16="http://schemas.microsoft.com/office/drawing/2014/main" id="{B511D0AE-0480-0CB6-9B13-0E4EB1F42E54}"/>
              </a:ext>
            </a:extLst>
          </p:cNvPr>
          <p:cNvGrpSpPr/>
          <p:nvPr/>
        </p:nvGrpSpPr>
        <p:grpSpPr>
          <a:xfrm>
            <a:off x="-4335" y="-4647"/>
            <a:ext cx="938719" cy="6656680"/>
            <a:chOff x="-4335" y="-4647"/>
            <a:chExt cx="938719" cy="6656680"/>
          </a:xfrm>
        </p:grpSpPr>
        <p:pic>
          <p:nvPicPr>
            <p:cNvPr id="133" name="Google Shape;133;p4" descr="NSF.jpeg">
              <a:extLst>
                <a:ext uri="{FF2B5EF4-FFF2-40B4-BE49-F238E27FC236}">
                  <a16:creationId xmlns:a16="http://schemas.microsoft.com/office/drawing/2014/main" id="{CB0A65F2-4717-3C13-426C-A9D4DFF8A94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3463" y="5734169"/>
              <a:ext cx="914400" cy="9213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" name="Google Shape;134;p4">
              <a:extLst>
                <a:ext uri="{FF2B5EF4-FFF2-40B4-BE49-F238E27FC236}">
                  <a16:creationId xmlns:a16="http://schemas.microsoft.com/office/drawing/2014/main" id="{6C13AA0B-3443-932D-2FA6-7C4BA3E6F833}"/>
                </a:ext>
              </a:extLst>
            </p:cNvPr>
            <p:cNvGrpSpPr/>
            <p:nvPr/>
          </p:nvGrpSpPr>
          <p:grpSpPr>
            <a:xfrm rot="-5400000">
              <a:off x="-2361428" y="2352446"/>
              <a:ext cx="5652905" cy="938719"/>
              <a:chOff x="325118" y="2690361"/>
              <a:chExt cx="6178996" cy="1026083"/>
            </a:xfrm>
          </p:grpSpPr>
          <p:sp>
            <p:nvSpPr>
              <p:cNvPr id="135" name="Google Shape;135;p4">
                <a:extLst>
                  <a:ext uri="{FF2B5EF4-FFF2-40B4-BE49-F238E27FC236}">
                    <a16:creationId xmlns:a16="http://schemas.microsoft.com/office/drawing/2014/main" id="{26B8AA91-4455-9D33-15B4-E185E0C9C429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 w="9525" cap="flat" cmpd="sng">
                <a:solidFill>
                  <a:srgbClr val="FBEC8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6" name="Google Shape;136;p4" descr="AMBIC-horizontal.png">
                <a:extLst>
                  <a:ext uri="{FF2B5EF4-FFF2-40B4-BE49-F238E27FC236}">
                    <a16:creationId xmlns:a16="http://schemas.microsoft.com/office/drawing/2014/main" id="{3CE7D2C2-0910-7E17-69C9-C13B4CBFCCE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r="38823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7" name="Google Shape;137;p4">
                <a:extLst>
                  <a:ext uri="{FF2B5EF4-FFF2-40B4-BE49-F238E27FC236}">
                    <a16:creationId xmlns:a16="http://schemas.microsoft.com/office/drawing/2014/main" id="{BDEC42D1-58F3-BEE6-092F-28CFADD257E6}"/>
                  </a:ext>
                </a:extLst>
              </p:cNvPr>
              <p:cNvSpPr txBox="1"/>
              <p:nvPr/>
            </p:nvSpPr>
            <p:spPr>
              <a:xfrm>
                <a:off x="3702014" y="2690361"/>
                <a:ext cx="2802099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Johns Hopkins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Clemson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Delaware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Massachusetts Lowell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Maryland</a:t>
                </a:r>
                <a:endParaRPr/>
              </a:p>
            </p:txBody>
          </p:sp>
        </p:grpSp>
      </p:grpSp>
      <p:sp>
        <p:nvSpPr>
          <p:cNvPr id="138" name="Google Shape;138;p4">
            <a:extLst>
              <a:ext uri="{FF2B5EF4-FFF2-40B4-BE49-F238E27FC236}">
                <a16:creationId xmlns:a16="http://schemas.microsoft.com/office/drawing/2014/main" id="{B2FDC4AC-5E34-A1C8-CBDB-CC376003FCB1}"/>
              </a:ext>
            </a:extLst>
          </p:cNvPr>
          <p:cNvSpPr txBox="1"/>
          <p:nvPr/>
        </p:nvSpPr>
        <p:spPr>
          <a:xfrm>
            <a:off x="1061636" y="1248355"/>
            <a:ext cx="7825093" cy="4946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103154"/>
                </a:solidFill>
                <a:latin typeface="Arial"/>
                <a:ea typeface="Arial"/>
                <a:cs typeface="Arial"/>
                <a:sym typeface="Arial"/>
              </a:rPr>
              <a:t>GOAL 1</a:t>
            </a:r>
            <a:br>
              <a:rPr lang="en-US" sz="2800" b="1" i="0" u="none" strike="noStrike" cap="none" dirty="0">
                <a:solidFill>
                  <a:srgbClr val="F1B01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Elucidate how select process changes modulate intracellular redox state and lactate shift</a:t>
            </a:r>
            <a:endParaRPr lang="en-US" sz="1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4" indent="-457200">
              <a:spcBef>
                <a:spcPts val="560"/>
              </a:spcBef>
              <a:buClr>
                <a:srgbClr val="103154"/>
              </a:buClr>
              <a:buSzPts val="2800"/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03154"/>
              </a:solidFill>
            </a:endParaRPr>
          </a:p>
          <a:p>
            <a:pPr marL="457200" lvl="4" indent="-457200">
              <a:spcBef>
                <a:spcPts val="560"/>
              </a:spcBef>
              <a:buClr>
                <a:srgbClr val="103154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03154"/>
                </a:solidFill>
              </a:rPr>
              <a:t>GOAL</a:t>
            </a:r>
            <a:r>
              <a:rPr lang="en-US" sz="2800" b="1" i="0" u="none" strike="noStrike" cap="none" dirty="0">
                <a:solidFill>
                  <a:srgbClr val="103154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br>
              <a:rPr lang="en-US" sz="2800" b="1" i="0" u="none" strike="noStrike" cap="none" dirty="0">
                <a:solidFill>
                  <a:srgbClr val="F1B01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Employ novel process control/monitoring strategies to leverage lactate shift and alter redox cell physiology to improve growth, production, and product quality post-lactate shift</a:t>
            </a:r>
            <a:endParaRPr lang="en-US" sz="2800" b="1" i="0" u="none" strike="noStrike" cap="none" dirty="0">
              <a:solidFill>
                <a:srgbClr val="103154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56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2800" b="1" i="0" u="none" strike="noStrike" cap="none" dirty="0">
              <a:solidFill>
                <a:srgbClr val="103154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56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br>
              <a:rPr lang="en-US" sz="2800" b="1" i="0" u="none" strike="noStrike" cap="none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b="1" i="0" u="none" strike="noStrike" cap="none" dirty="0">
              <a:solidFill>
                <a:srgbClr val="008F9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2964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9F5B1B79-AD8D-0E67-5F87-B79105B26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>
            <a:extLst>
              <a:ext uri="{FF2B5EF4-FFF2-40B4-BE49-F238E27FC236}">
                <a16:creationId xmlns:a16="http://schemas.microsoft.com/office/drawing/2014/main" id="{78BA8273-320D-ABD0-F6B9-73D181362F74}"/>
              </a:ext>
            </a:extLst>
          </p:cNvPr>
          <p:cNvSpPr txBox="1"/>
          <p:nvPr/>
        </p:nvSpPr>
        <p:spPr>
          <a:xfrm>
            <a:off x="1031287" y="198448"/>
            <a:ext cx="7797318" cy="70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Arial"/>
              <a:buNone/>
            </a:pPr>
            <a:r>
              <a:rPr lang="en-US" sz="44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JHU Updates</a:t>
            </a:r>
          </a:p>
        </p:txBody>
      </p:sp>
      <p:grpSp>
        <p:nvGrpSpPr>
          <p:cNvPr id="156" name="Google Shape;156;p6">
            <a:extLst>
              <a:ext uri="{FF2B5EF4-FFF2-40B4-BE49-F238E27FC236}">
                <a16:creationId xmlns:a16="http://schemas.microsoft.com/office/drawing/2014/main" id="{B9CBD1B8-1BF3-13A2-0ACD-926F7AB7C1AD}"/>
              </a:ext>
            </a:extLst>
          </p:cNvPr>
          <p:cNvGrpSpPr/>
          <p:nvPr/>
        </p:nvGrpSpPr>
        <p:grpSpPr>
          <a:xfrm>
            <a:off x="-4336" y="-4645"/>
            <a:ext cx="938719" cy="6656678"/>
            <a:chOff x="-4336" y="-4645"/>
            <a:chExt cx="938719" cy="6656678"/>
          </a:xfrm>
        </p:grpSpPr>
        <p:pic>
          <p:nvPicPr>
            <p:cNvPr id="157" name="Google Shape;157;p6" descr="NSF.jpeg">
              <a:extLst>
                <a:ext uri="{FF2B5EF4-FFF2-40B4-BE49-F238E27FC236}">
                  <a16:creationId xmlns:a16="http://schemas.microsoft.com/office/drawing/2014/main" id="{AABC9EE8-6F41-363B-B406-BA19243AABC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3463" y="5734169"/>
              <a:ext cx="914400" cy="9213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" name="Google Shape;158;p6">
              <a:extLst>
                <a:ext uri="{FF2B5EF4-FFF2-40B4-BE49-F238E27FC236}">
                  <a16:creationId xmlns:a16="http://schemas.microsoft.com/office/drawing/2014/main" id="{F4DE19FE-58DB-00C0-92B0-86EC63EA2047}"/>
                </a:ext>
              </a:extLst>
            </p:cNvPr>
            <p:cNvGrpSpPr/>
            <p:nvPr/>
          </p:nvGrpSpPr>
          <p:grpSpPr>
            <a:xfrm rot="-5400000">
              <a:off x="-2361428" y="2352447"/>
              <a:ext cx="5652904" cy="938719"/>
              <a:chOff x="325118" y="2690361"/>
              <a:chExt cx="6178995" cy="1026083"/>
            </a:xfrm>
          </p:grpSpPr>
          <p:sp>
            <p:nvSpPr>
              <p:cNvPr id="159" name="Google Shape;159;p6">
                <a:extLst>
                  <a:ext uri="{FF2B5EF4-FFF2-40B4-BE49-F238E27FC236}">
                    <a16:creationId xmlns:a16="http://schemas.microsoft.com/office/drawing/2014/main" id="{FA5C8BE2-CBD5-2F07-C15B-95AD3B96A996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 w="9525" cap="flat" cmpd="sng">
                <a:solidFill>
                  <a:srgbClr val="FBEC8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0" name="Google Shape;160;p6" descr="AMBIC-horizontal.png">
                <a:extLst>
                  <a:ext uri="{FF2B5EF4-FFF2-40B4-BE49-F238E27FC236}">
                    <a16:creationId xmlns:a16="http://schemas.microsoft.com/office/drawing/2014/main" id="{07EFE794-BA93-522B-3CFB-B1547B79CBA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r="38823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1" name="Google Shape;161;p6">
                <a:extLst>
                  <a:ext uri="{FF2B5EF4-FFF2-40B4-BE49-F238E27FC236}">
                    <a16:creationId xmlns:a16="http://schemas.microsoft.com/office/drawing/2014/main" id="{CF714B32-4476-5BDE-6440-FB4C10A4C737}"/>
                  </a:ext>
                </a:extLst>
              </p:cNvPr>
              <p:cNvSpPr txBox="1"/>
              <p:nvPr/>
            </p:nvSpPr>
            <p:spPr>
              <a:xfrm>
                <a:off x="3702014" y="2690361"/>
                <a:ext cx="2802099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Johns Hopkins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Clemson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Delaware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Massachusetts Lowell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Maryland</a:t>
                </a:r>
                <a:endParaRPr/>
              </a:p>
            </p:txBody>
          </p:sp>
        </p:grpSp>
      </p:grpSp>
      <p:sp>
        <p:nvSpPr>
          <p:cNvPr id="11" name="Google Shape;138;p4">
            <a:extLst>
              <a:ext uri="{FF2B5EF4-FFF2-40B4-BE49-F238E27FC236}">
                <a16:creationId xmlns:a16="http://schemas.microsoft.com/office/drawing/2014/main" id="{1CBB71E3-06F2-C5CC-CE7F-418E4BE0D373}"/>
              </a:ext>
            </a:extLst>
          </p:cNvPr>
          <p:cNvSpPr txBox="1"/>
          <p:nvPr/>
        </p:nvSpPr>
        <p:spPr>
          <a:xfrm>
            <a:off x="6670442" y="1529118"/>
            <a:ext cx="2604396" cy="95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r>
              <a:rPr lang="en-US" sz="1600" b="1" dirty="0">
                <a:solidFill>
                  <a:srgbClr val="7030A0"/>
                </a:solidFill>
              </a:rPr>
              <a:t>Perform cell culture studies under various process shifts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600" b="1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600" b="1" dirty="0">
              <a:solidFill>
                <a:srgbClr val="7030A0"/>
              </a:solidFill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600" b="1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600" b="1" dirty="0">
              <a:solidFill>
                <a:srgbClr val="0070C0"/>
              </a:solidFill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2" name="Google Shape;138;p4">
            <a:extLst>
              <a:ext uri="{FF2B5EF4-FFF2-40B4-BE49-F238E27FC236}">
                <a16:creationId xmlns:a16="http://schemas.microsoft.com/office/drawing/2014/main" id="{39FB3E22-FB27-ABE0-B0E8-95530801CB94}"/>
              </a:ext>
            </a:extLst>
          </p:cNvPr>
          <p:cNvSpPr txBox="1"/>
          <p:nvPr/>
        </p:nvSpPr>
        <p:spPr>
          <a:xfrm>
            <a:off x="6670442" y="3381120"/>
            <a:ext cx="2604396" cy="95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r>
              <a:rPr lang="en-US" sz="1600" b="1" dirty="0">
                <a:solidFill>
                  <a:srgbClr val="0070C0"/>
                </a:solidFill>
              </a:rPr>
              <a:t>Assess impact and identify relevant metabolic genes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600" b="1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600" b="1" dirty="0">
              <a:solidFill>
                <a:srgbClr val="7030A0"/>
              </a:solidFill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600" b="1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600" b="1" dirty="0">
              <a:solidFill>
                <a:srgbClr val="0070C0"/>
              </a:solidFill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3" name="Google Shape;138;p4">
            <a:extLst>
              <a:ext uri="{FF2B5EF4-FFF2-40B4-BE49-F238E27FC236}">
                <a16:creationId xmlns:a16="http://schemas.microsoft.com/office/drawing/2014/main" id="{3361F1C7-3B0A-8628-5BE3-EED7FF96B56C}"/>
              </a:ext>
            </a:extLst>
          </p:cNvPr>
          <p:cNvSpPr txBox="1"/>
          <p:nvPr/>
        </p:nvSpPr>
        <p:spPr>
          <a:xfrm>
            <a:off x="6874767" y="5095300"/>
            <a:ext cx="2376762" cy="163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r>
              <a:rPr lang="en-US" sz="1600" b="1" dirty="0">
                <a:solidFill>
                  <a:srgbClr val="A50021"/>
                </a:solidFill>
              </a:rPr>
              <a:t>Modulate expression through lactate-responsive cassette, and c</a:t>
            </a:r>
            <a:r>
              <a:rPr lang="en-US" sz="1600" b="1" i="0" u="none" strike="noStrike" cap="none" dirty="0">
                <a:solidFill>
                  <a:srgbClr val="A50021"/>
                </a:solidFill>
                <a:latin typeface="Arial"/>
                <a:ea typeface="Arial"/>
                <a:cs typeface="Arial"/>
                <a:sym typeface="Arial"/>
              </a:rPr>
              <a:t>haracterize impact on cell culture performance</a:t>
            </a:r>
            <a:endParaRPr sz="1600" b="1" i="0" u="none" strike="noStrike" cap="none" dirty="0">
              <a:solidFill>
                <a:srgbClr val="008F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 descr="A diagram of different types of lactate&#10;&#10;Description automatically generated">
            <a:extLst>
              <a:ext uri="{FF2B5EF4-FFF2-40B4-BE49-F238E27FC236}">
                <a16:creationId xmlns:a16="http://schemas.microsoft.com/office/drawing/2014/main" id="{8A0C15BD-CDFD-D97B-7E73-5CF7ED2F6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635" y="1170352"/>
            <a:ext cx="5813132" cy="5481681"/>
          </a:xfrm>
          <a:prstGeom prst="rect">
            <a:avLst/>
          </a:prstGeom>
        </p:spPr>
      </p:pic>
      <p:sp>
        <p:nvSpPr>
          <p:cNvPr id="2" name="Google Shape;138;p4">
            <a:extLst>
              <a:ext uri="{FF2B5EF4-FFF2-40B4-BE49-F238E27FC236}">
                <a16:creationId xmlns:a16="http://schemas.microsoft.com/office/drawing/2014/main" id="{83BE0F67-0993-CEA8-9802-F4CC8905D73D}"/>
              </a:ext>
            </a:extLst>
          </p:cNvPr>
          <p:cNvSpPr txBox="1"/>
          <p:nvPr/>
        </p:nvSpPr>
        <p:spPr>
          <a:xfrm>
            <a:off x="2115227" y="4451796"/>
            <a:ext cx="2604396" cy="36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600" b="1" i="1" dirty="0">
              <a:solidFill>
                <a:schemeClr val="tx1"/>
              </a:solidFill>
            </a:endParaRPr>
          </a:p>
          <a:p>
            <a:pPr algn="ctr">
              <a:spcBef>
                <a:spcPts val="560"/>
              </a:spcBef>
              <a:buClr>
                <a:srgbClr val="103154"/>
              </a:buClr>
              <a:buSzPts val="2800"/>
            </a:pPr>
            <a:r>
              <a:rPr lang="en-US" sz="600" b="1" i="1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Data generated from AMBIC project 2020-26 </a:t>
            </a:r>
            <a:br>
              <a:rPr lang="en-US" sz="600" b="1" i="1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endParaRPr sz="600" b="1" i="1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6945EDEE-1AB8-2DB3-1E8B-E8E631EE8135}"/>
              </a:ext>
            </a:extLst>
          </p:cNvPr>
          <p:cNvSpPr/>
          <p:nvPr/>
        </p:nvSpPr>
        <p:spPr>
          <a:xfrm>
            <a:off x="2381455" y="782062"/>
            <a:ext cx="209227" cy="51231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2">
            <a:extLst>
              <a:ext uri="{FF2B5EF4-FFF2-40B4-BE49-F238E27FC236}">
                <a16:creationId xmlns:a16="http://schemas.microsoft.com/office/drawing/2014/main" id="{8BD7A4E1-9338-A4E9-7BB5-549D394F8AED}"/>
              </a:ext>
            </a:extLst>
          </p:cNvPr>
          <p:cNvSpPr/>
          <p:nvPr/>
        </p:nvSpPr>
        <p:spPr>
          <a:xfrm>
            <a:off x="5283982" y="782062"/>
            <a:ext cx="209227" cy="512317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38;p4">
            <a:extLst>
              <a:ext uri="{FF2B5EF4-FFF2-40B4-BE49-F238E27FC236}">
                <a16:creationId xmlns:a16="http://schemas.microsoft.com/office/drawing/2014/main" id="{BD4C65A5-B9D4-49F5-C7C4-356C428289CA}"/>
              </a:ext>
            </a:extLst>
          </p:cNvPr>
          <p:cNvSpPr txBox="1"/>
          <p:nvPr/>
        </p:nvSpPr>
        <p:spPr>
          <a:xfrm>
            <a:off x="1223958" y="805662"/>
            <a:ext cx="1302198" cy="95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r>
              <a:rPr lang="en-US" sz="1100" b="1" dirty="0">
                <a:solidFill>
                  <a:srgbClr val="FF0000"/>
                </a:solidFill>
              </a:rPr>
              <a:t>Last meeting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1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100" b="1" dirty="0">
              <a:solidFill>
                <a:srgbClr val="FF0000"/>
              </a:solidFill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1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100" b="1" dirty="0">
              <a:solidFill>
                <a:srgbClr val="FF0000"/>
              </a:solidFill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8" name="Google Shape;138;p4">
            <a:extLst>
              <a:ext uri="{FF2B5EF4-FFF2-40B4-BE49-F238E27FC236}">
                <a16:creationId xmlns:a16="http://schemas.microsoft.com/office/drawing/2014/main" id="{D2152339-B342-23A0-597D-F1C355ADB228}"/>
              </a:ext>
            </a:extLst>
          </p:cNvPr>
          <p:cNvSpPr txBox="1"/>
          <p:nvPr/>
        </p:nvSpPr>
        <p:spPr>
          <a:xfrm>
            <a:off x="5388595" y="739416"/>
            <a:ext cx="935260" cy="95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r>
              <a:rPr lang="en-US" sz="1100" b="1" dirty="0">
                <a:solidFill>
                  <a:srgbClr val="00B050"/>
                </a:solidFill>
              </a:rPr>
              <a:t>New this meeting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100" b="1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100" b="1" dirty="0">
              <a:solidFill>
                <a:srgbClr val="00B050"/>
              </a:solidFill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100" b="1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100" b="1" dirty="0">
              <a:solidFill>
                <a:srgbClr val="00B050"/>
              </a:solidFill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103154"/>
              </a:buClr>
              <a:buSzPts val="2800"/>
            </a:pPr>
            <a:endParaRPr lang="en-US" sz="11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08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id="{712DF2BA-512A-2BD9-DA95-48DE5354B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>
            <a:extLst>
              <a:ext uri="{FF2B5EF4-FFF2-40B4-BE49-F238E27FC236}">
                <a16:creationId xmlns:a16="http://schemas.microsoft.com/office/drawing/2014/main" id="{E5C8F701-5B12-7063-9754-39302DE5C481}"/>
              </a:ext>
            </a:extLst>
          </p:cNvPr>
          <p:cNvSpPr txBox="1"/>
          <p:nvPr/>
        </p:nvSpPr>
        <p:spPr>
          <a:xfrm>
            <a:off x="1181413" y="149959"/>
            <a:ext cx="8029586" cy="101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90"/>
              </a:buClr>
              <a:buSzPts val="4070"/>
            </a:pPr>
            <a:r>
              <a:rPr lang="en-US" sz="4000" b="1" dirty="0">
                <a:solidFill>
                  <a:srgbClr val="000090"/>
                </a:solidFill>
              </a:rPr>
              <a:t>Recent publication related to Gln depletion and lactate shift</a:t>
            </a:r>
            <a:endParaRPr lang="en-US" sz="4000" dirty="0"/>
          </a:p>
        </p:txBody>
      </p:sp>
      <p:grpSp>
        <p:nvGrpSpPr>
          <p:cNvPr id="193" name="Google Shape;193;p8">
            <a:extLst>
              <a:ext uri="{FF2B5EF4-FFF2-40B4-BE49-F238E27FC236}">
                <a16:creationId xmlns:a16="http://schemas.microsoft.com/office/drawing/2014/main" id="{AFBA473D-6F62-489D-2670-1DF1A093BA1F}"/>
              </a:ext>
            </a:extLst>
          </p:cNvPr>
          <p:cNvGrpSpPr/>
          <p:nvPr/>
        </p:nvGrpSpPr>
        <p:grpSpPr>
          <a:xfrm>
            <a:off x="-4335" y="-4647"/>
            <a:ext cx="938719" cy="6656680"/>
            <a:chOff x="-4335" y="-4647"/>
            <a:chExt cx="938719" cy="6656680"/>
          </a:xfrm>
        </p:grpSpPr>
        <p:pic>
          <p:nvPicPr>
            <p:cNvPr id="194" name="Google Shape;194;p8" descr="NSF.jpeg">
              <a:extLst>
                <a:ext uri="{FF2B5EF4-FFF2-40B4-BE49-F238E27FC236}">
                  <a16:creationId xmlns:a16="http://schemas.microsoft.com/office/drawing/2014/main" id="{C7624FFA-96E1-D8C0-37FF-1B28F4D73C0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3463" y="5734169"/>
              <a:ext cx="914400" cy="9213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" name="Google Shape;195;p8">
              <a:extLst>
                <a:ext uri="{FF2B5EF4-FFF2-40B4-BE49-F238E27FC236}">
                  <a16:creationId xmlns:a16="http://schemas.microsoft.com/office/drawing/2014/main" id="{AB13A21F-BAAB-43B1-0F43-3F3DF8EC823C}"/>
                </a:ext>
              </a:extLst>
            </p:cNvPr>
            <p:cNvGrpSpPr/>
            <p:nvPr/>
          </p:nvGrpSpPr>
          <p:grpSpPr>
            <a:xfrm rot="-5400000">
              <a:off x="-2361428" y="2352446"/>
              <a:ext cx="5652905" cy="938719"/>
              <a:chOff x="325118" y="2690361"/>
              <a:chExt cx="6178995" cy="1026083"/>
            </a:xfrm>
          </p:grpSpPr>
          <p:sp>
            <p:nvSpPr>
              <p:cNvPr id="196" name="Google Shape;196;p8">
                <a:extLst>
                  <a:ext uri="{FF2B5EF4-FFF2-40B4-BE49-F238E27FC236}">
                    <a16:creationId xmlns:a16="http://schemas.microsoft.com/office/drawing/2014/main" id="{49BD1500-3D85-9192-B7B0-580AB61F3402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 w="9525" cap="flat" cmpd="sng">
                <a:solidFill>
                  <a:srgbClr val="FBEC8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7" name="Google Shape;197;p8" descr="AMBIC-horizontal.png">
                <a:extLst>
                  <a:ext uri="{FF2B5EF4-FFF2-40B4-BE49-F238E27FC236}">
                    <a16:creationId xmlns:a16="http://schemas.microsoft.com/office/drawing/2014/main" id="{4D019375-7A64-8F7C-B6CD-F57DF486EFE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r="38823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8" name="Google Shape;198;p8">
                <a:extLst>
                  <a:ext uri="{FF2B5EF4-FFF2-40B4-BE49-F238E27FC236}">
                    <a16:creationId xmlns:a16="http://schemas.microsoft.com/office/drawing/2014/main" id="{F6B69C4C-8424-E5C3-923E-2A059A9C1E89}"/>
                  </a:ext>
                </a:extLst>
              </p:cNvPr>
              <p:cNvSpPr txBox="1"/>
              <p:nvPr/>
            </p:nvSpPr>
            <p:spPr>
              <a:xfrm>
                <a:off x="3702014" y="2690361"/>
                <a:ext cx="2802099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Johns Hopkins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Clemson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Delaware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Massachusetts Lowell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Maryland</a:t>
                </a:r>
                <a:endParaRPr/>
              </a:p>
            </p:txBody>
          </p:sp>
        </p:grpSp>
      </p:grp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9E11B0C7-5D77-E17D-7664-567113E76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797" y="1583140"/>
            <a:ext cx="4848952" cy="3819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D08ED9-8CB0-38B7-0F16-D121BD782401}"/>
              </a:ext>
            </a:extLst>
          </p:cNvPr>
          <p:cNvSpPr txBox="1"/>
          <p:nvPr/>
        </p:nvSpPr>
        <p:spPr>
          <a:xfrm>
            <a:off x="938719" y="1277114"/>
            <a:ext cx="30590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Results indicate that Gln depletion coincided with lactate shift in CHODG44 (DHFR expression system)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Gln depletion activates ATF4 pathway (amino acid starvation response)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ATF4 over/under-expression affected glutamine and lactate metabolism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AFFD4-6D08-1FE0-CB56-D77169AAA557}"/>
              </a:ext>
            </a:extLst>
          </p:cNvPr>
          <p:cNvSpPr txBox="1"/>
          <p:nvPr/>
        </p:nvSpPr>
        <p:spPr>
          <a:xfrm>
            <a:off x="938719" y="4326164"/>
            <a:ext cx="27016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We observe lactate shift in our CHO-GS cell culture, but </a:t>
            </a:r>
            <a:r>
              <a:rPr lang="en-US" b="1" dirty="0">
                <a:solidFill>
                  <a:srgbClr val="C00000"/>
                </a:solidFill>
              </a:rPr>
              <a:t>do not have Gln supplemented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  <a:highlight>
                  <a:srgbClr val="FFFF00"/>
                </a:highlight>
              </a:rPr>
              <a:t>Is there another AA related to starvation response/ATF4 pathway activation?</a:t>
            </a:r>
          </a:p>
        </p:txBody>
      </p:sp>
    </p:spTree>
    <p:extLst>
      <p:ext uri="{BB962C8B-B14F-4D97-AF65-F5344CB8AC3E}">
        <p14:creationId xmlns:p14="http://schemas.microsoft.com/office/powerpoint/2010/main" val="990107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id="{6DC67B79-5BAA-29DE-D189-D5B0DEDB0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>
            <a:extLst>
              <a:ext uri="{FF2B5EF4-FFF2-40B4-BE49-F238E27FC236}">
                <a16:creationId xmlns:a16="http://schemas.microsoft.com/office/drawing/2014/main" id="{F8CF8665-167F-11FB-9DD4-7C34D8836A39}"/>
              </a:ext>
            </a:extLst>
          </p:cNvPr>
          <p:cNvSpPr txBox="1"/>
          <p:nvPr/>
        </p:nvSpPr>
        <p:spPr>
          <a:xfrm>
            <a:off x="1181413" y="634454"/>
            <a:ext cx="8029586" cy="101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90"/>
              </a:buClr>
              <a:buSzPts val="4070"/>
            </a:pPr>
            <a:r>
              <a:rPr lang="en-US" sz="4000" b="1" dirty="0">
                <a:solidFill>
                  <a:srgbClr val="000090"/>
                </a:solidFill>
              </a:rPr>
              <a:t>Asparagine depletion coincides with lactate shift in CHO-GS cultures</a:t>
            </a:r>
            <a:endParaRPr lang="en-US" sz="4000" dirty="0"/>
          </a:p>
        </p:txBody>
      </p:sp>
      <p:grpSp>
        <p:nvGrpSpPr>
          <p:cNvPr id="193" name="Google Shape;193;p8">
            <a:extLst>
              <a:ext uri="{FF2B5EF4-FFF2-40B4-BE49-F238E27FC236}">
                <a16:creationId xmlns:a16="http://schemas.microsoft.com/office/drawing/2014/main" id="{A0D3A667-241E-8215-EA60-D28230674E44}"/>
              </a:ext>
            </a:extLst>
          </p:cNvPr>
          <p:cNvGrpSpPr/>
          <p:nvPr/>
        </p:nvGrpSpPr>
        <p:grpSpPr>
          <a:xfrm>
            <a:off x="-4335" y="-4647"/>
            <a:ext cx="938719" cy="6656680"/>
            <a:chOff x="-4335" y="-4647"/>
            <a:chExt cx="938719" cy="6656680"/>
          </a:xfrm>
        </p:grpSpPr>
        <p:pic>
          <p:nvPicPr>
            <p:cNvPr id="194" name="Google Shape;194;p8" descr="NSF.jpeg">
              <a:extLst>
                <a:ext uri="{FF2B5EF4-FFF2-40B4-BE49-F238E27FC236}">
                  <a16:creationId xmlns:a16="http://schemas.microsoft.com/office/drawing/2014/main" id="{B2C298C5-ABC0-2E98-7C68-3B04A1B6722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3463" y="5734169"/>
              <a:ext cx="914400" cy="9213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" name="Google Shape;195;p8">
              <a:extLst>
                <a:ext uri="{FF2B5EF4-FFF2-40B4-BE49-F238E27FC236}">
                  <a16:creationId xmlns:a16="http://schemas.microsoft.com/office/drawing/2014/main" id="{8ABBEA9C-1340-6404-2A6E-65193C7A44CF}"/>
                </a:ext>
              </a:extLst>
            </p:cNvPr>
            <p:cNvGrpSpPr/>
            <p:nvPr/>
          </p:nvGrpSpPr>
          <p:grpSpPr>
            <a:xfrm rot="-5400000">
              <a:off x="-2361428" y="2352446"/>
              <a:ext cx="5652905" cy="938719"/>
              <a:chOff x="325118" y="2690361"/>
              <a:chExt cx="6178995" cy="1026083"/>
            </a:xfrm>
          </p:grpSpPr>
          <p:sp>
            <p:nvSpPr>
              <p:cNvPr id="196" name="Google Shape;196;p8">
                <a:extLst>
                  <a:ext uri="{FF2B5EF4-FFF2-40B4-BE49-F238E27FC236}">
                    <a16:creationId xmlns:a16="http://schemas.microsoft.com/office/drawing/2014/main" id="{D9AA2C62-56C3-9E53-4F9F-B6B3BBF545DC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 w="9525" cap="flat" cmpd="sng">
                <a:solidFill>
                  <a:srgbClr val="FBEC8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7" name="Google Shape;197;p8" descr="AMBIC-horizontal.png">
                <a:extLst>
                  <a:ext uri="{FF2B5EF4-FFF2-40B4-BE49-F238E27FC236}">
                    <a16:creationId xmlns:a16="http://schemas.microsoft.com/office/drawing/2014/main" id="{65381B6B-4C1C-C2F4-D380-8AFAA58EDF50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r="38823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8" name="Google Shape;198;p8">
                <a:extLst>
                  <a:ext uri="{FF2B5EF4-FFF2-40B4-BE49-F238E27FC236}">
                    <a16:creationId xmlns:a16="http://schemas.microsoft.com/office/drawing/2014/main" id="{D49350E7-3ED9-E397-952E-EFCA747583B1}"/>
                  </a:ext>
                </a:extLst>
              </p:cNvPr>
              <p:cNvSpPr txBox="1"/>
              <p:nvPr/>
            </p:nvSpPr>
            <p:spPr>
              <a:xfrm>
                <a:off x="3702014" y="2690361"/>
                <a:ext cx="2802099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Johns Hopkins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Clemson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Delaware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Massachusetts Lowell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Maryland</a:t>
                </a: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87D8F32-DD04-0E09-E386-765B2FB836D0}"/>
              </a:ext>
            </a:extLst>
          </p:cNvPr>
          <p:cNvSpPr txBox="1"/>
          <p:nvPr/>
        </p:nvSpPr>
        <p:spPr>
          <a:xfrm>
            <a:off x="1108450" y="1439477"/>
            <a:ext cx="42311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YSI and GC-MS quantification of extracellular metabolite concentrations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Glucose, most amino acids (e.g., Val) are depleted after lactate shift occurs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Asn = amino acid with coincidental depletion with lactate shift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highlight>
                  <a:srgbClr val="FFFF00"/>
                </a:highlight>
              </a:rPr>
              <a:t>Does feeding Asn to delay depletion affect timing of lactate shift?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5A793C3-A5BB-894C-8F0D-ACA9273752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1438970"/>
              </p:ext>
            </p:extLst>
          </p:nvPr>
        </p:nvGraphicFramePr>
        <p:xfrm>
          <a:off x="5196206" y="1644735"/>
          <a:ext cx="3657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1D1274B-9A6C-7541-B910-BF1952ED45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3147144"/>
              </p:ext>
            </p:extLst>
          </p:nvPr>
        </p:nvGraphicFramePr>
        <p:xfrm>
          <a:off x="1115378" y="4046923"/>
          <a:ext cx="3657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67C5C32-F046-E24B-9C73-6F204F008E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8460654"/>
              </p:ext>
            </p:extLst>
          </p:nvPr>
        </p:nvGraphicFramePr>
        <p:xfrm>
          <a:off x="5106280" y="4211999"/>
          <a:ext cx="3657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5B1D81B1-B81D-4E50-5FDB-569C65C7A6C5}"/>
              </a:ext>
            </a:extLst>
          </p:cNvPr>
          <p:cNvSpPr/>
          <p:nvPr/>
        </p:nvSpPr>
        <p:spPr>
          <a:xfrm>
            <a:off x="6942829" y="4931523"/>
            <a:ext cx="449862" cy="1480088"/>
          </a:xfrm>
          <a:prstGeom prst="rect">
            <a:avLst/>
          </a:prstGeom>
          <a:solidFill>
            <a:schemeClr val="accent4">
              <a:alpha val="17988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116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id="{844F3827-61EF-5193-EC4B-93AF889BB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>
            <a:extLst>
              <a:ext uri="{FF2B5EF4-FFF2-40B4-BE49-F238E27FC236}">
                <a16:creationId xmlns:a16="http://schemas.microsoft.com/office/drawing/2014/main" id="{247B82B5-0204-47F5-2A01-268E35FACA48}"/>
              </a:ext>
            </a:extLst>
          </p:cNvPr>
          <p:cNvSpPr txBox="1"/>
          <p:nvPr/>
        </p:nvSpPr>
        <p:spPr>
          <a:xfrm>
            <a:off x="1031287" y="-167"/>
            <a:ext cx="8029586" cy="101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90"/>
              </a:buClr>
              <a:buSzPts val="4070"/>
            </a:pPr>
            <a:r>
              <a:rPr lang="en-US" sz="44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Asn feed studies</a:t>
            </a:r>
            <a:endParaRPr sz="4400" dirty="0"/>
          </a:p>
        </p:txBody>
      </p:sp>
      <p:grpSp>
        <p:nvGrpSpPr>
          <p:cNvPr id="193" name="Google Shape;193;p8">
            <a:extLst>
              <a:ext uri="{FF2B5EF4-FFF2-40B4-BE49-F238E27FC236}">
                <a16:creationId xmlns:a16="http://schemas.microsoft.com/office/drawing/2014/main" id="{39C0AAC9-D046-5788-CA5A-80FBC593937A}"/>
              </a:ext>
            </a:extLst>
          </p:cNvPr>
          <p:cNvGrpSpPr/>
          <p:nvPr/>
        </p:nvGrpSpPr>
        <p:grpSpPr>
          <a:xfrm>
            <a:off x="-4335" y="-4647"/>
            <a:ext cx="938719" cy="6656680"/>
            <a:chOff x="-4335" y="-4647"/>
            <a:chExt cx="938719" cy="6656680"/>
          </a:xfrm>
        </p:grpSpPr>
        <p:pic>
          <p:nvPicPr>
            <p:cNvPr id="194" name="Google Shape;194;p8" descr="NSF.jpeg">
              <a:extLst>
                <a:ext uri="{FF2B5EF4-FFF2-40B4-BE49-F238E27FC236}">
                  <a16:creationId xmlns:a16="http://schemas.microsoft.com/office/drawing/2014/main" id="{04C6267F-B35A-A9BC-50E4-3FB8133E810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3463" y="5734169"/>
              <a:ext cx="914400" cy="9213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" name="Google Shape;195;p8">
              <a:extLst>
                <a:ext uri="{FF2B5EF4-FFF2-40B4-BE49-F238E27FC236}">
                  <a16:creationId xmlns:a16="http://schemas.microsoft.com/office/drawing/2014/main" id="{A2730577-283B-AF1A-AAB4-F12C11C009A3}"/>
                </a:ext>
              </a:extLst>
            </p:cNvPr>
            <p:cNvGrpSpPr/>
            <p:nvPr/>
          </p:nvGrpSpPr>
          <p:grpSpPr>
            <a:xfrm rot="-5400000">
              <a:off x="-2361428" y="2352446"/>
              <a:ext cx="5652905" cy="938719"/>
              <a:chOff x="325118" y="2690361"/>
              <a:chExt cx="6178995" cy="1026083"/>
            </a:xfrm>
          </p:grpSpPr>
          <p:sp>
            <p:nvSpPr>
              <p:cNvPr id="196" name="Google Shape;196;p8">
                <a:extLst>
                  <a:ext uri="{FF2B5EF4-FFF2-40B4-BE49-F238E27FC236}">
                    <a16:creationId xmlns:a16="http://schemas.microsoft.com/office/drawing/2014/main" id="{D29BB356-E9F4-7763-C4F5-328F76D78591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 w="9525" cap="flat" cmpd="sng">
                <a:solidFill>
                  <a:srgbClr val="FBEC8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7" name="Google Shape;197;p8" descr="AMBIC-horizontal.png">
                <a:extLst>
                  <a:ext uri="{FF2B5EF4-FFF2-40B4-BE49-F238E27FC236}">
                    <a16:creationId xmlns:a16="http://schemas.microsoft.com/office/drawing/2014/main" id="{0C5D33D0-DE86-1A4B-920A-868C5BA65C5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r="38823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8" name="Google Shape;198;p8">
                <a:extLst>
                  <a:ext uri="{FF2B5EF4-FFF2-40B4-BE49-F238E27FC236}">
                    <a16:creationId xmlns:a16="http://schemas.microsoft.com/office/drawing/2014/main" id="{C14F5034-A2DB-83E1-6189-CF4611A16961}"/>
                  </a:ext>
                </a:extLst>
              </p:cNvPr>
              <p:cNvSpPr txBox="1"/>
              <p:nvPr/>
            </p:nvSpPr>
            <p:spPr>
              <a:xfrm>
                <a:off x="3702014" y="2690361"/>
                <a:ext cx="2802099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Johns Hopkins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Clemson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Delaware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Massachusetts Lowell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Maryland</a:t>
                </a:r>
                <a:endParaRPr/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83E32B8E-D6DD-6587-EF1E-23CB45CA4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334" y="1433015"/>
            <a:ext cx="7589210" cy="507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07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id="{985A5ADD-E435-9529-E4E3-A1A9BD5C3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>
            <a:extLst>
              <a:ext uri="{FF2B5EF4-FFF2-40B4-BE49-F238E27FC236}">
                <a16:creationId xmlns:a16="http://schemas.microsoft.com/office/drawing/2014/main" id="{9B284733-8F52-E07A-B7D7-F56A2B0A414C}"/>
              </a:ext>
            </a:extLst>
          </p:cNvPr>
          <p:cNvSpPr txBox="1"/>
          <p:nvPr/>
        </p:nvSpPr>
        <p:spPr>
          <a:xfrm>
            <a:off x="1031287" y="-167"/>
            <a:ext cx="8029586" cy="101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90"/>
              </a:buClr>
              <a:buSzPts val="4070"/>
            </a:pPr>
            <a:r>
              <a:rPr lang="en-US" sz="44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Asn study 1: Bolus addition</a:t>
            </a:r>
            <a:endParaRPr lang="en-US" sz="4400" dirty="0"/>
          </a:p>
        </p:txBody>
      </p:sp>
      <p:grpSp>
        <p:nvGrpSpPr>
          <p:cNvPr id="193" name="Google Shape;193;p8">
            <a:extLst>
              <a:ext uri="{FF2B5EF4-FFF2-40B4-BE49-F238E27FC236}">
                <a16:creationId xmlns:a16="http://schemas.microsoft.com/office/drawing/2014/main" id="{437AF468-E796-546B-7EC4-B72C78977614}"/>
              </a:ext>
            </a:extLst>
          </p:cNvPr>
          <p:cNvGrpSpPr/>
          <p:nvPr/>
        </p:nvGrpSpPr>
        <p:grpSpPr>
          <a:xfrm>
            <a:off x="-4335" y="-4647"/>
            <a:ext cx="938719" cy="6656680"/>
            <a:chOff x="-4335" y="-4647"/>
            <a:chExt cx="938719" cy="6656680"/>
          </a:xfrm>
        </p:grpSpPr>
        <p:pic>
          <p:nvPicPr>
            <p:cNvPr id="194" name="Google Shape;194;p8" descr="NSF.jpeg">
              <a:extLst>
                <a:ext uri="{FF2B5EF4-FFF2-40B4-BE49-F238E27FC236}">
                  <a16:creationId xmlns:a16="http://schemas.microsoft.com/office/drawing/2014/main" id="{9DC8D81E-FFB6-6EDD-7BA0-3B8F087983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3463" y="5734169"/>
              <a:ext cx="914400" cy="9213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" name="Google Shape;195;p8">
              <a:extLst>
                <a:ext uri="{FF2B5EF4-FFF2-40B4-BE49-F238E27FC236}">
                  <a16:creationId xmlns:a16="http://schemas.microsoft.com/office/drawing/2014/main" id="{6107AA0C-9140-83DE-9260-0A505698CCC6}"/>
                </a:ext>
              </a:extLst>
            </p:cNvPr>
            <p:cNvGrpSpPr/>
            <p:nvPr/>
          </p:nvGrpSpPr>
          <p:grpSpPr>
            <a:xfrm rot="-5400000">
              <a:off x="-2361428" y="2352446"/>
              <a:ext cx="5652905" cy="938719"/>
              <a:chOff x="325118" y="2690361"/>
              <a:chExt cx="6178995" cy="1026083"/>
            </a:xfrm>
          </p:grpSpPr>
          <p:sp>
            <p:nvSpPr>
              <p:cNvPr id="196" name="Google Shape;196;p8">
                <a:extLst>
                  <a:ext uri="{FF2B5EF4-FFF2-40B4-BE49-F238E27FC236}">
                    <a16:creationId xmlns:a16="http://schemas.microsoft.com/office/drawing/2014/main" id="{1C8CDCAC-9604-E089-66B1-628535CD42EF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 w="9525" cap="flat" cmpd="sng">
                <a:solidFill>
                  <a:srgbClr val="FBEC8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7" name="Google Shape;197;p8" descr="AMBIC-horizontal.png">
                <a:extLst>
                  <a:ext uri="{FF2B5EF4-FFF2-40B4-BE49-F238E27FC236}">
                    <a16:creationId xmlns:a16="http://schemas.microsoft.com/office/drawing/2014/main" id="{29DA07F8-C9D1-19F2-BC40-C69114B919E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r="38823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8" name="Google Shape;198;p8">
                <a:extLst>
                  <a:ext uri="{FF2B5EF4-FFF2-40B4-BE49-F238E27FC236}">
                    <a16:creationId xmlns:a16="http://schemas.microsoft.com/office/drawing/2014/main" id="{77BB5EC2-A3BF-CEA9-03DB-AB609D118046}"/>
                  </a:ext>
                </a:extLst>
              </p:cNvPr>
              <p:cNvSpPr txBox="1"/>
              <p:nvPr/>
            </p:nvSpPr>
            <p:spPr>
              <a:xfrm>
                <a:off x="3702014" y="2690361"/>
                <a:ext cx="2802099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Johns Hopkins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Clemson University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Delaware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Massachusetts Lowell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solidFill>
                      <a:srgbClr val="211D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University of Maryland</a:t>
                </a:r>
                <a:endParaRPr/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35271AD-87A4-38FB-0634-BB9CEF4DF53D}"/>
              </a:ext>
            </a:extLst>
          </p:cNvPr>
          <p:cNvSpPr txBox="1"/>
          <p:nvPr/>
        </p:nvSpPr>
        <p:spPr>
          <a:xfrm>
            <a:off x="938719" y="5986107"/>
            <a:ext cx="42276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Asn-fed cultures depleted glucose 1 day quicker than control, and had slight elevations in peak lactate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F6C03B-6E97-D2A8-B723-127BE4318660}"/>
              </a:ext>
            </a:extLst>
          </p:cNvPr>
          <p:cNvSpPr txBox="1"/>
          <p:nvPr/>
        </p:nvSpPr>
        <p:spPr>
          <a:xfrm>
            <a:off x="5451265" y="5957748"/>
            <a:ext cx="371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Cultures depleted Asn at similar times despite differences in feeding times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3DDF07-2AD8-5E7F-D6B7-A074673C4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527" y="1038137"/>
            <a:ext cx="4729912" cy="260007"/>
          </a:xfrm>
          <a:prstGeom prst="rect">
            <a:avLst/>
          </a:prstGeom>
        </p:spPr>
      </p:pic>
      <p:pic>
        <p:nvPicPr>
          <p:cNvPr id="20" name="Picture 19" descr="A graph of different types of growth&#10;&#10;AI-generated content may be incorrect.">
            <a:extLst>
              <a:ext uri="{FF2B5EF4-FFF2-40B4-BE49-F238E27FC236}">
                <a16:creationId xmlns:a16="http://schemas.microsoft.com/office/drawing/2014/main" id="{0121636F-6CE7-4B3B-1D78-28115E66B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880" y="1427779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50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8090</TotalTime>
  <Words>1535</Words>
  <Application>Microsoft Office PowerPoint</Application>
  <PresentationFormat>On-screen Show (4:3)</PresentationFormat>
  <Paragraphs>245</Paragraphs>
  <Slides>22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Hoover</dc:creator>
  <cp:lastModifiedBy>Bradley Priem</cp:lastModifiedBy>
  <cp:revision>33</cp:revision>
  <dcterms:created xsi:type="dcterms:W3CDTF">2017-10-11T19:50:00Z</dcterms:created>
  <dcterms:modified xsi:type="dcterms:W3CDTF">2025-04-24T23:25:31Z</dcterms:modified>
</cp:coreProperties>
</file>