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6" r:id="rId2"/>
    <p:sldId id="258" r:id="rId3"/>
    <p:sldId id="259" r:id="rId4"/>
    <p:sldId id="325" r:id="rId5"/>
    <p:sldId id="326" r:id="rId6"/>
    <p:sldId id="262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loe Bean" initials="CB" lastIdx="1" clrIdx="0">
    <p:extLst>
      <p:ext uri="{19B8F6BF-5375-455C-9EA6-DF929625EA0E}">
        <p15:presenceInfo xmlns:p15="http://schemas.microsoft.com/office/powerpoint/2012/main" userId="S-1-5-21-1214440339-484763869-725345543-5162239" providerId="AD"/>
      </p:ext>
    </p:extLst>
  </p:cmAuthor>
  <p:cmAuthor id="2" name="Kathryn Elliott" initials="KE" lastIdx="4" clrIdx="1">
    <p:extLst>
      <p:ext uri="{19B8F6BF-5375-455C-9EA6-DF929625EA0E}">
        <p15:presenceInfo xmlns:p15="http://schemas.microsoft.com/office/powerpoint/2012/main" userId="S::kschalk@clemson.edu::7ce14e72-bebd-4274-9d03-f1697f1c2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6408" autoAdjust="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E8916-9312-7740-9085-D9FBEC3702E8}" type="datetimeFigureOut">
              <a:rPr lang="en-US" smtClean="0"/>
              <a:t>1/19/24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A5ABF-A166-E844-AB15-A3580D7E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3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78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23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27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21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2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57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51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1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06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58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2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76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1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A5ABF-A166-E844-AB15-A3580D7EA8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69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4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6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9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1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9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0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9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5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A0EC-EFFF-40DC-8CDC-178E0593337C}" type="datetimeFigureOut">
              <a:rPr lang="en-US" smtClean="0"/>
              <a:t>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9CD1C-47D3-4DD7-8B18-3CB85AE4C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2044701"/>
            <a:ext cx="0" cy="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755648" y="99994"/>
            <a:ext cx="8693922" cy="6737687"/>
            <a:chOff x="231648" y="99993"/>
            <a:chExt cx="8693922" cy="6737687"/>
          </a:xfrm>
        </p:grpSpPr>
        <p:sp>
          <p:nvSpPr>
            <p:cNvPr id="11" name="TextBox 10"/>
            <p:cNvSpPr txBox="1"/>
            <p:nvPr/>
          </p:nvSpPr>
          <p:spPr>
            <a:xfrm>
              <a:off x="781100" y="5785733"/>
              <a:ext cx="76997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A  National  Science  Foundation-facilitated</a:t>
              </a:r>
            </a:p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academic – industry – government  consortia</a:t>
              </a:r>
            </a:p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to  advance  precompetitive  knowledge  in  biomanufacturing</a:t>
              </a:r>
            </a:p>
          </p:txBody>
        </p:sp>
        <p:pic>
          <p:nvPicPr>
            <p:cNvPr id="14" name="Picture 13" descr="AMBIC-horizontal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298"/>
            <a:stretch/>
          </p:blipFill>
          <p:spPr>
            <a:xfrm>
              <a:off x="2605210" y="399302"/>
              <a:ext cx="3949441" cy="860554"/>
            </a:xfrm>
            <a:prstGeom prst="rect">
              <a:avLst/>
            </a:prstGeom>
            <a:noFill/>
            <a:ln w="28575">
              <a:noFill/>
            </a:ln>
          </p:spPr>
        </p:pic>
        <p:pic>
          <p:nvPicPr>
            <p:cNvPr id="4" name="Picture 3" descr="UD_Logo.jpg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607" y="1353504"/>
              <a:ext cx="1560726" cy="629656"/>
            </a:xfrm>
            <a:prstGeom prst="rect">
              <a:avLst/>
            </a:prstGeom>
          </p:spPr>
        </p:pic>
        <p:pic>
          <p:nvPicPr>
            <p:cNvPr id="5" name="Picture 4" descr="Johns_Hopkins_Logo.png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671" y="1376498"/>
              <a:ext cx="2852988" cy="587740"/>
            </a:xfrm>
            <a:prstGeom prst="rect">
              <a:avLst/>
            </a:prstGeom>
          </p:spPr>
        </p:pic>
        <p:pic>
          <p:nvPicPr>
            <p:cNvPr id="9" name="Picture 8" descr="NSF.jpe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648" y="99993"/>
              <a:ext cx="1099312" cy="1107640"/>
            </a:xfrm>
            <a:prstGeom prst="rect">
              <a:avLst/>
            </a:prstGeom>
            <a:solidFill>
              <a:srgbClr val="F8DE28"/>
            </a:solidFill>
          </p:spPr>
        </p:pic>
        <p:pic>
          <p:nvPicPr>
            <p:cNvPr id="6" name="Picture 5" descr="Clemson_Logo.png"/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9522" y="1344985"/>
              <a:ext cx="2219325" cy="63817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267808" y="6386048"/>
              <a:ext cx="16577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www.ambic.org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8960" y="2858472"/>
              <a:ext cx="8006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Industry/University Cooperative Research Center (I/UCRC) </a:t>
              </a:r>
            </a:p>
            <a:p>
              <a:pPr algn="ctr"/>
              <a:r>
                <a:rPr lang="en-US" sz="1600" b="1" dirty="0"/>
                <a:t>Advanced Mammalian Biomanufacturing Innovation Center (AMBIC)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5259" y="2014505"/>
              <a:ext cx="1828800" cy="7937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1330960" y="6406793"/>
              <a:ext cx="648208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/>
                <a:t>Contents are Proprietary to AMBIC and its Members</a:t>
              </a:r>
            </a:p>
            <a:p>
              <a:pPr algn="ctr"/>
              <a:r>
                <a:rPr lang="en-US" sz="1100" dirty="0"/>
                <a:t>Terms of Center Membership Agreement Apply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714" y="1978901"/>
            <a:ext cx="821135" cy="80958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85ED618-CE55-48CA-A67A-9328E410B324}"/>
              </a:ext>
            </a:extLst>
          </p:cNvPr>
          <p:cNvSpPr txBox="1"/>
          <p:nvPr/>
        </p:nvSpPr>
        <p:spPr>
          <a:xfrm>
            <a:off x="1755648" y="3597501"/>
            <a:ext cx="87986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90"/>
                </a:solidFill>
              </a:rPr>
              <a:t>Dissecting Spent Media to Elucidate Components and Mechanisms that Affect Cell Culture Performance</a:t>
            </a:r>
          </a:p>
          <a:p>
            <a:pPr algn="ctr"/>
            <a:endParaRPr lang="en-US" sz="1200" b="1" dirty="0">
              <a:solidFill>
                <a:srgbClr val="000090"/>
              </a:solidFill>
            </a:endParaRPr>
          </a:p>
          <a:p>
            <a:pPr algn="ctr"/>
            <a:r>
              <a:rPr lang="en-US" b="1" dirty="0">
                <a:solidFill>
                  <a:srgbClr val="000090"/>
                </a:solidFill>
              </a:rPr>
              <a:t>Terry </a:t>
            </a:r>
            <a:r>
              <a:rPr lang="en-US" b="1" dirty="0" err="1">
                <a:solidFill>
                  <a:srgbClr val="000090"/>
                </a:solidFill>
              </a:rPr>
              <a:t>Papoutsakis</a:t>
            </a:r>
            <a:r>
              <a:rPr lang="en-US" b="1" dirty="0">
                <a:solidFill>
                  <a:srgbClr val="000090"/>
                </a:solidFill>
              </a:rPr>
              <a:t> (UD), Maciek Antoniewicz (</a:t>
            </a:r>
            <a:r>
              <a:rPr lang="en-US" b="1" dirty="0" err="1">
                <a:solidFill>
                  <a:srgbClr val="000090"/>
                </a:solidFill>
              </a:rPr>
              <a:t>UMich</a:t>
            </a:r>
            <a:r>
              <a:rPr lang="en-US" b="1" dirty="0">
                <a:solidFill>
                  <a:srgbClr val="000090"/>
                </a:solidFill>
              </a:rPr>
              <a:t>)</a:t>
            </a:r>
          </a:p>
          <a:p>
            <a:pPr algn="ctr"/>
            <a:endParaRPr lang="en-US" sz="1200" b="1" dirty="0">
              <a:solidFill>
                <a:srgbClr val="000090"/>
              </a:solidFill>
            </a:endParaRPr>
          </a:p>
          <a:p>
            <a:pPr algn="ctr"/>
            <a:r>
              <a:rPr lang="en-US" sz="2400" b="1" dirty="0"/>
              <a:t>Mentor Meeting  -- November 2, 2023</a:t>
            </a:r>
          </a:p>
        </p:txBody>
      </p:sp>
    </p:spTree>
    <p:extLst>
      <p:ext uri="{BB962C8B-B14F-4D97-AF65-F5344CB8AC3E}">
        <p14:creationId xmlns:p14="http://schemas.microsoft.com/office/powerpoint/2010/main" val="328245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19181"/>
          <a:stretch/>
        </p:blipFill>
        <p:spPr>
          <a:xfrm>
            <a:off x="1312926" y="1536787"/>
            <a:ext cx="6750419" cy="5029201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612668" y="148571"/>
            <a:ext cx="9842269" cy="1239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Batch cultures</a:t>
            </a:r>
            <a:b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(fresh medium + day 15 spent medium)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DDA9B6-CA4A-4B8E-AC99-C1A8A2E6C99C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C0C32AB-9576-4D5E-BF18-0E736A6A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A9F107-1357-4128-9764-1926FCB5108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3471F8-C208-45B7-91DE-C1F4C97CDF33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C5EE253B-584B-422E-B4FF-2A0435715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996710-B7FB-4C11-90EE-ED0B7BE7780A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3" name="Down Arrow 2"/>
          <p:cNvSpPr/>
          <p:nvPr/>
        </p:nvSpPr>
        <p:spPr>
          <a:xfrm rot="5400000">
            <a:off x="8185245" y="2258739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26012" y="2385361"/>
            <a:ext cx="272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 (no spent medium)</a:t>
            </a:r>
          </a:p>
        </p:txBody>
      </p:sp>
      <p:sp>
        <p:nvSpPr>
          <p:cNvPr id="27" name="Down Arrow 26"/>
          <p:cNvSpPr/>
          <p:nvPr/>
        </p:nvSpPr>
        <p:spPr>
          <a:xfrm rot="5400000">
            <a:off x="8185245" y="2483205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726012" y="2609827"/>
            <a:ext cx="272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 (no spent medium)</a:t>
            </a:r>
          </a:p>
        </p:txBody>
      </p:sp>
      <p:sp>
        <p:nvSpPr>
          <p:cNvPr id="29" name="Down Arrow 28"/>
          <p:cNvSpPr/>
          <p:nvPr/>
        </p:nvSpPr>
        <p:spPr>
          <a:xfrm rot="5400000">
            <a:off x="8185245" y="2816434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726012" y="2943056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5%</a:t>
            </a:r>
            <a:r>
              <a:rPr lang="en-US" dirty="0"/>
              <a:t> day 15 spent medium</a:t>
            </a:r>
          </a:p>
        </p:txBody>
      </p:sp>
      <p:sp>
        <p:nvSpPr>
          <p:cNvPr id="31" name="Down Arrow 30"/>
          <p:cNvSpPr/>
          <p:nvPr/>
        </p:nvSpPr>
        <p:spPr>
          <a:xfrm rot="5400000">
            <a:off x="8185245" y="3537924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8726012" y="3664546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10%</a:t>
            </a:r>
            <a:r>
              <a:rPr lang="en-US" dirty="0"/>
              <a:t> day 15 spent medium</a:t>
            </a:r>
          </a:p>
        </p:txBody>
      </p:sp>
      <p:sp>
        <p:nvSpPr>
          <p:cNvPr id="33" name="Down Arrow 32"/>
          <p:cNvSpPr/>
          <p:nvPr/>
        </p:nvSpPr>
        <p:spPr>
          <a:xfrm rot="5400000">
            <a:off x="8185245" y="4668005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726012" y="4794627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25%</a:t>
            </a:r>
            <a:r>
              <a:rPr lang="en-US" dirty="0"/>
              <a:t> day 15 spent medium</a:t>
            </a:r>
          </a:p>
        </p:txBody>
      </p:sp>
      <p:sp>
        <p:nvSpPr>
          <p:cNvPr id="35" name="Down Arrow 34"/>
          <p:cNvSpPr/>
          <p:nvPr/>
        </p:nvSpPr>
        <p:spPr>
          <a:xfrm rot="5400000">
            <a:off x="8185245" y="5155382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26012" y="5282004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50%</a:t>
            </a:r>
            <a:r>
              <a:rPr lang="en-US" dirty="0"/>
              <a:t> day 15 spent medium</a:t>
            </a:r>
          </a:p>
        </p:txBody>
      </p:sp>
    </p:spTree>
    <p:extLst>
      <p:ext uri="{BB962C8B-B14F-4D97-AF65-F5344CB8AC3E}">
        <p14:creationId xmlns:p14="http://schemas.microsoft.com/office/powerpoint/2010/main" val="687539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555287" y="148571"/>
            <a:ext cx="7797318" cy="1239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confounding causes of toxicity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DDA9B6-CA4A-4B8E-AC99-C1A8A2E6C99C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C0C32AB-9576-4D5E-BF18-0E736A6A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A9F107-1357-4128-9764-1926FCB5108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3471F8-C208-45B7-91DE-C1F4C97CDF33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C5EE253B-584B-422E-B4FF-2A0435715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996710-B7FB-4C11-90EE-ED0B7BE7780A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18" name="Content Placeholder 2"/>
          <p:cNvSpPr txBox="1">
            <a:spLocks/>
          </p:cNvSpPr>
          <p:nvPr/>
        </p:nvSpPr>
        <p:spPr>
          <a:xfrm>
            <a:off x="1554986" y="1670858"/>
            <a:ext cx="10204198" cy="4899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u="sng" dirty="0">
                <a:solidFill>
                  <a:srgbClr val="76079D"/>
                </a:solidFill>
                <a:latin typeface="Arial"/>
              </a:rPr>
              <a:t>Spent medium could be diluting critical nutrients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76079D"/>
                </a:solidFill>
                <a:latin typeface="Arial"/>
              </a:rPr>
              <a:t>Run experiments with: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6079D"/>
                </a:solidFill>
                <a:latin typeface="Arial"/>
              </a:rPr>
              <a:t>50% fresh medium + 50% DMEM</a:t>
            </a:r>
            <a:r>
              <a:rPr lang="en-US" sz="2400" b="1" baseline="-25000" dirty="0">
                <a:solidFill>
                  <a:srgbClr val="76079D"/>
                </a:solidFill>
                <a:latin typeface="Arial"/>
              </a:rPr>
              <a:t>(low </a:t>
            </a:r>
            <a:r>
              <a:rPr lang="en-US" sz="2400" b="1" baseline="-25000" dirty="0" err="1">
                <a:solidFill>
                  <a:srgbClr val="76079D"/>
                </a:solidFill>
                <a:latin typeface="Arial"/>
              </a:rPr>
              <a:t>gluc</a:t>
            </a:r>
            <a:r>
              <a:rPr lang="en-US" sz="2400" b="1" baseline="-25000" dirty="0">
                <a:solidFill>
                  <a:srgbClr val="76079D"/>
                </a:solidFill>
                <a:latin typeface="Arial"/>
              </a:rPr>
              <a:t>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6079D"/>
                </a:solidFill>
                <a:latin typeface="Arial"/>
              </a:rPr>
              <a:t>50% fresh medium + 50% DMEM</a:t>
            </a:r>
            <a:r>
              <a:rPr lang="en-US" sz="2400" b="1" baseline="-25000" dirty="0">
                <a:solidFill>
                  <a:srgbClr val="76079D"/>
                </a:solidFill>
                <a:latin typeface="Arial"/>
              </a:rPr>
              <a:t>(low </a:t>
            </a:r>
            <a:r>
              <a:rPr lang="en-US" sz="2400" b="1" baseline="-25000" dirty="0" err="1">
                <a:solidFill>
                  <a:srgbClr val="76079D"/>
                </a:solidFill>
                <a:latin typeface="Arial"/>
              </a:rPr>
              <a:t>gluc</a:t>
            </a:r>
            <a:r>
              <a:rPr lang="en-US" sz="2400" b="1" baseline="-25000" dirty="0">
                <a:solidFill>
                  <a:srgbClr val="76079D"/>
                </a:solidFill>
                <a:latin typeface="Arial"/>
              </a:rPr>
              <a:t>)</a:t>
            </a:r>
            <a:r>
              <a:rPr lang="en-US" sz="2400" b="1" dirty="0">
                <a:solidFill>
                  <a:srgbClr val="76079D"/>
                </a:solidFill>
                <a:latin typeface="Arial"/>
              </a:rPr>
              <a:t> + glucose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050" b="1" dirty="0">
              <a:solidFill>
                <a:srgbClr val="76079D"/>
              </a:solidFill>
              <a:latin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u="sng" dirty="0">
                <a:solidFill>
                  <a:srgbClr val="00BFC3">
                    <a:lumMod val="75000"/>
                  </a:srgbClr>
                </a:solidFill>
                <a:latin typeface="Arial"/>
              </a:rPr>
              <a:t>Feed medium could itself be toxic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Run experiment with: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50% fresh medium + 40% DMEM + 10% AMBIC feed v1.1</a:t>
            </a:r>
          </a:p>
        </p:txBody>
      </p:sp>
    </p:spTree>
    <p:extLst>
      <p:ext uri="{BB962C8B-B14F-4D97-AF65-F5344CB8AC3E}">
        <p14:creationId xmlns:p14="http://schemas.microsoft.com/office/powerpoint/2010/main" val="3053581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2" name="Right Arrow 1"/>
          <p:cNvSpPr/>
          <p:nvPr/>
        </p:nvSpPr>
        <p:spPr>
          <a:xfrm>
            <a:off x="1740309" y="2654599"/>
            <a:ext cx="9409471" cy="20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1612493" y="2302635"/>
            <a:ext cx="9837407" cy="499445"/>
            <a:chOff x="1848468" y="1211368"/>
            <a:chExt cx="9837407" cy="499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7628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3816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6742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8038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0485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9981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0629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9310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4059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6378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3029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5956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7251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9698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9194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29842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48523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3272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75592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82213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45139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86435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18881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48468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03354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47212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32616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70037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95711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53007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82269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295225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9690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539358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02363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23162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4111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969046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70377" y="1211368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226786" y="1232795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Small molecules</a:t>
            </a:r>
          </a:p>
          <a:p>
            <a:pPr algn="ctr"/>
            <a:r>
              <a:rPr lang="en-US" dirty="0"/>
              <a:t>(&lt;300 Da)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94539" y="1232795"/>
            <a:ext cx="99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Peptides</a:t>
            </a:r>
          </a:p>
          <a:p>
            <a:pPr algn="ctr"/>
            <a:r>
              <a:rPr lang="en-US" dirty="0"/>
              <a:t>(~1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867651" y="1232795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Proteins</a:t>
            </a:r>
          </a:p>
          <a:p>
            <a:pPr algn="ctr"/>
            <a:r>
              <a:rPr lang="en-US" dirty="0"/>
              <a:t>(10-50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71073" y="1484003"/>
            <a:ext cx="111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Exosomes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524362" y="1484003"/>
            <a:ext cx="15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Microparticles</a:t>
            </a:r>
            <a:endParaRPr lang="en-US" dirty="0"/>
          </a:p>
        </p:txBody>
      </p:sp>
      <p:cxnSp>
        <p:nvCxnSpPr>
          <p:cNvPr id="83" name="Straight Connector 82"/>
          <p:cNvCxnSpPr/>
          <p:nvPr/>
        </p:nvCxnSpPr>
        <p:spPr>
          <a:xfrm>
            <a:off x="3431454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490735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740309" y="1942646"/>
            <a:ext cx="669252" cy="1963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453420" y="1942646"/>
            <a:ext cx="1054886" cy="1963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27813" y="1942646"/>
            <a:ext cx="2433194" cy="196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519650" y="1942646"/>
            <a:ext cx="998062" cy="196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586161" y="1942646"/>
            <a:ext cx="629262" cy="196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1415845" y="148572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Filtration to Dissect Spent Media</a:t>
            </a:r>
          </a:p>
        </p:txBody>
      </p:sp>
      <p:cxnSp>
        <p:nvCxnSpPr>
          <p:cNvPr id="105" name="Straight Connector 104"/>
          <p:cNvCxnSpPr/>
          <p:nvPr/>
        </p:nvCxnSpPr>
        <p:spPr>
          <a:xfrm>
            <a:off x="4179590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6974" y="4125754"/>
            <a:ext cx="845352" cy="240756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4965" y="4125754"/>
            <a:ext cx="845352" cy="2407563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4773573" y="4125754"/>
            <a:ext cx="26287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Sartorius Vivaspin 20 </a:t>
            </a:r>
          </a:p>
          <a:p>
            <a:r>
              <a:rPr lang="it-IT" dirty="0"/>
              <a:t>Centrifugal Concentrator </a:t>
            </a:r>
          </a:p>
          <a:p>
            <a:r>
              <a:rPr lang="it-IT" dirty="0"/>
              <a:t>(</a:t>
            </a:r>
            <a:r>
              <a:rPr lang="it-IT" u="sng" dirty="0"/>
              <a:t>5 kDa MWCO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Fisher Cat.No. 14-558-503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9090773" y="4125754"/>
            <a:ext cx="26287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Sartorius Vivaspin 20 </a:t>
            </a:r>
          </a:p>
          <a:p>
            <a:r>
              <a:rPr lang="it-IT" dirty="0"/>
              <a:t>Centrifugal Concentrator </a:t>
            </a:r>
          </a:p>
          <a:p>
            <a:r>
              <a:rPr lang="it-IT" dirty="0"/>
              <a:t>(</a:t>
            </a:r>
            <a:r>
              <a:rPr lang="it-IT" u="sng" dirty="0"/>
              <a:t>100 kDa MWCO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Fisher Cat.No. 14-558-509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0115" y="4125635"/>
            <a:ext cx="1304925" cy="2438400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-1" y="4166420"/>
            <a:ext cx="2734887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Amicon Stirred Dialysis Cell</a:t>
            </a:r>
          </a:p>
          <a:p>
            <a:pPr algn="r"/>
            <a:r>
              <a:rPr lang="it-IT" dirty="0"/>
              <a:t>(</a:t>
            </a:r>
            <a:r>
              <a:rPr lang="it-IT" u="sng" dirty="0"/>
              <a:t>1 kDa MWCO</a:t>
            </a:r>
            <a:r>
              <a:rPr lang="it-IT" dirty="0"/>
              <a:t>)</a:t>
            </a:r>
          </a:p>
          <a:p>
            <a:pPr algn="r"/>
            <a:endParaRPr lang="it-IT" dirty="0"/>
          </a:p>
          <a:p>
            <a:pPr algn="r"/>
            <a:r>
              <a:rPr lang="it-IT" dirty="0"/>
              <a:t>Sigma Cat.No. UFSC05001 and PLAC04310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0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2" name="Right Arrow 1"/>
          <p:cNvSpPr/>
          <p:nvPr/>
        </p:nvSpPr>
        <p:spPr>
          <a:xfrm>
            <a:off x="1740309" y="2654599"/>
            <a:ext cx="9409471" cy="20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1612493" y="2302635"/>
            <a:ext cx="9837407" cy="499445"/>
            <a:chOff x="1848468" y="1211368"/>
            <a:chExt cx="9837407" cy="499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7628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3816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6742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8038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0485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9981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0629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9310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4059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6378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3029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5956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7251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9698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9194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29842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48523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3272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75592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82213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45139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86435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18881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48468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03354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47212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32616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70037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95711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53007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82269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295225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9690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539358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02363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23162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4111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969046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70377" y="1211368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226786" y="1232795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Small molecules</a:t>
            </a:r>
          </a:p>
          <a:p>
            <a:pPr algn="ctr"/>
            <a:r>
              <a:rPr lang="en-US" dirty="0"/>
              <a:t>(&lt;300 Da)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94539" y="1232795"/>
            <a:ext cx="99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Peptides</a:t>
            </a:r>
          </a:p>
          <a:p>
            <a:pPr algn="ctr"/>
            <a:r>
              <a:rPr lang="en-US" dirty="0"/>
              <a:t>(~1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867651" y="1232795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Proteins</a:t>
            </a:r>
          </a:p>
          <a:p>
            <a:pPr algn="ctr"/>
            <a:r>
              <a:rPr lang="en-US" dirty="0"/>
              <a:t>(10-50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71073" y="1484003"/>
            <a:ext cx="111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Exosomes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524362" y="1484003"/>
            <a:ext cx="15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Microparticles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8490735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740309" y="1942646"/>
            <a:ext cx="669252" cy="1963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453420" y="1942646"/>
            <a:ext cx="1054886" cy="1963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27813" y="1942646"/>
            <a:ext cx="2433194" cy="196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519650" y="1942646"/>
            <a:ext cx="998062" cy="196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586161" y="1942646"/>
            <a:ext cx="629262" cy="196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1415845" y="148572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Filtration to Dissect Spent Media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6974" y="4125754"/>
            <a:ext cx="845352" cy="2407563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9090773" y="4125754"/>
            <a:ext cx="26287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Sartorius Vivaspin 20 </a:t>
            </a:r>
          </a:p>
          <a:p>
            <a:r>
              <a:rPr lang="it-IT" dirty="0"/>
              <a:t>Centrifugal Concentrator </a:t>
            </a:r>
          </a:p>
          <a:p>
            <a:r>
              <a:rPr lang="it-IT" dirty="0"/>
              <a:t>(</a:t>
            </a:r>
            <a:r>
              <a:rPr lang="it-IT" u="sng" dirty="0"/>
              <a:t>100 kDa MWCO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Fisher Cat.No. 14-558-509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8037280" y="3840722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533793" y="3840722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642166" y="338026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14 mL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8548935" y="338026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1 mL</a:t>
            </a:r>
            <a:endParaRPr lang="en-US" b="1" dirty="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2668275" y="3805354"/>
            <a:ext cx="4404346" cy="2118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u="sng" dirty="0">
                <a:solidFill>
                  <a:srgbClr val="76079D"/>
                </a:solidFill>
                <a:latin typeface="Arial"/>
              </a:rPr>
              <a:t>Spent medium filtration: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solidFill>
                  <a:srgbClr val="76079D"/>
                </a:solidFill>
                <a:latin typeface="Arial"/>
              </a:rPr>
              <a:t>&lt;5 min to filter 15 mL</a:t>
            </a:r>
            <a:endParaRPr lang="en-US" sz="24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412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2" name="Right Arrow 1"/>
          <p:cNvSpPr/>
          <p:nvPr/>
        </p:nvSpPr>
        <p:spPr>
          <a:xfrm>
            <a:off x="1740309" y="2654599"/>
            <a:ext cx="9409471" cy="20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1612493" y="2302635"/>
            <a:ext cx="9837407" cy="499445"/>
            <a:chOff x="1848468" y="1211368"/>
            <a:chExt cx="9837407" cy="499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7628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3816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6742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8038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0485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9981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0629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9310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4059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6378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3029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5956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7251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9698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9194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29842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48523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3272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75592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82213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45139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86435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18881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48468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03354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47212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32616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70037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95711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53007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82269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295225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9690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539358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02363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23162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4111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969046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70377" y="1211368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226786" y="1232795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Small molecules</a:t>
            </a:r>
          </a:p>
          <a:p>
            <a:pPr algn="ctr"/>
            <a:r>
              <a:rPr lang="en-US" dirty="0"/>
              <a:t>(&lt;300 Da)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94539" y="1232795"/>
            <a:ext cx="99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Peptides</a:t>
            </a:r>
          </a:p>
          <a:p>
            <a:pPr algn="ctr"/>
            <a:r>
              <a:rPr lang="en-US" dirty="0"/>
              <a:t>(~1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867651" y="1232795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Proteins</a:t>
            </a:r>
          </a:p>
          <a:p>
            <a:pPr algn="ctr"/>
            <a:r>
              <a:rPr lang="en-US" dirty="0"/>
              <a:t>(10-50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71073" y="1484003"/>
            <a:ext cx="111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Exosomes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524362" y="1484003"/>
            <a:ext cx="15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Microparticles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1740309" y="1942646"/>
            <a:ext cx="669252" cy="1963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453420" y="1942646"/>
            <a:ext cx="1054886" cy="1963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27813" y="1942646"/>
            <a:ext cx="2433194" cy="196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519650" y="1942646"/>
            <a:ext cx="998062" cy="196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586161" y="1942646"/>
            <a:ext cx="629262" cy="196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1415845" y="148572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Filtration to Dissect Spent Media</a:t>
            </a:r>
          </a:p>
        </p:txBody>
      </p:sp>
      <p:cxnSp>
        <p:nvCxnSpPr>
          <p:cNvPr id="105" name="Straight Connector 104"/>
          <p:cNvCxnSpPr/>
          <p:nvPr/>
        </p:nvCxnSpPr>
        <p:spPr>
          <a:xfrm>
            <a:off x="4179590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Picture 10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4965" y="4125754"/>
            <a:ext cx="845352" cy="2407563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1196232" y="4109349"/>
            <a:ext cx="26287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dirty="0"/>
              <a:t>Sartorius Vivaspin 20 </a:t>
            </a:r>
          </a:p>
          <a:p>
            <a:pPr algn="r"/>
            <a:r>
              <a:rPr lang="it-IT" dirty="0"/>
              <a:t>Centrifugal Concentrator </a:t>
            </a:r>
          </a:p>
          <a:p>
            <a:pPr algn="r"/>
            <a:r>
              <a:rPr lang="it-IT" dirty="0"/>
              <a:t>(</a:t>
            </a:r>
            <a:r>
              <a:rPr lang="it-IT" u="sng" dirty="0"/>
              <a:t>5 kDa MWCO</a:t>
            </a:r>
            <a:r>
              <a:rPr lang="it-IT" dirty="0"/>
              <a:t>)</a:t>
            </a:r>
          </a:p>
          <a:p>
            <a:pPr algn="r"/>
            <a:endParaRPr lang="it-IT" dirty="0"/>
          </a:p>
          <a:p>
            <a:pPr algn="r"/>
            <a:r>
              <a:rPr lang="it-IT" dirty="0"/>
              <a:t>Fisher Cat.No. 14-558-503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3727882" y="3840722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24395" y="3840722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332768" y="338026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14 mL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4239537" y="338026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1 mL</a:t>
            </a:r>
            <a:endParaRPr lang="en-US" b="1" dirty="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5884552" y="3913869"/>
            <a:ext cx="4404346" cy="2118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u="sng" dirty="0">
                <a:solidFill>
                  <a:srgbClr val="76079D"/>
                </a:solidFill>
                <a:latin typeface="Arial"/>
              </a:rPr>
              <a:t>Spent medium filtration: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solidFill>
                  <a:srgbClr val="76079D"/>
                </a:solidFill>
                <a:latin typeface="Arial"/>
              </a:rPr>
              <a:t>30-45 min to filter 15 mL</a:t>
            </a:r>
            <a:endParaRPr lang="en-US" sz="24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166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2" name="Right Arrow 1"/>
          <p:cNvSpPr/>
          <p:nvPr/>
        </p:nvSpPr>
        <p:spPr>
          <a:xfrm>
            <a:off x="1740309" y="2654599"/>
            <a:ext cx="9409471" cy="20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1612493" y="2302635"/>
            <a:ext cx="9837407" cy="499445"/>
            <a:chOff x="1848468" y="1211368"/>
            <a:chExt cx="9837407" cy="499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7628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3816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6742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8038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0485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9981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0629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9310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4059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6378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3029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5956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7251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9698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9194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29842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48523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3272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75592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82213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45139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86435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18881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48468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03354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47212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32616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70037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95711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53007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82269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295225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9690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539358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02363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23162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4111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969046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70377" y="1211368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226786" y="1232795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Small molecules</a:t>
            </a:r>
          </a:p>
          <a:p>
            <a:pPr algn="ctr"/>
            <a:r>
              <a:rPr lang="en-US" dirty="0"/>
              <a:t>(&lt;300 Da)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94539" y="1232795"/>
            <a:ext cx="99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Peptides</a:t>
            </a:r>
          </a:p>
          <a:p>
            <a:pPr algn="ctr"/>
            <a:r>
              <a:rPr lang="en-US" dirty="0"/>
              <a:t>(~1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867651" y="1232795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Proteins</a:t>
            </a:r>
          </a:p>
          <a:p>
            <a:pPr algn="ctr"/>
            <a:r>
              <a:rPr lang="en-US" dirty="0"/>
              <a:t>(10-50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71073" y="1484003"/>
            <a:ext cx="111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Exosomes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524362" y="1484003"/>
            <a:ext cx="15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Microparticles</a:t>
            </a:r>
            <a:endParaRPr lang="en-US" dirty="0"/>
          </a:p>
        </p:txBody>
      </p:sp>
      <p:cxnSp>
        <p:nvCxnSpPr>
          <p:cNvPr id="83" name="Straight Connector 82"/>
          <p:cNvCxnSpPr/>
          <p:nvPr/>
        </p:nvCxnSpPr>
        <p:spPr>
          <a:xfrm>
            <a:off x="3431454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740309" y="1942646"/>
            <a:ext cx="669252" cy="1963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453420" y="1942646"/>
            <a:ext cx="1054886" cy="1963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27813" y="1942646"/>
            <a:ext cx="2433194" cy="196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519650" y="1942646"/>
            <a:ext cx="998062" cy="196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586161" y="1942646"/>
            <a:ext cx="629262" cy="196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1415845" y="148572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Filtration to Dissect Spent Media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0115" y="4125635"/>
            <a:ext cx="1304925" cy="2438400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-1" y="4166420"/>
            <a:ext cx="2734887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Amicon Stirred Dialysis Cell</a:t>
            </a:r>
          </a:p>
          <a:p>
            <a:pPr algn="r"/>
            <a:r>
              <a:rPr lang="it-IT" dirty="0"/>
              <a:t>(</a:t>
            </a:r>
            <a:r>
              <a:rPr lang="it-IT" u="sng" dirty="0"/>
              <a:t>1 kDa MWCO</a:t>
            </a:r>
            <a:r>
              <a:rPr lang="it-IT" dirty="0"/>
              <a:t>)</a:t>
            </a:r>
          </a:p>
          <a:p>
            <a:pPr algn="r"/>
            <a:endParaRPr lang="it-IT" dirty="0"/>
          </a:p>
          <a:p>
            <a:pPr algn="r"/>
            <a:r>
              <a:rPr lang="it-IT" dirty="0"/>
              <a:t>Sigma Cat.No. UFSC05001 and PLAC04310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2989717" y="3853349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486230" y="3853349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594603" y="3392887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12 mL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3501372" y="339288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3 mL</a:t>
            </a:r>
            <a:endParaRPr lang="en-US" b="1" dirty="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5146386" y="3926496"/>
            <a:ext cx="4849263" cy="2118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u="sng" dirty="0">
                <a:solidFill>
                  <a:srgbClr val="76079D"/>
                </a:solidFill>
                <a:latin typeface="Arial"/>
              </a:rPr>
              <a:t>Spent medium filtration: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solidFill>
                  <a:srgbClr val="76079D"/>
                </a:solidFill>
                <a:latin typeface="Arial"/>
              </a:rPr>
              <a:t>90-120 min to filter 15 mL</a:t>
            </a:r>
            <a:endParaRPr lang="en-US" sz="24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5845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95" name="Title 1"/>
          <p:cNvSpPr txBox="1">
            <a:spLocks/>
          </p:cNvSpPr>
          <p:nvPr/>
        </p:nvSpPr>
        <p:spPr>
          <a:xfrm>
            <a:off x="1415845" y="32191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1529759" y="1088966"/>
            <a:ext cx="10204198" cy="4899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Arial"/>
              </a:rPr>
              <a:t>Fed-batch to generate more spent medium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1000" b="1" dirty="0">
              <a:solidFill>
                <a:schemeClr val="accent1"/>
              </a:solidFill>
              <a:latin typeface="Arial"/>
            </a:endParaRP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accent1"/>
                </a:solidFill>
                <a:latin typeface="Arial"/>
              </a:rPr>
              <a:t>Batch cultures with fresh medium +DMEM (+feed)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1000" b="1" dirty="0">
              <a:solidFill>
                <a:srgbClr val="7030A0"/>
              </a:solidFill>
              <a:latin typeface="Arial"/>
            </a:endParaRP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7030A0"/>
                </a:solidFill>
                <a:latin typeface="Arial"/>
              </a:rPr>
              <a:t>Batch cultures with fresh + dissected spent media: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030A0"/>
                </a:solidFill>
                <a:latin typeface="Arial"/>
              </a:rPr>
              <a:t>29mL fresh medium + 1 mL spent medium (&gt;100kDa)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030A0"/>
                </a:solidFill>
                <a:latin typeface="Arial"/>
              </a:rPr>
              <a:t>15mL fresh medium + 15 mL spent medium (&lt;100kDa)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030A0"/>
                </a:solidFill>
                <a:latin typeface="Arial"/>
              </a:rPr>
              <a:t>29mL fresh medium + 1 mL spent medium (&gt;5kDa)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030A0"/>
                </a:solidFill>
                <a:latin typeface="Arial"/>
              </a:rPr>
              <a:t>15mL fresh medium + 15 mL spent medium (&lt;5kDa)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030A0"/>
                </a:solidFill>
                <a:latin typeface="Arial"/>
              </a:rPr>
              <a:t>27mL fresh medium + 3 mL spent medium (&gt;1kDa)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7030A0"/>
                </a:solidFill>
                <a:latin typeface="Arial"/>
              </a:rPr>
              <a:t>15mL fresh medium + 15 mL spent medium (&lt;1kDa)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sz="24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05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8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555287" y="148571"/>
            <a:ext cx="7797318" cy="10176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Goals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81A7E1F-EAFB-4783-8217-B641D70512AB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50DC8271-EE16-4652-9B49-CBE15947E3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091B823-8A9E-43DE-A67F-86F47F8CA90B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FB670EF-CBB1-4D2D-9D80-7DCF018E83C1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0433B3B1-C806-4CE1-BEF9-D3E3E794941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8B71F7-4A8F-480D-ABB7-3F353ED63DD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1469023" y="1484561"/>
            <a:ext cx="8747319" cy="4166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0315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GOAL 1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1B01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lang="en-US" sz="2800" b="1" dirty="0">
                <a:solidFill>
                  <a:srgbClr val="103154">
                    <a:lumMod val="75000"/>
                    <a:lumOff val="25000"/>
                  </a:srgbClr>
                </a:solidFill>
                <a:latin typeface="Arial"/>
              </a:rPr>
              <a:t>Identify growth-inhibiting and growth-promoting extracellular components found in spent media</a:t>
            </a:r>
          </a:p>
          <a:p>
            <a:pPr lvl="0"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0315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GOAL 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Optimize removal of unwanted components from spent media to improve high cell-density cultures (perfusion/fed-batch)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BFC3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49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555287" y="148571"/>
            <a:ext cx="7797318" cy="10176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14A1F39-DEA4-4963-95D1-2B8D0BBC1CA7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308FD8F-2A41-4056-A015-AC0F45CC7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9C96B8B-3C65-45F0-8E00-E9E48C95423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A61A733-19E5-4C9D-8036-ED068546FDF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E90AFE-1E1F-499D-8069-090888C661D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CD11E0-23C5-467F-99EA-41F902C82528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1554986" y="1471352"/>
            <a:ext cx="10204198" cy="5099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76079D"/>
                </a:solidFill>
                <a:latin typeface="Arial"/>
              </a:rPr>
              <a:t>Generate spent media from fed-batch culture </a:t>
            </a:r>
            <a:br>
              <a:rPr lang="en-US" sz="2800" b="1" dirty="0">
                <a:solidFill>
                  <a:srgbClr val="76079D"/>
                </a:solidFill>
                <a:latin typeface="Arial"/>
              </a:rPr>
            </a:br>
            <a:r>
              <a:rPr lang="en-US" sz="2800" b="1" dirty="0">
                <a:solidFill>
                  <a:srgbClr val="76079D"/>
                </a:solidFill>
                <a:latin typeface="Arial"/>
              </a:rPr>
              <a:t>(or perfusion culture)</a:t>
            </a:r>
            <a:endParaRPr lang="en-US" sz="2800" b="1" u="sng" dirty="0">
              <a:solidFill>
                <a:srgbClr val="76079D"/>
              </a:solidFill>
              <a:latin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1050" b="1" dirty="0">
              <a:solidFill>
                <a:srgbClr val="76079D"/>
              </a:solidFill>
              <a:latin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Culture cells in 50% fresh + 50% filtered spent media </a:t>
            </a:r>
            <a:r>
              <a:rPr lang="en-US" sz="1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percentages can be adjusted after preliminary experiments</a:t>
            </a:r>
            <a:endParaRPr lang="en-US" sz="28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105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0096FF">
                    <a:lumMod val="75000"/>
                  </a:srgbClr>
                </a:solidFill>
                <a:latin typeface="Arial"/>
              </a:rPr>
              <a:t>Dissect spent media using various filtration techniques</a:t>
            </a:r>
            <a:br>
              <a:rPr lang="en-US" sz="2800" b="1" dirty="0">
                <a:solidFill>
                  <a:srgbClr val="0096FF">
                    <a:lumMod val="75000"/>
                  </a:srgbClr>
                </a:solidFill>
                <a:latin typeface="Arial"/>
              </a:rPr>
            </a:br>
            <a:r>
              <a:rPr lang="en-US" sz="1800" b="1" dirty="0">
                <a:solidFill>
                  <a:srgbClr val="0096FF">
                    <a:lumMod val="75000"/>
                  </a:srgbClr>
                </a:solidFill>
                <a:latin typeface="Arial"/>
              </a:rPr>
              <a:t>separate out CHO cells, </a:t>
            </a:r>
            <a:r>
              <a:rPr lang="en-US" sz="1800" b="1" dirty="0" err="1">
                <a:solidFill>
                  <a:srgbClr val="0096FF">
                    <a:lumMod val="75000"/>
                  </a:srgbClr>
                </a:solidFill>
                <a:latin typeface="Arial"/>
              </a:rPr>
              <a:t>microparticles</a:t>
            </a:r>
            <a:r>
              <a:rPr lang="en-US" sz="1800" b="1" dirty="0">
                <a:solidFill>
                  <a:srgbClr val="0096FF">
                    <a:lumMod val="75000"/>
                  </a:srgbClr>
                </a:solidFill>
                <a:latin typeface="Arial"/>
              </a:rPr>
              <a:t>, exosomes, </a:t>
            </a:r>
            <a:r>
              <a:rPr lang="en-US" sz="1800" b="1" dirty="0" err="1">
                <a:solidFill>
                  <a:srgbClr val="0096FF">
                    <a:lumMod val="75000"/>
                  </a:srgbClr>
                </a:solidFill>
                <a:latin typeface="Arial"/>
              </a:rPr>
              <a:t>etc</a:t>
            </a:r>
            <a:endParaRPr lang="en-US" sz="1800" b="1" dirty="0">
              <a:solidFill>
                <a:srgbClr val="0096FF">
                  <a:lumMod val="75000"/>
                </a:srgbClr>
              </a:solidFill>
              <a:latin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14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Arial"/>
              </a:rPr>
              <a:t>Identify components that impact culture performance and optimize the removal of unwanted components</a:t>
            </a:r>
          </a:p>
        </p:txBody>
      </p:sp>
    </p:spTree>
    <p:extLst>
      <p:ext uri="{BB962C8B-B14F-4D97-AF65-F5344CB8AC3E}">
        <p14:creationId xmlns:p14="http://schemas.microsoft.com/office/powerpoint/2010/main" val="8776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415845" y="148572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Filtration to Dissect Spent Media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2" name="Right Arrow 1"/>
          <p:cNvSpPr/>
          <p:nvPr/>
        </p:nvSpPr>
        <p:spPr>
          <a:xfrm>
            <a:off x="1740309" y="2654599"/>
            <a:ext cx="9409471" cy="20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1612493" y="2302635"/>
            <a:ext cx="9837407" cy="499445"/>
            <a:chOff x="1848468" y="1211368"/>
            <a:chExt cx="9837407" cy="499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7628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3816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6742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8038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0485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9981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0629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9310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4059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6378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3029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5956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7251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9698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9194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29842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48523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3272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75592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82213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45139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86435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18881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48468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03354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47212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32616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70037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95711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53007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82269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295225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9690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539358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02363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23162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4111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969046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70377" y="1211368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</a:p>
          </p:txBody>
        </p:sp>
      </p:grpSp>
      <p:sp>
        <p:nvSpPr>
          <p:cNvPr id="66" name="Rectangle 65"/>
          <p:cNvSpPr/>
          <p:nvPr/>
        </p:nvSpPr>
        <p:spPr>
          <a:xfrm>
            <a:off x="1740309" y="1942646"/>
            <a:ext cx="669252" cy="1963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453420" y="1942646"/>
            <a:ext cx="1054886" cy="1963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1226786" y="1232795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Small molecules</a:t>
            </a:r>
          </a:p>
          <a:p>
            <a:pPr algn="ctr"/>
            <a:r>
              <a:rPr lang="en-US" dirty="0"/>
              <a:t>(&lt;300 Da)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94539" y="1232795"/>
            <a:ext cx="99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Peptides</a:t>
            </a:r>
          </a:p>
          <a:p>
            <a:pPr algn="ctr"/>
            <a:r>
              <a:rPr lang="en-US" dirty="0"/>
              <a:t>(~1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27813" y="1942646"/>
            <a:ext cx="2433194" cy="196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867651" y="1232795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Proteins</a:t>
            </a:r>
          </a:p>
          <a:p>
            <a:pPr algn="ctr"/>
            <a:r>
              <a:rPr lang="en-US" dirty="0"/>
              <a:t>(10-50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8519650" y="1942646"/>
            <a:ext cx="998062" cy="196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8471073" y="1484003"/>
            <a:ext cx="111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Exosomes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9586161" y="1942646"/>
            <a:ext cx="629262" cy="196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9524362" y="1484003"/>
            <a:ext cx="15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Microparticles</a:t>
            </a:r>
            <a:endParaRPr lang="en-US" dirty="0"/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1473681" y="3387211"/>
            <a:ext cx="10346587" cy="1885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buFont typeface="+mj-lt"/>
              <a:buAutoNum type="arabicPeriod"/>
              <a:defRPr/>
            </a:pPr>
            <a:r>
              <a:rPr lang="en-US" sz="2400" b="1" u="sng" dirty="0">
                <a:solidFill>
                  <a:srgbClr val="008000"/>
                </a:solidFill>
                <a:latin typeface="Arial"/>
              </a:rPr>
              <a:t>Remove CHO cells</a:t>
            </a:r>
          </a:p>
          <a:p>
            <a:pPr marL="400050" lvl="1" indent="0" algn="just">
              <a:buNone/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</a:rPr>
              <a:t>Use gentle centrifugation</a:t>
            </a:r>
          </a:p>
          <a:p>
            <a:pPr marL="400050" lvl="1" indent="0" algn="just">
              <a:buNone/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</a:rPr>
              <a:t>Use 0.45 </a:t>
            </a:r>
            <a:r>
              <a:rPr lang="en-US" sz="2000" b="1" dirty="0">
                <a:solidFill>
                  <a:srgbClr val="008000"/>
                </a:solidFill>
                <a:latin typeface="Arial"/>
                <a:sym typeface="Symbol" panose="05050102010706020507" pitchFamily="18" charset="2"/>
              </a:rPr>
              <a:t>m or 1.0 m filtration</a:t>
            </a:r>
            <a:endParaRPr lang="en-US" sz="2000" b="1" dirty="0">
              <a:solidFill>
                <a:srgbClr val="008000"/>
              </a:solidFill>
              <a:latin typeface="Arial"/>
            </a:endParaRPr>
          </a:p>
          <a:p>
            <a:pPr marL="914400" lvl="1" indent="-457200" algn="just">
              <a:buFont typeface="+mj-lt"/>
              <a:buAutoNum type="arabicPeriod"/>
              <a:defRPr/>
            </a:pPr>
            <a:endParaRPr lang="en-US" sz="2000" b="1" dirty="0">
              <a:solidFill>
                <a:srgbClr val="008000"/>
              </a:solidFill>
              <a:latin typeface="Arial"/>
            </a:endParaRPr>
          </a:p>
          <a:p>
            <a:pPr marL="457200" lvl="0" indent="-457200" algn="just">
              <a:buFont typeface="+mj-lt"/>
              <a:buAutoNum type="arabicPeriod"/>
              <a:defRPr/>
            </a:pPr>
            <a:r>
              <a:rPr lang="en-US" sz="2400" b="1" u="sng" dirty="0">
                <a:solidFill>
                  <a:srgbClr val="002060"/>
                </a:solidFill>
                <a:latin typeface="Arial"/>
              </a:rPr>
              <a:t>Remove exosomes and </a:t>
            </a:r>
            <a:r>
              <a:rPr lang="en-US" sz="2400" b="1" u="sng" dirty="0" err="1">
                <a:solidFill>
                  <a:srgbClr val="002060"/>
                </a:solidFill>
                <a:latin typeface="Arial"/>
              </a:rPr>
              <a:t>microparticles</a:t>
            </a:r>
            <a:endParaRPr lang="en-US" sz="2400" b="1" dirty="0">
              <a:solidFill>
                <a:srgbClr val="002060"/>
              </a:solidFill>
              <a:latin typeface="Arial"/>
            </a:endParaRPr>
          </a:p>
          <a:p>
            <a:pPr marL="400050" lvl="1" indent="0" algn="just">
              <a:buNone/>
              <a:defRPr/>
            </a:pPr>
            <a:r>
              <a:rPr lang="en-US" sz="2000" b="1" dirty="0">
                <a:solidFill>
                  <a:srgbClr val="002060"/>
                </a:solidFill>
                <a:latin typeface="Arial"/>
              </a:rPr>
              <a:t>Use high-speed centrifugation</a:t>
            </a:r>
          </a:p>
          <a:p>
            <a:pPr marL="400050" lvl="1" indent="0" algn="just">
              <a:buNone/>
              <a:defRPr/>
            </a:pPr>
            <a:r>
              <a:rPr lang="en-US" sz="2000" b="1" dirty="0">
                <a:solidFill>
                  <a:srgbClr val="002060"/>
                </a:solidFill>
                <a:latin typeface="Arial"/>
              </a:rPr>
              <a:t>Use 0.05 </a:t>
            </a:r>
            <a:r>
              <a:rPr lang="en-US" sz="2000" b="1" dirty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</a:t>
            </a:r>
            <a:r>
              <a:rPr lang="en-US" sz="2000" b="1" dirty="0">
                <a:solidFill>
                  <a:srgbClr val="002060"/>
                </a:solidFill>
                <a:latin typeface="Arial"/>
              </a:rPr>
              <a:t>m or 0.10 </a:t>
            </a:r>
            <a:r>
              <a:rPr lang="en-US" sz="2000" b="1" dirty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</a:t>
            </a:r>
            <a:r>
              <a:rPr lang="en-US" sz="2000" b="1" dirty="0">
                <a:solidFill>
                  <a:srgbClr val="002060"/>
                </a:solidFill>
                <a:latin typeface="Arial"/>
              </a:rPr>
              <a:t>m filtration</a:t>
            </a:r>
          </a:p>
        </p:txBody>
      </p:sp>
    </p:spTree>
    <p:extLst>
      <p:ext uri="{BB962C8B-B14F-4D97-AF65-F5344CB8AC3E}">
        <p14:creationId xmlns:p14="http://schemas.microsoft.com/office/powerpoint/2010/main" val="287803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18A9A40-436C-4E2A-A2DD-63BDCBB343D0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2178D47A-7627-42DC-9481-E90C5041F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66F017-2D23-4804-8E71-061BF481A9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F0E579-2963-4BEF-84EF-3998CD90A626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2D7874FE-B137-41D5-8136-F49470AE1F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DE1BE4-ACFC-4F97-8188-3F2DB1E87AC1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2" name="Right Arrow 1"/>
          <p:cNvSpPr/>
          <p:nvPr/>
        </p:nvSpPr>
        <p:spPr>
          <a:xfrm>
            <a:off x="1740309" y="2654599"/>
            <a:ext cx="9409471" cy="20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1612493" y="2302635"/>
            <a:ext cx="9837407" cy="499445"/>
            <a:chOff x="1848468" y="1211368"/>
            <a:chExt cx="9837407" cy="499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7628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3816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6742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08038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0485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9981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0629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9310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24059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6378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30299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059561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7251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96982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9194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298424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48523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63272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755920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822135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0451397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864353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188818" y="1514168"/>
              <a:ext cx="0" cy="19664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48468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03354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47212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32616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70037" y="12113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95711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53007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82269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295225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9690" y="121136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539358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602363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23162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641115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969046" y="121136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70377" y="1211368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nm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226786" y="1232795"/>
            <a:ext cx="169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Small molecules</a:t>
            </a:r>
          </a:p>
          <a:p>
            <a:pPr algn="ctr"/>
            <a:r>
              <a:rPr lang="en-US" dirty="0"/>
              <a:t>(&lt;300 Da)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94539" y="1232795"/>
            <a:ext cx="99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Peptides</a:t>
            </a:r>
          </a:p>
          <a:p>
            <a:pPr algn="ctr"/>
            <a:r>
              <a:rPr lang="en-US" dirty="0"/>
              <a:t>(~1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867651" y="1232795"/>
            <a:ext cx="1274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Proteins</a:t>
            </a:r>
          </a:p>
          <a:p>
            <a:pPr algn="ctr"/>
            <a:r>
              <a:rPr lang="en-US" dirty="0"/>
              <a:t>(10-50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71073" y="1484003"/>
            <a:ext cx="111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Exosomes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524362" y="1484003"/>
            <a:ext cx="15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Microparticles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794444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9584070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249262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560572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827798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194324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701954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127813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3431454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 rot="5400000">
            <a:off x="4153168" y="3476200"/>
            <a:ext cx="269626" cy="1894419"/>
          </a:xfrm>
          <a:prstGeom prst="rightBrace">
            <a:avLst>
              <a:gd name="adj1" fmla="val 41874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Brace 83"/>
          <p:cNvSpPr/>
          <p:nvPr/>
        </p:nvSpPr>
        <p:spPr>
          <a:xfrm rot="5400000">
            <a:off x="6910529" y="2867364"/>
            <a:ext cx="269626" cy="3112094"/>
          </a:xfrm>
          <a:prstGeom prst="rightBrace">
            <a:avLst>
              <a:gd name="adj1" fmla="val 41874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Brace 84"/>
          <p:cNvSpPr/>
          <p:nvPr/>
        </p:nvSpPr>
        <p:spPr>
          <a:xfrm rot="5400000">
            <a:off x="10065530" y="3650814"/>
            <a:ext cx="269626" cy="1545193"/>
          </a:xfrm>
          <a:prstGeom prst="rightBrace">
            <a:avLst>
              <a:gd name="adj1" fmla="val 41874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9505329" y="4677585"/>
            <a:ext cx="2291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Microfiltration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Millipore (0.45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Millipore (0.20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384224" y="4677585"/>
            <a:ext cx="52455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 </a:t>
            </a:r>
            <a:r>
              <a:rPr lang="en-US" b="1" u="sng" dirty="0"/>
              <a:t>Ultrafiltration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Millipore </a:t>
            </a:r>
            <a:r>
              <a:rPr lang="en-US" dirty="0" err="1"/>
              <a:t>Durapore</a:t>
            </a:r>
            <a:r>
              <a:rPr lang="en-US" dirty="0"/>
              <a:t> filters (0.10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Cytive</a:t>
            </a:r>
            <a:r>
              <a:rPr lang="en-US" dirty="0"/>
              <a:t> </a:t>
            </a:r>
            <a:r>
              <a:rPr lang="en-US" dirty="0" err="1"/>
              <a:t>Whatman</a:t>
            </a:r>
            <a:r>
              <a:rPr lang="en-US" dirty="0"/>
              <a:t> </a:t>
            </a:r>
            <a:r>
              <a:rPr lang="en-US" dirty="0" err="1"/>
              <a:t>Nucleopore</a:t>
            </a:r>
            <a:r>
              <a:rPr lang="en-US" dirty="0"/>
              <a:t> filters </a:t>
            </a:r>
            <a:br>
              <a:rPr lang="en-US" dirty="0"/>
            </a:br>
            <a:r>
              <a:rPr lang="en-US" dirty="0"/>
              <a:t>(0.08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m, 0.05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m, 0.03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Whatman</a:t>
            </a:r>
            <a:r>
              <a:rPr lang="en-US" dirty="0"/>
              <a:t> </a:t>
            </a:r>
            <a:r>
              <a:rPr lang="en-US" dirty="0" err="1"/>
              <a:t>Anotop</a:t>
            </a:r>
            <a:r>
              <a:rPr lang="en-US" dirty="0"/>
              <a:t> filters </a:t>
            </a:r>
            <a:br>
              <a:rPr lang="en-US" dirty="0"/>
            </a:br>
            <a:r>
              <a:rPr lang="en-US" dirty="0"/>
              <a:t>(0.02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m, 0.015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Millipore </a:t>
            </a:r>
            <a:r>
              <a:rPr lang="en-US" dirty="0" err="1"/>
              <a:t>Ultracel</a:t>
            </a:r>
            <a:r>
              <a:rPr lang="en-US" dirty="0"/>
              <a:t> filters (1, 3, 10, 30,  and 100 </a:t>
            </a:r>
            <a:r>
              <a:rPr lang="en-US" dirty="0" err="1"/>
              <a:t>kDa</a:t>
            </a:r>
            <a:r>
              <a:rPr lang="en-US" dirty="0"/>
              <a:t>)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8490735" y="1865834"/>
            <a:ext cx="0" cy="2210637"/>
          </a:xfrm>
          <a:prstGeom prst="line">
            <a:avLst/>
          </a:prstGeom>
          <a:ln w="635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296641" y="4677585"/>
            <a:ext cx="1838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/>
              <a:t>Nanofiltration</a:t>
            </a:r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3-10 nm filters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740309" y="1942646"/>
            <a:ext cx="669252" cy="1963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453420" y="1942646"/>
            <a:ext cx="1054886" cy="1963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27813" y="1942646"/>
            <a:ext cx="2433194" cy="196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519650" y="1942646"/>
            <a:ext cx="998062" cy="1963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586161" y="1942646"/>
            <a:ext cx="629262" cy="196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1415845" y="148572"/>
            <a:ext cx="10432026" cy="8198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Filtration to Dissect Spent Media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050893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742037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314901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5813286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6431883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7162572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7855972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8078222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9207879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>
            <a:off x="10423648" y="4071853"/>
            <a:ext cx="402527" cy="9236"/>
          </a:xfrm>
          <a:prstGeom prst="straightConnector1">
            <a:avLst/>
          </a:prstGeom>
          <a:ln w="635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0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555287" y="148571"/>
            <a:ext cx="7797318" cy="1239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 Spent Medium</a:t>
            </a:r>
          </a:p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(using fed-batch culture)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DDA9B6-CA4A-4B8E-AC99-C1A8A2E6C99C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C0C32AB-9576-4D5E-BF18-0E736A6A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A9F107-1357-4128-9764-1926FCB5108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3471F8-C208-45B7-91DE-C1F4C97CDF33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C5EE253B-584B-422E-B4FF-2A0435715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996710-B7FB-4C11-90EE-ED0B7BE7780A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sp>
        <p:nvSpPr>
          <p:cNvPr id="18" name="Content Placeholder 2"/>
          <p:cNvSpPr txBox="1">
            <a:spLocks/>
          </p:cNvSpPr>
          <p:nvPr/>
        </p:nvSpPr>
        <p:spPr>
          <a:xfrm>
            <a:off x="1554986" y="1670858"/>
            <a:ext cx="10204198" cy="4899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76079D"/>
                </a:solidFill>
                <a:latin typeface="Arial"/>
              </a:rPr>
              <a:t>Cell line: AMBIC NIH cell line</a:t>
            </a:r>
            <a:endParaRPr lang="en-US" sz="2800" b="1" u="sng" dirty="0">
              <a:solidFill>
                <a:srgbClr val="76079D"/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050" b="1" dirty="0">
              <a:solidFill>
                <a:srgbClr val="76079D"/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Base medium: Immediate Advantage (</a:t>
            </a:r>
            <a:r>
              <a:rPr lang="en-US" sz="2800" b="1" dirty="0" err="1">
                <a:solidFill>
                  <a:srgbClr val="00BFC3">
                    <a:lumMod val="75000"/>
                  </a:srgbClr>
                </a:solidFill>
                <a:latin typeface="Arial"/>
              </a:rPr>
              <a:t>MilliporeSigma</a:t>
            </a: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) </a:t>
            </a:r>
            <a:b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</a:b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+ 6 </a:t>
            </a:r>
            <a:r>
              <a:rPr lang="en-US" sz="2800" b="1" dirty="0" err="1">
                <a:solidFill>
                  <a:srgbClr val="00BFC3">
                    <a:lumMod val="75000"/>
                  </a:srgbClr>
                </a:solidFill>
                <a:latin typeface="Arial"/>
              </a:rPr>
              <a:t>mM</a:t>
            </a:r>
            <a:r>
              <a:rPr lang="en-US" sz="2800" b="1" dirty="0">
                <a:solidFill>
                  <a:srgbClr val="00BFC3">
                    <a:lumMod val="75000"/>
                  </a:srgbClr>
                </a:solidFill>
                <a:latin typeface="Arial"/>
              </a:rPr>
              <a:t> glutamine, +anti-clumping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05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0096FF">
                    <a:lumMod val="75000"/>
                  </a:srgbClr>
                </a:solidFill>
                <a:latin typeface="Arial"/>
              </a:rPr>
              <a:t>Feed medium: AMBIC feed v1.1 and 970mM glucose solution</a:t>
            </a:r>
            <a:endParaRPr lang="en-US" sz="1800" b="1" dirty="0">
              <a:solidFill>
                <a:srgbClr val="0096FF">
                  <a:lumMod val="75000"/>
                </a:srgbClr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400" b="1" dirty="0">
              <a:solidFill>
                <a:srgbClr val="00BFC3">
                  <a:lumMod val="75000"/>
                </a:srgbClr>
              </a:solidFill>
              <a:latin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C00000"/>
                </a:solidFill>
                <a:latin typeface="Arial"/>
              </a:rPr>
              <a:t>Daily feeding starting on day 4 (reset glucose to 30mM)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C00000"/>
                </a:solidFill>
                <a:latin typeface="Arial"/>
              </a:rPr>
              <a:t>50% of glucose from feed, 50% from glucose stock</a:t>
            </a:r>
          </a:p>
        </p:txBody>
      </p:sp>
    </p:spTree>
    <p:extLst>
      <p:ext uri="{BB962C8B-B14F-4D97-AF65-F5344CB8AC3E}">
        <p14:creationId xmlns:p14="http://schemas.microsoft.com/office/powerpoint/2010/main" val="157248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946" y="1388224"/>
            <a:ext cx="5014032" cy="3429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555287" y="148571"/>
            <a:ext cx="7797318" cy="1239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Spent Media </a:t>
            </a:r>
          </a:p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(fed-batch culture)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DDA9B6-CA4A-4B8E-AC99-C1A8A2E6C99C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C0C32AB-9576-4D5E-BF18-0E736A6A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A9F107-1357-4128-9764-1926FCB5108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3471F8-C208-45B7-91DE-C1F4C97CDF33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C5EE253B-584B-422E-B4FF-2A0435715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996710-B7FB-4C11-90EE-ED0B7BE7780A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9074" y="1388224"/>
            <a:ext cx="4939690" cy="32944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0938" y="4482227"/>
            <a:ext cx="3241957" cy="220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53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555287" y="148571"/>
            <a:ext cx="7797318" cy="1239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Spent Media </a:t>
            </a:r>
          </a:p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(fed-batch culture)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DDA9B6-CA4A-4B8E-AC99-C1A8A2E6C99C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C0C32AB-9576-4D5E-BF18-0E736A6A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A9F107-1357-4128-9764-1926FCB5108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3471F8-C208-45B7-91DE-C1F4C97CDF33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C5EE253B-584B-422E-B4FF-2A0435715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996710-B7FB-4C11-90EE-ED0B7BE7780A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2737" y="1893454"/>
            <a:ext cx="5014032" cy="340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8099" y="1893454"/>
            <a:ext cx="502672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9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612668" y="148571"/>
            <a:ext cx="9842269" cy="12396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Batch cultures</a:t>
            </a:r>
            <a:b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(50% fresh medium + 50% spent medium)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DDA9B6-CA4A-4B8E-AC99-C1A8A2E6C99C}"/>
              </a:ext>
            </a:extLst>
          </p:cNvPr>
          <p:cNvGrpSpPr/>
          <p:nvPr/>
        </p:nvGrpSpPr>
        <p:grpSpPr>
          <a:xfrm>
            <a:off x="0" y="0"/>
            <a:ext cx="938719" cy="6655110"/>
            <a:chOff x="-4335" y="-3077"/>
            <a:chExt cx="938719" cy="6655110"/>
          </a:xfrm>
        </p:grpSpPr>
        <p:pic>
          <p:nvPicPr>
            <p:cNvPr id="12" name="Picture 11" descr="NSF.jpeg">
              <a:extLst>
                <a:ext uri="{FF2B5EF4-FFF2-40B4-BE49-F238E27FC236}">
                  <a16:creationId xmlns:a16="http://schemas.microsoft.com/office/drawing/2014/main" id="{FC0C32AB-9576-4D5E-BF18-0E736A6A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3" y="5734169"/>
              <a:ext cx="914400" cy="92132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A9F107-1357-4128-9764-1926FCB5108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-2360643" y="2353231"/>
              <a:ext cx="5651336" cy="938719"/>
              <a:chOff x="325118" y="2690362"/>
              <a:chExt cx="6177280" cy="102608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3471F8-C208-45B7-91DE-C1F4C97CDF33}"/>
                  </a:ext>
                </a:extLst>
              </p:cNvPr>
              <p:cNvSpPr/>
              <p:nvPr/>
            </p:nvSpPr>
            <p:spPr>
              <a:xfrm rot="5400000">
                <a:off x="2914007" y="106209"/>
                <a:ext cx="999501" cy="6177280"/>
              </a:xfrm>
              <a:prstGeom prst="rect">
                <a:avLst/>
              </a:prstGeom>
              <a:solidFill>
                <a:srgbClr val="F8DE28"/>
              </a:solidFill>
              <a:ln>
                <a:solidFill>
                  <a:srgbClr val="FBEC8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 descr="AMBIC-horizontal.png">
                <a:extLst>
                  <a:ext uri="{FF2B5EF4-FFF2-40B4-BE49-F238E27FC236}">
                    <a16:creationId xmlns:a16="http://schemas.microsoft.com/office/drawing/2014/main" id="{C5EE253B-584B-422E-B4FF-2A0435715B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8824"/>
              <a:stretch/>
            </p:blipFill>
            <p:spPr>
              <a:xfrm>
                <a:off x="395795" y="2834194"/>
                <a:ext cx="3356340" cy="73761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996710-B7FB-4C11-90EE-ED0B7BE7780A}"/>
                  </a:ext>
                </a:extLst>
              </p:cNvPr>
              <p:cNvSpPr txBox="1"/>
              <p:nvPr/>
            </p:nvSpPr>
            <p:spPr>
              <a:xfrm>
                <a:off x="3875481" y="2690362"/>
                <a:ext cx="2455165" cy="1026083"/>
              </a:xfrm>
              <a:prstGeom prst="rect">
                <a:avLst/>
              </a:prstGeom>
              <a:solidFill>
                <a:srgbClr val="F8DE28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211D7D"/>
                    </a:solidFill>
                  </a:rPr>
                  <a:t>Johns Hopkins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Clemson University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Delaware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Massachusetts Lowell</a:t>
                </a:r>
              </a:p>
              <a:p>
                <a:r>
                  <a:rPr lang="en-US" sz="1100" b="1" dirty="0">
                    <a:solidFill>
                      <a:srgbClr val="211D7D"/>
                    </a:solidFill>
                  </a:rPr>
                  <a:t>University of Maryland</a:t>
                </a:r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r="19485"/>
          <a:stretch/>
        </p:blipFill>
        <p:spPr>
          <a:xfrm>
            <a:off x="1612668" y="1625909"/>
            <a:ext cx="6724997" cy="5029201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 rot="5400000">
            <a:off x="8561669" y="2256240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02436" y="2382862"/>
            <a:ext cx="272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 (no spent medium)</a:t>
            </a:r>
          </a:p>
        </p:txBody>
      </p:sp>
      <p:sp>
        <p:nvSpPr>
          <p:cNvPr id="17" name="Down Arrow 16"/>
          <p:cNvSpPr/>
          <p:nvPr/>
        </p:nvSpPr>
        <p:spPr>
          <a:xfrm rot="5400000">
            <a:off x="8561669" y="4169106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102436" y="4295728"/>
            <a:ext cx="256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50% </a:t>
            </a:r>
            <a:r>
              <a:rPr lang="en-US" u="sng" dirty="0"/>
              <a:t>day 7</a:t>
            </a:r>
            <a:r>
              <a:rPr lang="en-US" dirty="0"/>
              <a:t> spent medium</a:t>
            </a:r>
          </a:p>
        </p:txBody>
      </p:sp>
      <p:sp>
        <p:nvSpPr>
          <p:cNvPr id="19" name="Down Arrow 18"/>
          <p:cNvSpPr/>
          <p:nvPr/>
        </p:nvSpPr>
        <p:spPr>
          <a:xfrm rot="5400000">
            <a:off x="8561669" y="4406792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02436" y="4533414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50% </a:t>
            </a:r>
            <a:r>
              <a:rPr lang="en-US" u="sng" dirty="0"/>
              <a:t>day 9</a:t>
            </a:r>
            <a:r>
              <a:rPr lang="en-US" dirty="0"/>
              <a:t> spent medium</a:t>
            </a:r>
          </a:p>
        </p:txBody>
      </p:sp>
      <p:sp>
        <p:nvSpPr>
          <p:cNvPr id="21" name="Down Arrow 20"/>
          <p:cNvSpPr/>
          <p:nvPr/>
        </p:nvSpPr>
        <p:spPr>
          <a:xfrm rot="5400000">
            <a:off x="8561669" y="4621160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9102436" y="474778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50% </a:t>
            </a:r>
            <a:r>
              <a:rPr lang="en-US" u="sng" dirty="0"/>
              <a:t>day 11</a:t>
            </a:r>
            <a:r>
              <a:rPr lang="en-US" dirty="0"/>
              <a:t> spent medium</a:t>
            </a:r>
          </a:p>
        </p:txBody>
      </p:sp>
      <p:sp>
        <p:nvSpPr>
          <p:cNvPr id="23" name="Down Arrow 22"/>
          <p:cNvSpPr/>
          <p:nvPr/>
        </p:nvSpPr>
        <p:spPr>
          <a:xfrm rot="5400000">
            <a:off x="8561669" y="4829143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9102436" y="4955765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50% </a:t>
            </a:r>
            <a:r>
              <a:rPr lang="en-US" u="sng" dirty="0"/>
              <a:t>day 13</a:t>
            </a:r>
            <a:r>
              <a:rPr lang="en-US" dirty="0"/>
              <a:t> spent medium</a:t>
            </a:r>
          </a:p>
        </p:txBody>
      </p:sp>
      <p:sp>
        <p:nvSpPr>
          <p:cNvPr id="25" name="Down Arrow 24"/>
          <p:cNvSpPr/>
          <p:nvPr/>
        </p:nvSpPr>
        <p:spPr>
          <a:xfrm rot="5400000">
            <a:off x="8561669" y="5036602"/>
            <a:ext cx="174567" cy="62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102436" y="5163224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50% </a:t>
            </a:r>
            <a:r>
              <a:rPr lang="en-US" u="sng" dirty="0"/>
              <a:t>day 15</a:t>
            </a:r>
            <a:r>
              <a:rPr lang="en-US" dirty="0"/>
              <a:t> spent medium</a:t>
            </a:r>
          </a:p>
        </p:txBody>
      </p:sp>
    </p:spTree>
    <p:extLst>
      <p:ext uri="{BB962C8B-B14F-4D97-AF65-F5344CB8AC3E}">
        <p14:creationId xmlns:p14="http://schemas.microsoft.com/office/powerpoint/2010/main" val="26511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6766</TotalTime>
  <Words>1244</Words>
  <Application>Microsoft Macintosh PowerPoint</Application>
  <PresentationFormat>Widescreen</PresentationFormat>
  <Paragraphs>370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Johns Hopkins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Hoover</dc:creator>
  <cp:lastModifiedBy>Bradley Priem</cp:lastModifiedBy>
  <cp:revision>88</cp:revision>
  <dcterms:created xsi:type="dcterms:W3CDTF">2017-10-11T19:50:00Z</dcterms:created>
  <dcterms:modified xsi:type="dcterms:W3CDTF">2024-01-19T13:03:56Z</dcterms:modified>
</cp:coreProperties>
</file>