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2.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3.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4.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66" r:id="rId2"/>
    <p:sldId id="256" r:id="rId3"/>
    <p:sldId id="258" r:id="rId4"/>
    <p:sldId id="327" r:id="rId5"/>
    <p:sldId id="328" r:id="rId6"/>
    <p:sldId id="329" r:id="rId7"/>
    <p:sldId id="259" r:id="rId8"/>
    <p:sldId id="330" r:id="rId9"/>
    <p:sldId id="260" r:id="rId10"/>
    <p:sldId id="333" r:id="rId11"/>
    <p:sldId id="335" r:id="rId12"/>
    <p:sldId id="337" r:id="rId13"/>
    <p:sldId id="262" r:id="rId14"/>
    <p:sldId id="263" r:id="rId15"/>
    <p:sldId id="264" r:id="rId16"/>
    <p:sldId id="32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loe Bean" initials="CB" lastIdx="1" clrIdx="0">
    <p:extLst>
      <p:ext uri="{19B8F6BF-5375-455C-9EA6-DF929625EA0E}">
        <p15:presenceInfo xmlns:p15="http://schemas.microsoft.com/office/powerpoint/2012/main" userId="S-1-5-21-1214440339-484763869-725345543-5162239" providerId="AD"/>
      </p:ext>
    </p:extLst>
  </p:cmAuthor>
  <p:cmAuthor id="2" name="Kathryn Elliott" initials="KE" lastIdx="4" clrIdx="1">
    <p:extLst>
      <p:ext uri="{19B8F6BF-5375-455C-9EA6-DF929625EA0E}">
        <p15:presenceInfo xmlns:p15="http://schemas.microsoft.com/office/powerpoint/2012/main" userId="S::kschalk@clemson.edu::7ce14e72-bebd-4274-9d03-f1697f1c2db8" providerId="AD"/>
      </p:ext>
    </p:extLst>
  </p:cmAuthor>
  <p:cmAuthor id="3" name="Kent Rapp" initials="KR" lastIdx="18" clrIdx="2">
    <p:extLst>
      <p:ext uri="{19B8F6BF-5375-455C-9EA6-DF929625EA0E}">
        <p15:presenceInfo xmlns:p15="http://schemas.microsoft.com/office/powerpoint/2012/main" userId="Kent Rapp" providerId="None"/>
      </p:ext>
    </p:extLst>
  </p:cmAuthor>
  <p:cmAuthor id="4" name="Reza Kalhor" initials="RK" lastIdx="6" clrIdx="3">
    <p:extLst>
      <p:ext uri="{19B8F6BF-5375-455C-9EA6-DF929625EA0E}">
        <p15:presenceInfo xmlns:p15="http://schemas.microsoft.com/office/powerpoint/2012/main" userId="S::kreza1@jh.edu::9fc29569-9953-492a-8e3f-b83c3ba1aa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A62A"/>
    <a:srgbClr val="1B5529"/>
    <a:srgbClr val="7E1416"/>
    <a:srgbClr val="D11E51"/>
    <a:srgbClr val="59A157"/>
    <a:srgbClr val="487DA9"/>
    <a:srgbClr val="FF99FF"/>
    <a:srgbClr val="FF9900"/>
    <a:srgbClr val="9900CC"/>
    <a:srgbClr val="2665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020067-6096-479C-A684-CDF376E40413}" v="1" dt="2024-01-06T17:33:01.7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52" autoAdjust="0"/>
    <p:restoredTop sz="90305" autoAdjust="0"/>
  </p:normalViewPr>
  <p:slideViewPr>
    <p:cSldViewPr snapToGrid="0">
      <p:cViewPr varScale="1">
        <p:scale>
          <a:sx n="117" d="100"/>
          <a:sy n="117" d="100"/>
        </p:scale>
        <p:origin x="67"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t Rapp" userId="4af73b12-9d01-4b9f-9fc5-46f01d6d51cf" providerId="ADAL" clId="{5D020067-6096-479C-A684-CDF376E40413}"/>
    <pc:docChg chg="modSld">
      <pc:chgData name="Kent Rapp" userId="4af73b12-9d01-4b9f-9fc5-46f01d6d51cf" providerId="ADAL" clId="{5D020067-6096-479C-A684-CDF376E40413}" dt="2024-01-06T17:33:01.769" v="0" actId="164"/>
      <pc:docMkLst>
        <pc:docMk/>
      </pc:docMkLst>
      <pc:sldChg chg="addSp modSp">
        <pc:chgData name="Kent Rapp" userId="4af73b12-9d01-4b9f-9fc5-46f01d6d51cf" providerId="ADAL" clId="{5D020067-6096-479C-A684-CDF376E40413}" dt="2024-01-06T17:33:01.769" v="0" actId="164"/>
        <pc:sldMkLst>
          <pc:docMk/>
          <pc:sldMk cId="4157949692" sldId="327"/>
        </pc:sldMkLst>
        <pc:spChg chg="mod">
          <ac:chgData name="Kent Rapp" userId="4af73b12-9d01-4b9f-9fc5-46f01d6d51cf" providerId="ADAL" clId="{5D020067-6096-479C-A684-CDF376E40413}" dt="2024-01-06T17:33:01.769" v="0" actId="164"/>
          <ac:spMkLst>
            <pc:docMk/>
            <pc:sldMk cId="4157949692" sldId="327"/>
            <ac:spMk id="2" creationId="{FE609677-19F4-2CEB-2676-16E5DFB52CE6}"/>
          </ac:spMkLst>
        </pc:spChg>
        <pc:spChg chg="mod">
          <ac:chgData name="Kent Rapp" userId="4af73b12-9d01-4b9f-9fc5-46f01d6d51cf" providerId="ADAL" clId="{5D020067-6096-479C-A684-CDF376E40413}" dt="2024-01-06T17:33:01.769" v="0" actId="164"/>
          <ac:spMkLst>
            <pc:docMk/>
            <pc:sldMk cId="4157949692" sldId="327"/>
            <ac:spMk id="3" creationId="{249C4CF1-09F4-69E8-BA41-79AEEE919469}"/>
          </ac:spMkLst>
        </pc:spChg>
        <pc:spChg chg="mod">
          <ac:chgData name="Kent Rapp" userId="4af73b12-9d01-4b9f-9fc5-46f01d6d51cf" providerId="ADAL" clId="{5D020067-6096-479C-A684-CDF376E40413}" dt="2024-01-06T17:33:01.769" v="0" actId="164"/>
          <ac:spMkLst>
            <pc:docMk/>
            <pc:sldMk cId="4157949692" sldId="327"/>
            <ac:spMk id="18" creationId="{6803DEE4-CAE5-B1E4-FAE8-59B70496B278}"/>
          </ac:spMkLst>
        </pc:spChg>
        <pc:spChg chg="mod">
          <ac:chgData name="Kent Rapp" userId="4af73b12-9d01-4b9f-9fc5-46f01d6d51cf" providerId="ADAL" clId="{5D020067-6096-479C-A684-CDF376E40413}" dt="2024-01-06T17:33:01.769" v="0" actId="164"/>
          <ac:spMkLst>
            <pc:docMk/>
            <pc:sldMk cId="4157949692" sldId="327"/>
            <ac:spMk id="37" creationId="{00547A47-62E7-9C4B-748B-782FF999FF11}"/>
          </ac:spMkLst>
        </pc:spChg>
        <pc:grpChg chg="add mod">
          <ac:chgData name="Kent Rapp" userId="4af73b12-9d01-4b9f-9fc5-46f01d6d51cf" providerId="ADAL" clId="{5D020067-6096-479C-A684-CDF376E40413}" dt="2024-01-06T17:33:01.769" v="0" actId="164"/>
          <ac:grpSpMkLst>
            <pc:docMk/>
            <pc:sldMk cId="4157949692" sldId="327"/>
            <ac:grpSpMk id="5" creationId="{99ADC81F-C1A8-E99A-8531-8E169C2818D7}"/>
          </ac:grpSpMkLst>
        </pc:grpChg>
        <pc:grpChg chg="mod">
          <ac:chgData name="Kent Rapp" userId="4af73b12-9d01-4b9f-9fc5-46f01d6d51cf" providerId="ADAL" clId="{5D020067-6096-479C-A684-CDF376E40413}" dt="2024-01-06T17:33:01.769" v="0" actId="164"/>
          <ac:grpSpMkLst>
            <pc:docMk/>
            <pc:sldMk cId="4157949692" sldId="327"/>
            <ac:grpSpMk id="17" creationId="{74639D45-28A7-D113-AE2B-CB2EFB364F43}"/>
          </ac:grpSpMkLst>
        </pc:grpChg>
        <pc:cxnChg chg="mod">
          <ac:chgData name="Kent Rapp" userId="4af73b12-9d01-4b9f-9fc5-46f01d6d51cf" providerId="ADAL" clId="{5D020067-6096-479C-A684-CDF376E40413}" dt="2024-01-06T17:33:01.769" v="0" actId="164"/>
          <ac:cxnSpMkLst>
            <pc:docMk/>
            <pc:sldMk cId="4157949692" sldId="327"/>
            <ac:cxnSpMk id="20" creationId="{9FD7F537-4493-DF6C-C31D-F18D0AAE8B1E}"/>
          </ac:cxnSpMkLst>
        </pc:cxnChg>
        <pc:cxnChg chg="mod">
          <ac:chgData name="Kent Rapp" userId="4af73b12-9d01-4b9f-9fc5-46f01d6d51cf" providerId="ADAL" clId="{5D020067-6096-479C-A684-CDF376E40413}" dt="2024-01-06T17:33:01.769" v="0" actId="164"/>
          <ac:cxnSpMkLst>
            <pc:docMk/>
            <pc:sldMk cId="4157949692" sldId="327"/>
            <ac:cxnSpMk id="22" creationId="{5BC0A141-EBAA-0A15-B87C-4AD4C7E14615}"/>
          </ac:cxnSpMkLst>
        </pc:cxn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4.2</c:v>
                </c:pt>
                <c:pt idx="1">
                  <c:v>3.3</c:v>
                </c:pt>
                <c:pt idx="2">
                  <c:v>2.25</c:v>
                </c:pt>
                <c:pt idx="3">
                  <c:v>1</c:v>
                </c:pt>
              </c:numCache>
            </c:numRef>
          </c:val>
          <c:smooth val="0"/>
          <c:extLst>
            <c:ext xmlns:c16="http://schemas.microsoft.com/office/drawing/2014/chart" uri="{C3380CC4-5D6E-409C-BE32-E72D297353CC}">
              <c16:uniqueId val="{00000000-198B-634B-810E-BE8C5CA40D99}"/>
            </c:ext>
          </c:extLst>
        </c:ser>
        <c:ser>
          <c:idx val="1"/>
          <c:order val="1"/>
          <c:tx>
            <c:strRef>
              <c:f>Sheet1!$C$1</c:f>
              <c:strCache>
                <c:ptCount val="1"/>
                <c:pt idx="0">
                  <c:v>Series 2</c:v>
                </c:pt>
              </c:strCache>
            </c:strRef>
          </c:tx>
          <c:spPr>
            <a:ln w="28575" cap="rnd">
              <a:solidFill>
                <a:schemeClr val="accent2"/>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3.8</c:v>
                </c:pt>
                <c:pt idx="1">
                  <c:v>3</c:v>
                </c:pt>
                <c:pt idx="2">
                  <c:v>2</c:v>
                </c:pt>
                <c:pt idx="3">
                  <c:v>0.75</c:v>
                </c:pt>
              </c:numCache>
            </c:numRef>
          </c:val>
          <c:smooth val="0"/>
          <c:extLst>
            <c:ext xmlns:c16="http://schemas.microsoft.com/office/drawing/2014/chart" uri="{C3380CC4-5D6E-409C-BE32-E72D297353CC}">
              <c16:uniqueId val="{00000001-198B-634B-810E-BE8C5CA40D99}"/>
            </c:ext>
          </c:extLst>
        </c:ser>
        <c:ser>
          <c:idx val="2"/>
          <c:order val="2"/>
          <c:tx>
            <c:strRef>
              <c:f>Sheet1!$D$1</c:f>
              <c:strCache>
                <c:ptCount val="1"/>
                <c:pt idx="0">
                  <c:v>Series 3</c:v>
                </c:pt>
              </c:strCache>
            </c:strRef>
          </c:tx>
          <c:spPr>
            <a:ln w="28575" cap="rnd">
              <a:solidFill>
                <a:schemeClr val="accent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3.8</c:v>
                </c:pt>
                <c:pt idx="1">
                  <c:v>2.8</c:v>
                </c:pt>
                <c:pt idx="2">
                  <c:v>1.5</c:v>
                </c:pt>
                <c:pt idx="3">
                  <c:v>0.5</c:v>
                </c:pt>
              </c:numCache>
            </c:numRef>
          </c:val>
          <c:smooth val="0"/>
          <c:extLst>
            <c:ext xmlns:c16="http://schemas.microsoft.com/office/drawing/2014/chart" uri="{C3380CC4-5D6E-409C-BE32-E72D297353CC}">
              <c16:uniqueId val="{00000002-198B-634B-810E-BE8C5CA40D99}"/>
            </c:ext>
          </c:extLst>
        </c:ser>
        <c:dLbls>
          <c:showLegendKey val="0"/>
          <c:showVal val="0"/>
          <c:showCatName val="0"/>
          <c:showSerName val="0"/>
          <c:showPercent val="0"/>
          <c:showBubbleSize val="0"/>
        </c:dLbls>
        <c:smooth val="0"/>
        <c:axId val="489505631"/>
        <c:axId val="1051854800"/>
      </c:lineChart>
      <c:catAx>
        <c:axId val="489505631"/>
        <c:scaling>
          <c:orientation val="minMax"/>
        </c:scaling>
        <c:delete val="1"/>
        <c:axPos val="b"/>
        <c:numFmt formatCode="General" sourceLinked="1"/>
        <c:majorTickMark val="none"/>
        <c:minorTickMark val="none"/>
        <c:tickLblPos val="nextTo"/>
        <c:crossAx val="1051854800"/>
        <c:crosses val="autoZero"/>
        <c:auto val="1"/>
        <c:lblAlgn val="ctr"/>
        <c:lblOffset val="100"/>
        <c:noMultiLvlLbl val="0"/>
      </c:catAx>
      <c:valAx>
        <c:axId val="1051854800"/>
        <c:scaling>
          <c:orientation val="minMax"/>
        </c:scaling>
        <c:delete val="1"/>
        <c:axPos val="l"/>
        <c:numFmt formatCode="General" sourceLinked="1"/>
        <c:majorTickMark val="none"/>
        <c:minorTickMark val="none"/>
        <c:tickLblPos val="nextTo"/>
        <c:crossAx val="489505631"/>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4.2</c:v>
                </c:pt>
                <c:pt idx="1">
                  <c:v>0.8</c:v>
                </c:pt>
                <c:pt idx="2">
                  <c:v>0.8</c:v>
                </c:pt>
                <c:pt idx="3">
                  <c:v>0.8</c:v>
                </c:pt>
              </c:numCache>
            </c:numRef>
          </c:val>
          <c:smooth val="0"/>
          <c:extLst>
            <c:ext xmlns:c16="http://schemas.microsoft.com/office/drawing/2014/chart" uri="{C3380CC4-5D6E-409C-BE32-E72D297353CC}">
              <c16:uniqueId val="{00000000-198B-634B-810E-BE8C5CA40D99}"/>
            </c:ext>
          </c:extLst>
        </c:ser>
        <c:ser>
          <c:idx val="1"/>
          <c:order val="1"/>
          <c:tx>
            <c:strRef>
              <c:f>Sheet1!$C$1</c:f>
              <c:strCache>
                <c:ptCount val="1"/>
                <c:pt idx="0">
                  <c:v>Series 2</c:v>
                </c:pt>
              </c:strCache>
            </c:strRef>
          </c:tx>
          <c:spPr>
            <a:ln w="28575" cap="rnd">
              <a:solidFill>
                <a:schemeClr val="accent2"/>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3.8</c:v>
                </c:pt>
                <c:pt idx="1">
                  <c:v>3.8</c:v>
                </c:pt>
                <c:pt idx="2">
                  <c:v>1</c:v>
                </c:pt>
                <c:pt idx="3">
                  <c:v>1</c:v>
                </c:pt>
              </c:numCache>
            </c:numRef>
          </c:val>
          <c:smooth val="0"/>
          <c:extLst>
            <c:ext xmlns:c16="http://schemas.microsoft.com/office/drawing/2014/chart" uri="{C3380CC4-5D6E-409C-BE32-E72D297353CC}">
              <c16:uniqueId val="{00000001-198B-634B-810E-BE8C5CA40D99}"/>
            </c:ext>
          </c:extLst>
        </c:ser>
        <c:ser>
          <c:idx val="2"/>
          <c:order val="2"/>
          <c:tx>
            <c:strRef>
              <c:f>Sheet1!$D$1</c:f>
              <c:strCache>
                <c:ptCount val="1"/>
                <c:pt idx="0">
                  <c:v>Series 3</c:v>
                </c:pt>
              </c:strCache>
            </c:strRef>
          </c:tx>
          <c:spPr>
            <a:ln w="28575" cap="rnd">
              <a:solidFill>
                <a:schemeClr val="accent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4</c:v>
                </c:pt>
                <c:pt idx="1">
                  <c:v>3.8</c:v>
                </c:pt>
                <c:pt idx="2">
                  <c:v>3.8</c:v>
                </c:pt>
                <c:pt idx="3">
                  <c:v>1.2</c:v>
                </c:pt>
              </c:numCache>
            </c:numRef>
          </c:val>
          <c:smooth val="0"/>
          <c:extLst>
            <c:ext xmlns:c16="http://schemas.microsoft.com/office/drawing/2014/chart" uri="{C3380CC4-5D6E-409C-BE32-E72D297353CC}">
              <c16:uniqueId val="{00000002-198B-634B-810E-BE8C5CA40D99}"/>
            </c:ext>
          </c:extLst>
        </c:ser>
        <c:dLbls>
          <c:showLegendKey val="0"/>
          <c:showVal val="0"/>
          <c:showCatName val="0"/>
          <c:showSerName val="0"/>
          <c:showPercent val="0"/>
          <c:showBubbleSize val="0"/>
        </c:dLbls>
        <c:smooth val="0"/>
        <c:axId val="489505631"/>
        <c:axId val="1051854800"/>
      </c:lineChart>
      <c:catAx>
        <c:axId val="489505631"/>
        <c:scaling>
          <c:orientation val="minMax"/>
        </c:scaling>
        <c:delete val="1"/>
        <c:axPos val="b"/>
        <c:numFmt formatCode="General" sourceLinked="1"/>
        <c:majorTickMark val="none"/>
        <c:minorTickMark val="none"/>
        <c:tickLblPos val="nextTo"/>
        <c:crossAx val="1051854800"/>
        <c:crosses val="autoZero"/>
        <c:auto val="1"/>
        <c:lblAlgn val="ctr"/>
        <c:lblOffset val="100"/>
        <c:noMultiLvlLbl val="0"/>
      </c:catAx>
      <c:valAx>
        <c:axId val="1051854800"/>
        <c:scaling>
          <c:orientation val="minMax"/>
        </c:scaling>
        <c:delete val="1"/>
        <c:axPos val="l"/>
        <c:numFmt formatCode="General" sourceLinked="1"/>
        <c:majorTickMark val="none"/>
        <c:minorTickMark val="none"/>
        <c:tickLblPos val="nextTo"/>
        <c:crossAx val="489505631"/>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3</c:v>
                </c:pt>
                <c:pt idx="1">
                  <c:v>2</c:v>
                </c:pt>
                <c:pt idx="2">
                  <c:v>1</c:v>
                </c:pt>
                <c:pt idx="3">
                  <c:v>0</c:v>
                </c:pt>
              </c:numCache>
            </c:numRef>
          </c:val>
          <c:smooth val="0"/>
          <c:extLst>
            <c:ext xmlns:c16="http://schemas.microsoft.com/office/drawing/2014/chart" uri="{C3380CC4-5D6E-409C-BE32-E72D297353CC}">
              <c16:uniqueId val="{00000000-198B-634B-810E-BE8C5CA40D99}"/>
            </c:ext>
          </c:extLst>
        </c:ser>
        <c:dLbls>
          <c:showLegendKey val="0"/>
          <c:showVal val="0"/>
          <c:showCatName val="0"/>
          <c:showSerName val="0"/>
          <c:showPercent val="0"/>
          <c:showBubbleSize val="0"/>
        </c:dLbls>
        <c:smooth val="0"/>
        <c:axId val="489505631"/>
        <c:axId val="1051854800"/>
      </c:lineChart>
      <c:catAx>
        <c:axId val="489505631"/>
        <c:scaling>
          <c:orientation val="minMax"/>
        </c:scaling>
        <c:delete val="1"/>
        <c:axPos val="b"/>
        <c:numFmt formatCode="General" sourceLinked="1"/>
        <c:majorTickMark val="none"/>
        <c:minorTickMark val="none"/>
        <c:tickLblPos val="nextTo"/>
        <c:crossAx val="1051854800"/>
        <c:crosses val="autoZero"/>
        <c:auto val="1"/>
        <c:lblAlgn val="ctr"/>
        <c:lblOffset val="100"/>
        <c:noMultiLvlLbl val="0"/>
      </c:catAx>
      <c:valAx>
        <c:axId val="1051854800"/>
        <c:scaling>
          <c:orientation val="minMax"/>
        </c:scaling>
        <c:delete val="1"/>
        <c:axPos val="l"/>
        <c:numFmt formatCode="General" sourceLinked="1"/>
        <c:majorTickMark val="none"/>
        <c:minorTickMark val="none"/>
        <c:tickLblPos val="nextTo"/>
        <c:crossAx val="489505631"/>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2</c:v>
                </c:pt>
              </c:strCache>
            </c:strRef>
          </c:tx>
          <c:spPr>
            <a:ln w="28575" cap="rnd">
              <a:solidFill>
                <a:schemeClr val="accent1"/>
              </a:solidFill>
              <a:round/>
            </a:ln>
            <a:effectLst/>
          </c:spPr>
          <c:marker>
            <c:symbol val="none"/>
          </c:marker>
          <c:cat>
            <c:numRef>
              <c:f>Sheet1!$A$2:$A$16</c:f>
              <c:numCache>
                <c:formatCode>General</c:formatCode>
                <c:ptCount val="15"/>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numCache>
            </c:numRef>
          </c:cat>
          <c:val>
            <c:numRef>
              <c:f>Sheet1!$B$2:$B$16</c:f>
              <c:numCache>
                <c:formatCode>General</c:formatCode>
                <c:ptCount val="15"/>
                <c:pt idx="0">
                  <c:v>4</c:v>
                </c:pt>
                <c:pt idx="1">
                  <c:v>4</c:v>
                </c:pt>
                <c:pt idx="2">
                  <c:v>4</c:v>
                </c:pt>
                <c:pt idx="3">
                  <c:v>3</c:v>
                </c:pt>
                <c:pt idx="4">
                  <c:v>3</c:v>
                </c:pt>
                <c:pt idx="5">
                  <c:v>3</c:v>
                </c:pt>
                <c:pt idx="6">
                  <c:v>2</c:v>
                </c:pt>
                <c:pt idx="7">
                  <c:v>2</c:v>
                </c:pt>
                <c:pt idx="8">
                  <c:v>2</c:v>
                </c:pt>
                <c:pt idx="9">
                  <c:v>1</c:v>
                </c:pt>
                <c:pt idx="10">
                  <c:v>1</c:v>
                </c:pt>
                <c:pt idx="11">
                  <c:v>1</c:v>
                </c:pt>
                <c:pt idx="12">
                  <c:v>0</c:v>
                </c:pt>
                <c:pt idx="13">
                  <c:v>0</c:v>
                </c:pt>
                <c:pt idx="14">
                  <c:v>0</c:v>
                </c:pt>
              </c:numCache>
            </c:numRef>
          </c:val>
          <c:smooth val="0"/>
          <c:extLst>
            <c:ext xmlns:c16="http://schemas.microsoft.com/office/drawing/2014/chart" uri="{C3380CC4-5D6E-409C-BE32-E72D297353CC}">
              <c16:uniqueId val="{00000000-198B-634B-810E-BE8C5CA40D99}"/>
            </c:ext>
          </c:extLst>
        </c:ser>
        <c:dLbls>
          <c:showLegendKey val="0"/>
          <c:showVal val="0"/>
          <c:showCatName val="0"/>
          <c:showSerName val="0"/>
          <c:showPercent val="0"/>
          <c:showBubbleSize val="0"/>
        </c:dLbls>
        <c:smooth val="0"/>
        <c:axId val="489505631"/>
        <c:axId val="1051854800"/>
      </c:lineChart>
      <c:catAx>
        <c:axId val="489505631"/>
        <c:scaling>
          <c:orientation val="minMax"/>
        </c:scaling>
        <c:delete val="1"/>
        <c:axPos val="b"/>
        <c:numFmt formatCode="General" sourceLinked="1"/>
        <c:majorTickMark val="none"/>
        <c:minorTickMark val="none"/>
        <c:tickLblPos val="nextTo"/>
        <c:crossAx val="1051854800"/>
        <c:crosses val="autoZero"/>
        <c:auto val="1"/>
        <c:lblAlgn val="ctr"/>
        <c:lblOffset val="100"/>
        <c:noMultiLvlLbl val="0"/>
      </c:catAx>
      <c:valAx>
        <c:axId val="1051854800"/>
        <c:scaling>
          <c:orientation val="minMax"/>
        </c:scaling>
        <c:delete val="1"/>
        <c:axPos val="l"/>
        <c:numFmt formatCode="General" sourceLinked="1"/>
        <c:majorTickMark val="none"/>
        <c:minorTickMark val="none"/>
        <c:tickLblPos val="nextTo"/>
        <c:crossAx val="489505631"/>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22-11-29T13:36:00.753" idx="3">
    <p:pos x="10" y="10"/>
    <p:text>ON SCREEN FORMAT IS EASIER THAN WIDESCREEN</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2-11-29T13:36:28.279" idx="4">
    <p:pos x="10" y="10"/>
    <p:text>PLEASE ATTEMPT TO ANSWER/ADDRESS QUESTIONS FROM PRELIM FEEDBACK</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21-11-17T11:24:02.309" idx="1">
    <p:pos x="10" y="10"/>
    <p:text>Presenters can add additional slides for specific sections as desired (e.g. research approach 1, 2, etc); however, total presentation is limited to ten minutes plus 5 minutes for questions. Q&amp;A section is an important aspect of the presentation, so please ensure that your powerpoint presentation does NOT exceed ten minutes.</p:text>
    <p:extLst>
      <p:ext uri="{C676402C-5697-4E1C-873F-D02D1690AC5C}">
        <p15:threadingInfo xmlns:p15="http://schemas.microsoft.com/office/powerpoint/2012/main" timeZoneBias="30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9-05-16T10:01:47.895" idx="1">
    <p:pos x="5512" y="250"/>
    <p:text>Only fill out the sections on this table that apply to your project. In your presentation do not go through this slide line by line, it will be available for people to view in detail if they want to review it. You will revise this with your lead mentor after your project starts</p:text>
    <p:extLst>
      <p:ext uri="{C676402C-5697-4E1C-873F-D02D1690AC5C}">
        <p15:threadingInfo xmlns:p15="http://schemas.microsoft.com/office/powerpoint/2012/main" timeZoneBias="240"/>
      </p:ext>
    </p:extLst>
  </p:cm>
  <p:cm authorId="2" dt="2021-11-17T11:27:03.500" idx="2">
    <p:pos x="10" y="10"/>
    <p:text>You may also add additional categories if you like that are more appropriate to your project. </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BEA707-C44F-43B4-85D8-ABE1A1A3FEC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8471EBC2-654D-4B47-ADE3-F6D66C953D60}">
      <dgm:prSet phldrT="[Text]" custT="1"/>
      <dgm:spPr/>
      <dgm:t>
        <a:bodyPr/>
        <a:lstStyle/>
        <a:p>
          <a:r>
            <a:rPr lang="en-US" sz="2400" dirty="0"/>
            <a:t>Q1-Q2</a:t>
          </a:r>
        </a:p>
      </dgm:t>
    </dgm:pt>
    <dgm:pt modelId="{241C6EE3-48CA-4E6C-A303-7918A523E216}" type="parTrans" cxnId="{94ED4145-CDBF-455A-90EF-1C7CF832FD8B}">
      <dgm:prSet/>
      <dgm:spPr/>
      <dgm:t>
        <a:bodyPr/>
        <a:lstStyle/>
        <a:p>
          <a:endParaRPr lang="en-US" sz="1800"/>
        </a:p>
      </dgm:t>
    </dgm:pt>
    <dgm:pt modelId="{4B9ECDC3-A972-4FCB-8EA3-0AEA17F44DE4}" type="sibTrans" cxnId="{94ED4145-CDBF-455A-90EF-1C7CF832FD8B}">
      <dgm:prSet/>
      <dgm:spPr/>
      <dgm:t>
        <a:bodyPr/>
        <a:lstStyle/>
        <a:p>
          <a:endParaRPr lang="en-US" sz="1800"/>
        </a:p>
      </dgm:t>
    </dgm:pt>
    <dgm:pt modelId="{5BCE0656-C131-495F-B6A3-D256FA0CDB58}">
      <dgm:prSet phldrT="[Text]" custT="1"/>
      <dgm:spPr/>
      <dgm:t>
        <a:bodyPr/>
        <a:lstStyle/>
        <a:p>
          <a:r>
            <a:rPr lang="en-US" sz="1400" b="1" dirty="0"/>
            <a:t>Create barcoding library</a:t>
          </a:r>
        </a:p>
      </dgm:t>
    </dgm:pt>
    <dgm:pt modelId="{ABBE898E-6AA0-40C2-BB64-CF0F47A91BD2}" type="parTrans" cxnId="{A8CE4F19-C598-47C3-99A7-1628EA283FEA}">
      <dgm:prSet/>
      <dgm:spPr/>
      <dgm:t>
        <a:bodyPr/>
        <a:lstStyle/>
        <a:p>
          <a:endParaRPr lang="en-US" sz="1800"/>
        </a:p>
      </dgm:t>
    </dgm:pt>
    <dgm:pt modelId="{07CD7976-E3C4-4AD6-9D86-124B7EDCB32B}" type="sibTrans" cxnId="{A8CE4F19-C598-47C3-99A7-1628EA283FEA}">
      <dgm:prSet/>
      <dgm:spPr/>
      <dgm:t>
        <a:bodyPr/>
        <a:lstStyle/>
        <a:p>
          <a:endParaRPr lang="en-US" sz="1800"/>
        </a:p>
      </dgm:t>
    </dgm:pt>
    <dgm:pt modelId="{E32DBD51-328D-4E18-8066-CC5F0809A16B}">
      <dgm:prSet phldrT="[Text]" custT="1"/>
      <dgm:spPr/>
      <dgm:t>
        <a:bodyPr/>
        <a:lstStyle/>
        <a:p>
          <a:r>
            <a:rPr lang="en-US" sz="1400" b="1" dirty="0"/>
            <a:t>Establish stable and unstable barcoded CHO lines</a:t>
          </a:r>
        </a:p>
      </dgm:t>
    </dgm:pt>
    <dgm:pt modelId="{19A33A5D-80B9-4C77-A7AF-8480562F9E1D}" type="parTrans" cxnId="{68ED898E-EE41-4CB8-969A-6BADE66ADBCE}">
      <dgm:prSet/>
      <dgm:spPr/>
      <dgm:t>
        <a:bodyPr/>
        <a:lstStyle/>
        <a:p>
          <a:endParaRPr lang="en-US" sz="1800"/>
        </a:p>
      </dgm:t>
    </dgm:pt>
    <dgm:pt modelId="{6205D445-58AC-418E-8345-B6AB5C0771A4}" type="sibTrans" cxnId="{68ED898E-EE41-4CB8-969A-6BADE66ADBCE}">
      <dgm:prSet/>
      <dgm:spPr/>
      <dgm:t>
        <a:bodyPr/>
        <a:lstStyle/>
        <a:p>
          <a:endParaRPr lang="en-US" sz="1800"/>
        </a:p>
      </dgm:t>
    </dgm:pt>
    <dgm:pt modelId="{8A310550-DF64-407F-9D27-2DD628E0CC0E}">
      <dgm:prSet phldrT="[Text]" custT="1"/>
      <dgm:spPr/>
      <dgm:t>
        <a:bodyPr/>
        <a:lstStyle/>
        <a:p>
          <a:r>
            <a:rPr lang="en-US" sz="2400" dirty="0"/>
            <a:t>Q3-Q4</a:t>
          </a:r>
        </a:p>
      </dgm:t>
    </dgm:pt>
    <dgm:pt modelId="{F1DCCEAC-11A9-498D-A950-7B44714C36D0}" type="parTrans" cxnId="{3BBBB2EF-8ED3-4FC1-92A5-D80242126015}">
      <dgm:prSet/>
      <dgm:spPr/>
      <dgm:t>
        <a:bodyPr/>
        <a:lstStyle/>
        <a:p>
          <a:endParaRPr lang="en-US" sz="1800"/>
        </a:p>
      </dgm:t>
    </dgm:pt>
    <dgm:pt modelId="{12BE8ACA-7FA3-4552-AC00-A97C165AD698}" type="sibTrans" cxnId="{3BBBB2EF-8ED3-4FC1-92A5-D80242126015}">
      <dgm:prSet/>
      <dgm:spPr/>
      <dgm:t>
        <a:bodyPr/>
        <a:lstStyle/>
        <a:p>
          <a:endParaRPr lang="en-US" sz="1800"/>
        </a:p>
      </dgm:t>
    </dgm:pt>
    <dgm:pt modelId="{AB10FE17-CB84-4EBD-8098-E722BD7341FB}">
      <dgm:prSet phldrT="[Text]" custT="1"/>
      <dgm:spPr/>
      <dgm:t>
        <a:bodyPr/>
        <a:lstStyle/>
        <a:p>
          <a:r>
            <a:rPr lang="en-US" sz="1400" b="1" dirty="0"/>
            <a:t>30 passage (90 day) culture study on stable and unstable cell lines</a:t>
          </a:r>
        </a:p>
      </dgm:t>
    </dgm:pt>
    <dgm:pt modelId="{D211CFA2-5BE8-46B3-A148-6365626E62BD}" type="parTrans" cxnId="{5E81E8C1-A440-4BDE-AC5A-D2A359D806E0}">
      <dgm:prSet/>
      <dgm:spPr/>
      <dgm:t>
        <a:bodyPr/>
        <a:lstStyle/>
        <a:p>
          <a:endParaRPr lang="en-US" sz="1800"/>
        </a:p>
      </dgm:t>
    </dgm:pt>
    <dgm:pt modelId="{0FBF3F85-6204-44C4-B27E-0C63CCC4ED96}" type="sibTrans" cxnId="{5E81E8C1-A440-4BDE-AC5A-D2A359D806E0}">
      <dgm:prSet/>
      <dgm:spPr/>
      <dgm:t>
        <a:bodyPr/>
        <a:lstStyle/>
        <a:p>
          <a:endParaRPr lang="en-US" sz="1800"/>
        </a:p>
      </dgm:t>
    </dgm:pt>
    <dgm:pt modelId="{336F093F-6C63-4967-89EF-4F1C4E4A0C71}">
      <dgm:prSet phldrT="[Text]" custT="1"/>
      <dgm:spPr/>
      <dgm:t>
        <a:bodyPr/>
        <a:lstStyle/>
        <a:p>
          <a:r>
            <a:rPr lang="en-US" sz="1400" b="1" dirty="0"/>
            <a:t>Cell sorting into bins of high and low production</a:t>
          </a:r>
        </a:p>
      </dgm:t>
    </dgm:pt>
    <dgm:pt modelId="{23BAFD22-B9AD-4EF4-8C81-8592C2800DD5}" type="parTrans" cxnId="{83F926E2-D1B5-4893-B664-0E6C57A1FAF2}">
      <dgm:prSet/>
      <dgm:spPr/>
      <dgm:t>
        <a:bodyPr/>
        <a:lstStyle/>
        <a:p>
          <a:endParaRPr lang="en-US" sz="1800"/>
        </a:p>
      </dgm:t>
    </dgm:pt>
    <dgm:pt modelId="{78B5B59F-C5EF-42FE-B9A1-D1F3FAD5E983}" type="sibTrans" cxnId="{83F926E2-D1B5-4893-B664-0E6C57A1FAF2}">
      <dgm:prSet/>
      <dgm:spPr/>
      <dgm:t>
        <a:bodyPr/>
        <a:lstStyle/>
        <a:p>
          <a:endParaRPr lang="en-US" sz="1800"/>
        </a:p>
      </dgm:t>
    </dgm:pt>
    <dgm:pt modelId="{72D28F16-9246-4C39-96D8-A096C652D08C}">
      <dgm:prSet phldrT="[Text]" custT="1"/>
      <dgm:spPr/>
      <dgm:t>
        <a:bodyPr/>
        <a:lstStyle/>
        <a:p>
          <a:r>
            <a:rPr lang="en-US" sz="2400" dirty="0"/>
            <a:t>Q5-Q7</a:t>
          </a:r>
        </a:p>
      </dgm:t>
    </dgm:pt>
    <dgm:pt modelId="{7C077D69-8016-4F08-BEE5-335E35CDF90B}" type="parTrans" cxnId="{71C3F56D-94D0-4D48-8E17-3F9A768E0458}">
      <dgm:prSet/>
      <dgm:spPr/>
      <dgm:t>
        <a:bodyPr/>
        <a:lstStyle/>
        <a:p>
          <a:endParaRPr lang="en-US" sz="1800"/>
        </a:p>
      </dgm:t>
    </dgm:pt>
    <dgm:pt modelId="{93A8FB48-C64F-4EED-9CEB-DF50B722597B}" type="sibTrans" cxnId="{71C3F56D-94D0-4D48-8E17-3F9A768E0458}">
      <dgm:prSet/>
      <dgm:spPr/>
      <dgm:t>
        <a:bodyPr/>
        <a:lstStyle/>
        <a:p>
          <a:endParaRPr lang="en-US" sz="1800"/>
        </a:p>
      </dgm:t>
    </dgm:pt>
    <dgm:pt modelId="{6F5150F9-DAC6-4E44-9E59-87EE0867AB8F}">
      <dgm:prSet phldrT="[Text]" custT="1"/>
      <dgm:spPr/>
      <dgm:t>
        <a:bodyPr/>
        <a:lstStyle/>
        <a:p>
          <a:r>
            <a:rPr lang="en-US" sz="1400" b="1" dirty="0"/>
            <a:t>Determine long-term population dynamics of unstable cell lines</a:t>
          </a:r>
        </a:p>
      </dgm:t>
    </dgm:pt>
    <dgm:pt modelId="{98315B74-40A5-4671-9602-6CE1502546E7}" type="parTrans" cxnId="{0298C3B6-B7B7-43B8-8E7C-AE31C479CD4C}">
      <dgm:prSet/>
      <dgm:spPr/>
      <dgm:t>
        <a:bodyPr/>
        <a:lstStyle/>
        <a:p>
          <a:endParaRPr lang="en-US" sz="1800"/>
        </a:p>
      </dgm:t>
    </dgm:pt>
    <dgm:pt modelId="{2BA9D080-5DCD-4AF7-8491-E7DB0A6D40F7}" type="sibTrans" cxnId="{0298C3B6-B7B7-43B8-8E7C-AE31C479CD4C}">
      <dgm:prSet/>
      <dgm:spPr/>
      <dgm:t>
        <a:bodyPr/>
        <a:lstStyle/>
        <a:p>
          <a:endParaRPr lang="en-US" sz="1800"/>
        </a:p>
      </dgm:t>
    </dgm:pt>
    <dgm:pt modelId="{7EEDC50C-408D-4534-BAD0-AC550DD50B99}">
      <dgm:prSet phldrT="[Text]" custT="1"/>
      <dgm:spPr/>
      <dgm:t>
        <a:bodyPr/>
        <a:lstStyle/>
        <a:p>
          <a:r>
            <a:rPr lang="en-US" sz="2400"/>
            <a:t>Q6-Q8</a:t>
          </a:r>
          <a:endParaRPr lang="en-US" sz="2400" dirty="0"/>
        </a:p>
      </dgm:t>
    </dgm:pt>
    <dgm:pt modelId="{698722A9-F89B-424A-9B8F-9A0911071B31}" type="parTrans" cxnId="{22058815-FC84-4AE4-881C-331F8F229768}">
      <dgm:prSet/>
      <dgm:spPr/>
      <dgm:t>
        <a:bodyPr/>
        <a:lstStyle/>
        <a:p>
          <a:endParaRPr lang="en-US" sz="1800"/>
        </a:p>
      </dgm:t>
    </dgm:pt>
    <dgm:pt modelId="{68F45139-797F-459F-921B-69A8387928FA}" type="sibTrans" cxnId="{22058815-FC84-4AE4-881C-331F8F229768}">
      <dgm:prSet/>
      <dgm:spPr/>
      <dgm:t>
        <a:bodyPr/>
        <a:lstStyle/>
        <a:p>
          <a:endParaRPr lang="en-US" sz="1800"/>
        </a:p>
      </dgm:t>
    </dgm:pt>
    <dgm:pt modelId="{23BEF4E7-B12C-4B92-A5FF-50DFEE152FA1}">
      <dgm:prSet phldrT="[Text]" custT="1"/>
      <dgm:spPr/>
      <dgm:t>
        <a:bodyPr/>
        <a:lstStyle/>
        <a:p>
          <a:r>
            <a:rPr lang="en-US" sz="1400" b="1" dirty="0"/>
            <a:t>Develop barcoding library for high-throughput clone identification and selection</a:t>
          </a:r>
        </a:p>
      </dgm:t>
    </dgm:pt>
    <dgm:pt modelId="{A691BE00-8CDD-4EB4-A714-0B4A601A2447}" type="parTrans" cxnId="{73AC4CF6-D80C-4048-A7F7-258ED060DB80}">
      <dgm:prSet/>
      <dgm:spPr/>
      <dgm:t>
        <a:bodyPr/>
        <a:lstStyle/>
        <a:p>
          <a:endParaRPr lang="en-US" sz="1800"/>
        </a:p>
      </dgm:t>
    </dgm:pt>
    <dgm:pt modelId="{C1A827FA-ED2B-48F7-A216-7F3A7F34465F}" type="sibTrans" cxnId="{73AC4CF6-D80C-4048-A7F7-258ED060DB80}">
      <dgm:prSet/>
      <dgm:spPr/>
      <dgm:t>
        <a:bodyPr/>
        <a:lstStyle/>
        <a:p>
          <a:endParaRPr lang="en-US" sz="1800"/>
        </a:p>
      </dgm:t>
    </dgm:pt>
    <dgm:pt modelId="{8D32B24A-6198-473B-8CFD-55119116B4E9}">
      <dgm:prSet phldrT="[Text]" custT="1"/>
      <dgm:spPr/>
      <dgm:t>
        <a:bodyPr/>
        <a:lstStyle/>
        <a:p>
          <a:r>
            <a:rPr lang="en-US" sz="1400" b="1" dirty="0"/>
            <a:t>Transfect host cell line with barcoded construct containing protein of interest</a:t>
          </a:r>
        </a:p>
      </dgm:t>
    </dgm:pt>
    <dgm:pt modelId="{48664E18-2246-4DF3-B601-28CE99F682AC}" type="parTrans" cxnId="{B8E40E53-0FD0-4688-BE90-1612325E8A14}">
      <dgm:prSet/>
      <dgm:spPr/>
      <dgm:t>
        <a:bodyPr/>
        <a:lstStyle/>
        <a:p>
          <a:endParaRPr lang="en-US" sz="1800"/>
        </a:p>
      </dgm:t>
    </dgm:pt>
    <dgm:pt modelId="{A9094758-82FA-479E-BDD8-59D1686E1D6E}" type="sibTrans" cxnId="{B8E40E53-0FD0-4688-BE90-1612325E8A14}">
      <dgm:prSet/>
      <dgm:spPr/>
      <dgm:t>
        <a:bodyPr/>
        <a:lstStyle/>
        <a:p>
          <a:endParaRPr lang="en-US" sz="1800"/>
        </a:p>
      </dgm:t>
    </dgm:pt>
    <dgm:pt modelId="{E6FB85A5-D0EC-4BE6-B9CB-1309EBE5B5B7}">
      <dgm:prSet phldrT="[Text]" custT="1"/>
      <dgm:spPr/>
      <dgm:t>
        <a:bodyPr/>
        <a:lstStyle/>
        <a:p>
          <a:r>
            <a:rPr lang="en-US" sz="1400" b="1" dirty="0"/>
            <a:t>Prepare sequencing libraries and generate next-generation sequencing data</a:t>
          </a:r>
        </a:p>
      </dgm:t>
    </dgm:pt>
    <dgm:pt modelId="{A5AD41D2-B674-4400-A70C-675CE9ABE823}" type="parTrans" cxnId="{0B892073-AB89-41EF-8FC4-2CED8288AA26}">
      <dgm:prSet/>
      <dgm:spPr/>
      <dgm:t>
        <a:bodyPr/>
        <a:lstStyle/>
        <a:p>
          <a:endParaRPr lang="en-US" sz="1800"/>
        </a:p>
      </dgm:t>
    </dgm:pt>
    <dgm:pt modelId="{2401C420-3656-4063-93EB-2C9F945DF5A6}" type="sibTrans" cxnId="{0B892073-AB89-41EF-8FC4-2CED8288AA26}">
      <dgm:prSet/>
      <dgm:spPr/>
      <dgm:t>
        <a:bodyPr/>
        <a:lstStyle/>
        <a:p>
          <a:endParaRPr lang="en-US" sz="1800"/>
        </a:p>
      </dgm:t>
    </dgm:pt>
    <dgm:pt modelId="{5AC0BE62-9440-4FD5-8905-FBD14E6FEBCE}">
      <dgm:prSet phldrT="[Text]" custT="1"/>
      <dgm:spPr/>
      <dgm:t>
        <a:bodyPr/>
        <a:lstStyle/>
        <a:p>
          <a:r>
            <a:rPr lang="en-US" sz="1400" b="1" dirty="0"/>
            <a:t>Establish sequencing data analysis pipeline</a:t>
          </a:r>
        </a:p>
      </dgm:t>
    </dgm:pt>
    <dgm:pt modelId="{8ABB563F-5837-4AC2-AD1C-85CDCE72A05F}" type="parTrans" cxnId="{F55CD144-9739-4DBC-82DD-5366414830E7}">
      <dgm:prSet/>
      <dgm:spPr/>
      <dgm:t>
        <a:bodyPr/>
        <a:lstStyle/>
        <a:p>
          <a:endParaRPr lang="en-US" sz="1800"/>
        </a:p>
      </dgm:t>
    </dgm:pt>
    <dgm:pt modelId="{D9F45FE8-BC60-478A-B9EF-E7D6A25910E5}" type="sibTrans" cxnId="{F55CD144-9739-4DBC-82DD-5366414830E7}">
      <dgm:prSet/>
      <dgm:spPr/>
      <dgm:t>
        <a:bodyPr/>
        <a:lstStyle/>
        <a:p>
          <a:endParaRPr lang="en-US" sz="1800"/>
        </a:p>
      </dgm:t>
    </dgm:pt>
    <dgm:pt modelId="{44350E71-0AFC-467E-AE73-0F46EB57AB30}">
      <dgm:prSet phldrT="[Text]" custT="1"/>
      <dgm:spPr/>
      <dgm:t>
        <a:bodyPr/>
        <a:lstStyle/>
        <a:p>
          <a:r>
            <a:rPr lang="en-US" sz="1400" b="1" dirty="0"/>
            <a:t>Establish model of instability and simulation pipeline</a:t>
          </a:r>
        </a:p>
      </dgm:t>
    </dgm:pt>
    <dgm:pt modelId="{165550CF-C1DE-446A-9BD7-0B45645DA9DA}" type="parTrans" cxnId="{6E82AE1E-8A6F-4C13-B08B-4EC1F3AF6E4C}">
      <dgm:prSet/>
      <dgm:spPr/>
      <dgm:t>
        <a:bodyPr/>
        <a:lstStyle/>
        <a:p>
          <a:endParaRPr lang="en-US" sz="1800"/>
        </a:p>
      </dgm:t>
    </dgm:pt>
    <dgm:pt modelId="{71F74609-9B4F-47D4-A00E-7FD18FE945E3}" type="sibTrans" cxnId="{6E82AE1E-8A6F-4C13-B08B-4EC1F3AF6E4C}">
      <dgm:prSet/>
      <dgm:spPr/>
      <dgm:t>
        <a:bodyPr/>
        <a:lstStyle/>
        <a:p>
          <a:endParaRPr lang="en-US" sz="1800"/>
        </a:p>
      </dgm:t>
    </dgm:pt>
    <dgm:pt modelId="{B1921F2D-B6F0-4143-8198-5347FCA05C2B}">
      <dgm:prSet phldrT="[Text]" custT="1"/>
      <dgm:spPr/>
      <dgm:t>
        <a:bodyPr/>
        <a:lstStyle/>
        <a:p>
          <a:r>
            <a:rPr lang="en-US" sz="1400" b="1" dirty="0"/>
            <a:t>Validate estimated parameters of producer cell behavior in simulation (i.e., division rate, production level, production loss probability per division as a function of production level, </a:t>
          </a:r>
          <a:r>
            <a:rPr lang="en-US" sz="1400" b="1" dirty="0" err="1"/>
            <a:t>etc</a:t>
          </a:r>
          <a:r>
            <a:rPr lang="en-US" sz="1400" b="1" dirty="0"/>
            <a:t>)</a:t>
          </a:r>
        </a:p>
      </dgm:t>
    </dgm:pt>
    <dgm:pt modelId="{104FA298-0102-46B0-9CC8-E881B47EEDAD}" type="parTrans" cxnId="{351B7948-743B-4453-9D80-DF665BDBC132}">
      <dgm:prSet/>
      <dgm:spPr/>
      <dgm:t>
        <a:bodyPr/>
        <a:lstStyle/>
        <a:p>
          <a:endParaRPr lang="en-US" sz="1800"/>
        </a:p>
      </dgm:t>
    </dgm:pt>
    <dgm:pt modelId="{DBC01035-FB8A-4BFB-954A-D15E8C6C7E3B}" type="sibTrans" cxnId="{351B7948-743B-4453-9D80-DF665BDBC132}">
      <dgm:prSet/>
      <dgm:spPr/>
      <dgm:t>
        <a:bodyPr/>
        <a:lstStyle/>
        <a:p>
          <a:endParaRPr lang="en-US" sz="1800"/>
        </a:p>
      </dgm:t>
    </dgm:pt>
    <dgm:pt modelId="{4262AE69-3E26-4C6D-AB09-4A0439990C29}">
      <dgm:prSet phldrT="[Text]" custT="1"/>
      <dgm:spPr/>
      <dgm:t>
        <a:bodyPr/>
        <a:lstStyle/>
        <a:p>
          <a:r>
            <a:rPr lang="en-US" sz="1400" b="1" dirty="0"/>
            <a:t>Use insights from previous cell dynamics studies to identify best-performing stable clones</a:t>
          </a:r>
        </a:p>
      </dgm:t>
    </dgm:pt>
    <dgm:pt modelId="{9F0D9BB0-145A-46C8-AE1D-B8FE61A6051E}" type="parTrans" cxnId="{48CB71B1-1EF7-4610-B25A-CD68FF474A29}">
      <dgm:prSet/>
      <dgm:spPr/>
      <dgm:t>
        <a:bodyPr/>
        <a:lstStyle/>
        <a:p>
          <a:endParaRPr lang="en-US" sz="1800"/>
        </a:p>
      </dgm:t>
    </dgm:pt>
    <dgm:pt modelId="{AFDC3AAC-CB05-441F-B252-7CCBF38FCC7B}" type="sibTrans" cxnId="{48CB71B1-1EF7-4610-B25A-CD68FF474A29}">
      <dgm:prSet/>
      <dgm:spPr/>
      <dgm:t>
        <a:bodyPr/>
        <a:lstStyle/>
        <a:p>
          <a:endParaRPr lang="en-US" sz="1800"/>
        </a:p>
      </dgm:t>
    </dgm:pt>
    <dgm:pt modelId="{6F7E799C-A48C-41E1-92A2-8E97AE92FBA1}" type="pres">
      <dgm:prSet presAssocID="{D8BEA707-C44F-43B4-85D8-ABE1A1A3FEC9}" presName="linearFlow" presStyleCnt="0">
        <dgm:presLayoutVars>
          <dgm:dir/>
          <dgm:animLvl val="lvl"/>
          <dgm:resizeHandles val="exact"/>
        </dgm:presLayoutVars>
      </dgm:prSet>
      <dgm:spPr/>
    </dgm:pt>
    <dgm:pt modelId="{635A3898-3451-4E71-BDB4-8FCA007820AF}" type="pres">
      <dgm:prSet presAssocID="{8471EBC2-654D-4B47-ADE3-F6D66C953D60}" presName="composite" presStyleCnt="0"/>
      <dgm:spPr/>
    </dgm:pt>
    <dgm:pt modelId="{6148E06E-FD97-4707-96CC-29EAC67589E3}" type="pres">
      <dgm:prSet presAssocID="{8471EBC2-654D-4B47-ADE3-F6D66C953D60}" presName="parentText" presStyleLbl="alignNode1" presStyleIdx="0" presStyleCnt="4">
        <dgm:presLayoutVars>
          <dgm:chMax val="1"/>
          <dgm:bulletEnabled val="1"/>
        </dgm:presLayoutVars>
      </dgm:prSet>
      <dgm:spPr/>
    </dgm:pt>
    <dgm:pt modelId="{F55B90F4-5F05-47BB-BBAF-93915C7ADCD2}" type="pres">
      <dgm:prSet presAssocID="{8471EBC2-654D-4B47-ADE3-F6D66C953D60}" presName="descendantText" presStyleLbl="alignAcc1" presStyleIdx="0" presStyleCnt="4">
        <dgm:presLayoutVars>
          <dgm:bulletEnabled val="1"/>
        </dgm:presLayoutVars>
      </dgm:prSet>
      <dgm:spPr/>
    </dgm:pt>
    <dgm:pt modelId="{0AD6B09A-536A-46C9-8641-CA87B4D6AB5A}" type="pres">
      <dgm:prSet presAssocID="{4B9ECDC3-A972-4FCB-8EA3-0AEA17F44DE4}" presName="sp" presStyleCnt="0"/>
      <dgm:spPr/>
    </dgm:pt>
    <dgm:pt modelId="{653948DB-4F18-418D-B49F-614E50620581}" type="pres">
      <dgm:prSet presAssocID="{8A310550-DF64-407F-9D27-2DD628E0CC0E}" presName="composite" presStyleCnt="0"/>
      <dgm:spPr/>
    </dgm:pt>
    <dgm:pt modelId="{12942766-5305-4249-9B2F-FCAACDC2D2A1}" type="pres">
      <dgm:prSet presAssocID="{8A310550-DF64-407F-9D27-2DD628E0CC0E}" presName="parentText" presStyleLbl="alignNode1" presStyleIdx="1" presStyleCnt="4">
        <dgm:presLayoutVars>
          <dgm:chMax val="1"/>
          <dgm:bulletEnabled val="1"/>
        </dgm:presLayoutVars>
      </dgm:prSet>
      <dgm:spPr/>
    </dgm:pt>
    <dgm:pt modelId="{822CC8DC-F20A-4DCF-8DE1-9156D1DFE15D}" type="pres">
      <dgm:prSet presAssocID="{8A310550-DF64-407F-9D27-2DD628E0CC0E}" presName="descendantText" presStyleLbl="alignAcc1" presStyleIdx="1" presStyleCnt="4">
        <dgm:presLayoutVars>
          <dgm:bulletEnabled val="1"/>
        </dgm:presLayoutVars>
      </dgm:prSet>
      <dgm:spPr/>
    </dgm:pt>
    <dgm:pt modelId="{4143F739-E6AB-4F3B-AC8D-FFA62EB3F384}" type="pres">
      <dgm:prSet presAssocID="{12BE8ACA-7FA3-4552-AC00-A97C165AD698}" presName="sp" presStyleCnt="0"/>
      <dgm:spPr/>
    </dgm:pt>
    <dgm:pt modelId="{7C1838E8-0529-451D-803B-05F1F7B916AD}" type="pres">
      <dgm:prSet presAssocID="{72D28F16-9246-4C39-96D8-A096C652D08C}" presName="composite" presStyleCnt="0"/>
      <dgm:spPr/>
    </dgm:pt>
    <dgm:pt modelId="{9082733A-F1A5-4A5C-B90C-34F6BDDF4CC3}" type="pres">
      <dgm:prSet presAssocID="{72D28F16-9246-4C39-96D8-A096C652D08C}" presName="parentText" presStyleLbl="alignNode1" presStyleIdx="2" presStyleCnt="4">
        <dgm:presLayoutVars>
          <dgm:chMax val="1"/>
          <dgm:bulletEnabled val="1"/>
        </dgm:presLayoutVars>
      </dgm:prSet>
      <dgm:spPr/>
    </dgm:pt>
    <dgm:pt modelId="{547D0EC1-DE34-4AD5-B051-2953985D8133}" type="pres">
      <dgm:prSet presAssocID="{72D28F16-9246-4C39-96D8-A096C652D08C}" presName="descendantText" presStyleLbl="alignAcc1" presStyleIdx="2" presStyleCnt="4">
        <dgm:presLayoutVars>
          <dgm:bulletEnabled val="1"/>
        </dgm:presLayoutVars>
      </dgm:prSet>
      <dgm:spPr/>
    </dgm:pt>
    <dgm:pt modelId="{DB01D170-BE15-467C-98B7-460775C1B77B}" type="pres">
      <dgm:prSet presAssocID="{93A8FB48-C64F-4EED-9CEB-DF50B722597B}" presName="sp" presStyleCnt="0"/>
      <dgm:spPr/>
    </dgm:pt>
    <dgm:pt modelId="{55128EF4-ED93-4D88-8F4A-D29485AA6E5D}" type="pres">
      <dgm:prSet presAssocID="{7EEDC50C-408D-4534-BAD0-AC550DD50B99}" presName="composite" presStyleCnt="0"/>
      <dgm:spPr/>
    </dgm:pt>
    <dgm:pt modelId="{C7A3F5EE-C8D7-4FA8-B2C8-1978586487C3}" type="pres">
      <dgm:prSet presAssocID="{7EEDC50C-408D-4534-BAD0-AC550DD50B99}" presName="parentText" presStyleLbl="alignNode1" presStyleIdx="3" presStyleCnt="4">
        <dgm:presLayoutVars>
          <dgm:chMax val="1"/>
          <dgm:bulletEnabled val="1"/>
        </dgm:presLayoutVars>
      </dgm:prSet>
      <dgm:spPr/>
    </dgm:pt>
    <dgm:pt modelId="{43B2A784-A6B5-43C0-9217-7C6565B70D3E}" type="pres">
      <dgm:prSet presAssocID="{7EEDC50C-408D-4534-BAD0-AC550DD50B99}" presName="descendantText" presStyleLbl="alignAcc1" presStyleIdx="3" presStyleCnt="4">
        <dgm:presLayoutVars>
          <dgm:bulletEnabled val="1"/>
        </dgm:presLayoutVars>
      </dgm:prSet>
      <dgm:spPr/>
    </dgm:pt>
  </dgm:ptLst>
  <dgm:cxnLst>
    <dgm:cxn modelId="{71A4270F-AFC5-48DE-8836-4BC3D554562C}" type="presOf" srcId="{4262AE69-3E26-4C6D-AB09-4A0439990C29}" destId="{43B2A784-A6B5-43C0-9217-7C6565B70D3E}" srcOrd="0" destOrd="2" presId="urn:microsoft.com/office/officeart/2005/8/layout/chevron2"/>
    <dgm:cxn modelId="{22058815-FC84-4AE4-881C-331F8F229768}" srcId="{D8BEA707-C44F-43B4-85D8-ABE1A1A3FEC9}" destId="{7EEDC50C-408D-4534-BAD0-AC550DD50B99}" srcOrd="3" destOrd="0" parTransId="{698722A9-F89B-424A-9B8F-9A0911071B31}" sibTransId="{68F45139-797F-459F-921B-69A8387928FA}"/>
    <dgm:cxn modelId="{A8CE4F19-C598-47C3-99A7-1628EA283FEA}" srcId="{8471EBC2-654D-4B47-ADE3-F6D66C953D60}" destId="{5BCE0656-C131-495F-B6A3-D256FA0CDB58}" srcOrd="0" destOrd="0" parTransId="{ABBE898E-6AA0-40C2-BB64-CF0F47A91BD2}" sibTransId="{07CD7976-E3C4-4AD6-9D86-124B7EDCB32B}"/>
    <dgm:cxn modelId="{28432E1D-9545-4A9C-BF14-E372D1CCC69B}" type="presOf" srcId="{8D32B24A-6198-473B-8CFD-55119116B4E9}" destId="{43B2A784-A6B5-43C0-9217-7C6565B70D3E}" srcOrd="0" destOrd="1" presId="urn:microsoft.com/office/officeart/2005/8/layout/chevron2"/>
    <dgm:cxn modelId="{6E82AE1E-8A6F-4C13-B08B-4EC1F3AF6E4C}" srcId="{72D28F16-9246-4C39-96D8-A096C652D08C}" destId="{44350E71-0AFC-467E-AE73-0F46EB57AB30}" srcOrd="1" destOrd="0" parTransId="{165550CF-C1DE-446A-9BD7-0B45645DA9DA}" sibTransId="{71F74609-9B4F-47D4-A00E-7FD18FE945E3}"/>
    <dgm:cxn modelId="{7A94DD26-7030-4948-831D-ACDDBAF8E781}" type="presOf" srcId="{B1921F2D-B6F0-4143-8198-5347FCA05C2B}" destId="{547D0EC1-DE34-4AD5-B051-2953985D8133}" srcOrd="0" destOrd="2" presId="urn:microsoft.com/office/officeart/2005/8/layout/chevron2"/>
    <dgm:cxn modelId="{74DBE435-32C7-4890-A1E7-B1533553259D}" type="presOf" srcId="{8471EBC2-654D-4B47-ADE3-F6D66C953D60}" destId="{6148E06E-FD97-4707-96CC-29EAC67589E3}" srcOrd="0" destOrd="0" presId="urn:microsoft.com/office/officeart/2005/8/layout/chevron2"/>
    <dgm:cxn modelId="{99D54A37-04FB-4B73-9A3D-2BBF22E2F1C6}" type="presOf" srcId="{E6FB85A5-D0EC-4BE6-B9CB-1309EBE5B5B7}" destId="{822CC8DC-F20A-4DCF-8DE1-9156D1DFE15D}" srcOrd="0" destOrd="2" presId="urn:microsoft.com/office/officeart/2005/8/layout/chevron2"/>
    <dgm:cxn modelId="{29EB393D-E343-433D-ACEA-EE4F45C675CC}" type="presOf" srcId="{23BEF4E7-B12C-4B92-A5FF-50DFEE152FA1}" destId="{43B2A784-A6B5-43C0-9217-7C6565B70D3E}" srcOrd="0" destOrd="0" presId="urn:microsoft.com/office/officeart/2005/8/layout/chevron2"/>
    <dgm:cxn modelId="{B01A563E-E2B5-4654-9FF9-F174A850E127}" type="presOf" srcId="{336F093F-6C63-4967-89EF-4F1C4E4A0C71}" destId="{822CC8DC-F20A-4DCF-8DE1-9156D1DFE15D}" srcOrd="0" destOrd="1" presId="urn:microsoft.com/office/officeart/2005/8/layout/chevron2"/>
    <dgm:cxn modelId="{0F39CD5F-C8E9-4EBC-A565-D4416C1BB0A4}" type="presOf" srcId="{6F5150F9-DAC6-4E44-9E59-87EE0867AB8F}" destId="{547D0EC1-DE34-4AD5-B051-2953985D8133}" srcOrd="0" destOrd="0" presId="urn:microsoft.com/office/officeart/2005/8/layout/chevron2"/>
    <dgm:cxn modelId="{F55CD144-9739-4DBC-82DD-5366414830E7}" srcId="{8A310550-DF64-407F-9D27-2DD628E0CC0E}" destId="{5AC0BE62-9440-4FD5-8905-FBD14E6FEBCE}" srcOrd="3" destOrd="0" parTransId="{8ABB563F-5837-4AC2-AD1C-85CDCE72A05F}" sibTransId="{D9F45FE8-BC60-478A-B9EF-E7D6A25910E5}"/>
    <dgm:cxn modelId="{94ED4145-CDBF-455A-90EF-1C7CF832FD8B}" srcId="{D8BEA707-C44F-43B4-85D8-ABE1A1A3FEC9}" destId="{8471EBC2-654D-4B47-ADE3-F6D66C953D60}" srcOrd="0" destOrd="0" parTransId="{241C6EE3-48CA-4E6C-A303-7918A523E216}" sibTransId="{4B9ECDC3-A972-4FCB-8EA3-0AEA17F44DE4}"/>
    <dgm:cxn modelId="{351B7948-743B-4453-9D80-DF665BDBC132}" srcId="{72D28F16-9246-4C39-96D8-A096C652D08C}" destId="{B1921F2D-B6F0-4143-8198-5347FCA05C2B}" srcOrd="2" destOrd="0" parTransId="{104FA298-0102-46B0-9CC8-E881B47EEDAD}" sibTransId="{DBC01035-FB8A-4BFB-954A-D15E8C6C7E3B}"/>
    <dgm:cxn modelId="{C34E9269-FD19-4764-85AD-BC70B1D9291F}" type="presOf" srcId="{5AC0BE62-9440-4FD5-8905-FBD14E6FEBCE}" destId="{822CC8DC-F20A-4DCF-8DE1-9156D1DFE15D}" srcOrd="0" destOrd="3" presId="urn:microsoft.com/office/officeart/2005/8/layout/chevron2"/>
    <dgm:cxn modelId="{71C3F56D-94D0-4D48-8E17-3F9A768E0458}" srcId="{D8BEA707-C44F-43B4-85D8-ABE1A1A3FEC9}" destId="{72D28F16-9246-4C39-96D8-A096C652D08C}" srcOrd="2" destOrd="0" parTransId="{7C077D69-8016-4F08-BEE5-335E35CDF90B}" sibTransId="{93A8FB48-C64F-4EED-9CEB-DF50B722597B}"/>
    <dgm:cxn modelId="{B8E40E53-0FD0-4688-BE90-1612325E8A14}" srcId="{7EEDC50C-408D-4534-BAD0-AC550DD50B99}" destId="{8D32B24A-6198-473B-8CFD-55119116B4E9}" srcOrd="1" destOrd="0" parTransId="{48664E18-2246-4DF3-B601-28CE99F682AC}" sibTransId="{A9094758-82FA-479E-BDD8-59D1686E1D6E}"/>
    <dgm:cxn modelId="{0B892073-AB89-41EF-8FC4-2CED8288AA26}" srcId="{8A310550-DF64-407F-9D27-2DD628E0CC0E}" destId="{E6FB85A5-D0EC-4BE6-B9CB-1309EBE5B5B7}" srcOrd="2" destOrd="0" parTransId="{A5AD41D2-B674-4400-A70C-675CE9ABE823}" sibTransId="{2401C420-3656-4063-93EB-2C9F945DF5A6}"/>
    <dgm:cxn modelId="{1EAEAF81-E323-4ADD-9ACC-32B8D2953E95}" type="presOf" srcId="{72D28F16-9246-4C39-96D8-A096C652D08C}" destId="{9082733A-F1A5-4A5C-B90C-34F6BDDF4CC3}" srcOrd="0" destOrd="0" presId="urn:microsoft.com/office/officeart/2005/8/layout/chevron2"/>
    <dgm:cxn modelId="{68ED898E-EE41-4CB8-969A-6BADE66ADBCE}" srcId="{8471EBC2-654D-4B47-ADE3-F6D66C953D60}" destId="{E32DBD51-328D-4E18-8066-CC5F0809A16B}" srcOrd="1" destOrd="0" parTransId="{19A33A5D-80B9-4C77-A7AF-8480562F9E1D}" sibTransId="{6205D445-58AC-418E-8345-B6AB5C0771A4}"/>
    <dgm:cxn modelId="{AA3B8293-78D8-4F51-8A09-351211E08DEC}" type="presOf" srcId="{44350E71-0AFC-467E-AE73-0F46EB57AB30}" destId="{547D0EC1-DE34-4AD5-B051-2953985D8133}" srcOrd="0" destOrd="1" presId="urn:microsoft.com/office/officeart/2005/8/layout/chevron2"/>
    <dgm:cxn modelId="{57F2839D-4FED-4C1E-847A-7D8102E89553}" type="presOf" srcId="{8A310550-DF64-407F-9D27-2DD628E0CC0E}" destId="{12942766-5305-4249-9B2F-FCAACDC2D2A1}" srcOrd="0" destOrd="0" presId="urn:microsoft.com/office/officeart/2005/8/layout/chevron2"/>
    <dgm:cxn modelId="{48CB71B1-1EF7-4610-B25A-CD68FF474A29}" srcId="{7EEDC50C-408D-4534-BAD0-AC550DD50B99}" destId="{4262AE69-3E26-4C6D-AB09-4A0439990C29}" srcOrd="2" destOrd="0" parTransId="{9F0D9BB0-145A-46C8-AE1D-B8FE61A6051E}" sibTransId="{AFDC3AAC-CB05-441F-B252-7CCBF38FCC7B}"/>
    <dgm:cxn modelId="{0298C3B6-B7B7-43B8-8E7C-AE31C479CD4C}" srcId="{72D28F16-9246-4C39-96D8-A096C652D08C}" destId="{6F5150F9-DAC6-4E44-9E59-87EE0867AB8F}" srcOrd="0" destOrd="0" parTransId="{98315B74-40A5-4671-9602-6CE1502546E7}" sibTransId="{2BA9D080-5DCD-4AF7-8491-E7DB0A6D40F7}"/>
    <dgm:cxn modelId="{891286BA-0951-49E7-9BF5-08CB1748F81C}" type="presOf" srcId="{D8BEA707-C44F-43B4-85D8-ABE1A1A3FEC9}" destId="{6F7E799C-A48C-41E1-92A2-8E97AE92FBA1}" srcOrd="0" destOrd="0" presId="urn:microsoft.com/office/officeart/2005/8/layout/chevron2"/>
    <dgm:cxn modelId="{5E81E8C1-A440-4BDE-AC5A-D2A359D806E0}" srcId="{8A310550-DF64-407F-9D27-2DD628E0CC0E}" destId="{AB10FE17-CB84-4EBD-8098-E722BD7341FB}" srcOrd="0" destOrd="0" parTransId="{D211CFA2-5BE8-46B3-A148-6365626E62BD}" sibTransId="{0FBF3F85-6204-44C4-B27E-0C63CCC4ED96}"/>
    <dgm:cxn modelId="{507655D0-8C88-4309-A596-B977143D689C}" type="presOf" srcId="{5BCE0656-C131-495F-B6A3-D256FA0CDB58}" destId="{F55B90F4-5F05-47BB-BBAF-93915C7ADCD2}" srcOrd="0" destOrd="0" presId="urn:microsoft.com/office/officeart/2005/8/layout/chevron2"/>
    <dgm:cxn modelId="{83F926E2-D1B5-4893-B664-0E6C57A1FAF2}" srcId="{8A310550-DF64-407F-9D27-2DD628E0CC0E}" destId="{336F093F-6C63-4967-89EF-4F1C4E4A0C71}" srcOrd="1" destOrd="0" parTransId="{23BAFD22-B9AD-4EF4-8C81-8592C2800DD5}" sibTransId="{78B5B59F-C5EF-42FE-B9A1-D1F3FAD5E983}"/>
    <dgm:cxn modelId="{A4874CE2-2111-4A02-BFB5-0CC47DC1E01A}" type="presOf" srcId="{AB10FE17-CB84-4EBD-8098-E722BD7341FB}" destId="{822CC8DC-F20A-4DCF-8DE1-9156D1DFE15D}" srcOrd="0" destOrd="0" presId="urn:microsoft.com/office/officeart/2005/8/layout/chevron2"/>
    <dgm:cxn modelId="{37F522E7-7EA9-4C04-9403-A201B9B2B4E5}" type="presOf" srcId="{7EEDC50C-408D-4534-BAD0-AC550DD50B99}" destId="{C7A3F5EE-C8D7-4FA8-B2C8-1978586487C3}" srcOrd="0" destOrd="0" presId="urn:microsoft.com/office/officeart/2005/8/layout/chevron2"/>
    <dgm:cxn modelId="{3BBBB2EF-8ED3-4FC1-92A5-D80242126015}" srcId="{D8BEA707-C44F-43B4-85D8-ABE1A1A3FEC9}" destId="{8A310550-DF64-407F-9D27-2DD628E0CC0E}" srcOrd="1" destOrd="0" parTransId="{F1DCCEAC-11A9-498D-A950-7B44714C36D0}" sibTransId="{12BE8ACA-7FA3-4552-AC00-A97C165AD698}"/>
    <dgm:cxn modelId="{73AC4CF6-D80C-4048-A7F7-258ED060DB80}" srcId="{7EEDC50C-408D-4534-BAD0-AC550DD50B99}" destId="{23BEF4E7-B12C-4B92-A5FF-50DFEE152FA1}" srcOrd="0" destOrd="0" parTransId="{A691BE00-8CDD-4EB4-A714-0B4A601A2447}" sibTransId="{C1A827FA-ED2B-48F7-A216-7F3A7F34465F}"/>
    <dgm:cxn modelId="{295435FB-3A51-4F7A-8DA2-BD5CA69532B7}" type="presOf" srcId="{E32DBD51-328D-4E18-8066-CC5F0809A16B}" destId="{F55B90F4-5F05-47BB-BBAF-93915C7ADCD2}" srcOrd="0" destOrd="1" presId="urn:microsoft.com/office/officeart/2005/8/layout/chevron2"/>
    <dgm:cxn modelId="{B0269BF3-B8A7-4E03-8A8F-955AB2E55C96}" type="presParOf" srcId="{6F7E799C-A48C-41E1-92A2-8E97AE92FBA1}" destId="{635A3898-3451-4E71-BDB4-8FCA007820AF}" srcOrd="0" destOrd="0" presId="urn:microsoft.com/office/officeart/2005/8/layout/chevron2"/>
    <dgm:cxn modelId="{C7794848-BB16-4E06-8C90-97E35597EAAF}" type="presParOf" srcId="{635A3898-3451-4E71-BDB4-8FCA007820AF}" destId="{6148E06E-FD97-4707-96CC-29EAC67589E3}" srcOrd="0" destOrd="0" presId="urn:microsoft.com/office/officeart/2005/8/layout/chevron2"/>
    <dgm:cxn modelId="{623FB7E7-DC35-43B5-B84A-29AF0CBA8261}" type="presParOf" srcId="{635A3898-3451-4E71-BDB4-8FCA007820AF}" destId="{F55B90F4-5F05-47BB-BBAF-93915C7ADCD2}" srcOrd="1" destOrd="0" presId="urn:microsoft.com/office/officeart/2005/8/layout/chevron2"/>
    <dgm:cxn modelId="{7738E03A-79F6-4DBC-854B-43A2C3548510}" type="presParOf" srcId="{6F7E799C-A48C-41E1-92A2-8E97AE92FBA1}" destId="{0AD6B09A-536A-46C9-8641-CA87B4D6AB5A}" srcOrd="1" destOrd="0" presId="urn:microsoft.com/office/officeart/2005/8/layout/chevron2"/>
    <dgm:cxn modelId="{74D668B8-1791-4509-8E6A-8B539F35D066}" type="presParOf" srcId="{6F7E799C-A48C-41E1-92A2-8E97AE92FBA1}" destId="{653948DB-4F18-418D-B49F-614E50620581}" srcOrd="2" destOrd="0" presId="urn:microsoft.com/office/officeart/2005/8/layout/chevron2"/>
    <dgm:cxn modelId="{030E4614-CFC6-4585-92A9-1180D198C613}" type="presParOf" srcId="{653948DB-4F18-418D-B49F-614E50620581}" destId="{12942766-5305-4249-9B2F-FCAACDC2D2A1}" srcOrd="0" destOrd="0" presId="urn:microsoft.com/office/officeart/2005/8/layout/chevron2"/>
    <dgm:cxn modelId="{93C4AB55-3393-48B7-BF20-4B96F07B5458}" type="presParOf" srcId="{653948DB-4F18-418D-B49F-614E50620581}" destId="{822CC8DC-F20A-4DCF-8DE1-9156D1DFE15D}" srcOrd="1" destOrd="0" presId="urn:microsoft.com/office/officeart/2005/8/layout/chevron2"/>
    <dgm:cxn modelId="{1F1A364A-4A66-42C4-A9B8-3164B7359302}" type="presParOf" srcId="{6F7E799C-A48C-41E1-92A2-8E97AE92FBA1}" destId="{4143F739-E6AB-4F3B-AC8D-FFA62EB3F384}" srcOrd="3" destOrd="0" presId="urn:microsoft.com/office/officeart/2005/8/layout/chevron2"/>
    <dgm:cxn modelId="{72B54060-F983-44D3-8876-22008557B48F}" type="presParOf" srcId="{6F7E799C-A48C-41E1-92A2-8E97AE92FBA1}" destId="{7C1838E8-0529-451D-803B-05F1F7B916AD}" srcOrd="4" destOrd="0" presId="urn:microsoft.com/office/officeart/2005/8/layout/chevron2"/>
    <dgm:cxn modelId="{F8C6D4EB-5385-4E73-BBF1-A1773B93C818}" type="presParOf" srcId="{7C1838E8-0529-451D-803B-05F1F7B916AD}" destId="{9082733A-F1A5-4A5C-B90C-34F6BDDF4CC3}" srcOrd="0" destOrd="0" presId="urn:microsoft.com/office/officeart/2005/8/layout/chevron2"/>
    <dgm:cxn modelId="{187E7DDD-0E1E-42FF-B4BC-F67CA5754F53}" type="presParOf" srcId="{7C1838E8-0529-451D-803B-05F1F7B916AD}" destId="{547D0EC1-DE34-4AD5-B051-2953985D8133}" srcOrd="1" destOrd="0" presId="urn:microsoft.com/office/officeart/2005/8/layout/chevron2"/>
    <dgm:cxn modelId="{0FCCB6A1-C606-4885-9C30-204DC5DCB0FA}" type="presParOf" srcId="{6F7E799C-A48C-41E1-92A2-8E97AE92FBA1}" destId="{DB01D170-BE15-467C-98B7-460775C1B77B}" srcOrd="5" destOrd="0" presId="urn:microsoft.com/office/officeart/2005/8/layout/chevron2"/>
    <dgm:cxn modelId="{6C39A8E5-81F1-4A08-9876-96205A5DD1B1}" type="presParOf" srcId="{6F7E799C-A48C-41E1-92A2-8E97AE92FBA1}" destId="{55128EF4-ED93-4D88-8F4A-D29485AA6E5D}" srcOrd="6" destOrd="0" presId="urn:microsoft.com/office/officeart/2005/8/layout/chevron2"/>
    <dgm:cxn modelId="{1B87400A-C03B-444E-B2B0-6F745D30D7A5}" type="presParOf" srcId="{55128EF4-ED93-4D88-8F4A-D29485AA6E5D}" destId="{C7A3F5EE-C8D7-4FA8-B2C8-1978586487C3}" srcOrd="0" destOrd="0" presId="urn:microsoft.com/office/officeart/2005/8/layout/chevron2"/>
    <dgm:cxn modelId="{86CA930E-1E13-4C60-9325-560F1DC93EDD}" type="presParOf" srcId="{55128EF4-ED93-4D88-8F4A-D29485AA6E5D}" destId="{43B2A784-A6B5-43C0-9217-7C6565B70D3E}"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48E06E-FD97-4707-96CC-29EAC67589E3}">
      <dsp:nvSpPr>
        <dsp:cNvPr id="0" name=""/>
        <dsp:cNvSpPr/>
      </dsp:nvSpPr>
      <dsp:spPr>
        <a:xfrm rot="5400000">
          <a:off x="-215158" y="221814"/>
          <a:ext cx="1434388" cy="100407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Q1-Q2</a:t>
          </a:r>
        </a:p>
      </dsp:txBody>
      <dsp:txXfrm rot="-5400000">
        <a:off x="0" y="508692"/>
        <a:ext cx="1004072" cy="430316"/>
      </dsp:txXfrm>
    </dsp:sp>
    <dsp:sp modelId="{F55B90F4-5F05-47BB-BBAF-93915C7ADCD2}">
      <dsp:nvSpPr>
        <dsp:cNvPr id="0" name=""/>
        <dsp:cNvSpPr/>
      </dsp:nvSpPr>
      <dsp:spPr>
        <a:xfrm rot="5400000">
          <a:off x="4415485" y="-3404757"/>
          <a:ext cx="932352" cy="775517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a:t>Create barcoding library</a:t>
          </a:r>
        </a:p>
        <a:p>
          <a:pPr marL="114300" lvl="1" indent="-114300" algn="l" defTabSz="622300">
            <a:lnSpc>
              <a:spcPct val="90000"/>
            </a:lnSpc>
            <a:spcBef>
              <a:spcPct val="0"/>
            </a:spcBef>
            <a:spcAft>
              <a:spcPct val="15000"/>
            </a:spcAft>
            <a:buChar char="•"/>
          </a:pPr>
          <a:r>
            <a:rPr lang="en-US" sz="1400" b="1" kern="1200" dirty="0"/>
            <a:t>Establish stable and unstable barcoded CHO lines</a:t>
          </a:r>
        </a:p>
      </dsp:txBody>
      <dsp:txXfrm rot="-5400000">
        <a:off x="1004072" y="52170"/>
        <a:ext cx="7709665" cy="841324"/>
      </dsp:txXfrm>
    </dsp:sp>
    <dsp:sp modelId="{12942766-5305-4249-9B2F-FCAACDC2D2A1}">
      <dsp:nvSpPr>
        <dsp:cNvPr id="0" name=""/>
        <dsp:cNvSpPr/>
      </dsp:nvSpPr>
      <dsp:spPr>
        <a:xfrm rot="5400000">
          <a:off x="-215158" y="1511700"/>
          <a:ext cx="1434388" cy="100407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Q3-Q4</a:t>
          </a:r>
        </a:p>
      </dsp:txBody>
      <dsp:txXfrm rot="-5400000">
        <a:off x="0" y="1798578"/>
        <a:ext cx="1004072" cy="430316"/>
      </dsp:txXfrm>
    </dsp:sp>
    <dsp:sp modelId="{822CC8DC-F20A-4DCF-8DE1-9156D1DFE15D}">
      <dsp:nvSpPr>
        <dsp:cNvPr id="0" name=""/>
        <dsp:cNvSpPr/>
      </dsp:nvSpPr>
      <dsp:spPr>
        <a:xfrm rot="5400000">
          <a:off x="4415485" y="-2114870"/>
          <a:ext cx="932352" cy="775517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a:t>30 passage (90 day) culture study on stable and unstable cell lines</a:t>
          </a:r>
        </a:p>
        <a:p>
          <a:pPr marL="114300" lvl="1" indent="-114300" algn="l" defTabSz="622300">
            <a:lnSpc>
              <a:spcPct val="90000"/>
            </a:lnSpc>
            <a:spcBef>
              <a:spcPct val="0"/>
            </a:spcBef>
            <a:spcAft>
              <a:spcPct val="15000"/>
            </a:spcAft>
            <a:buChar char="•"/>
          </a:pPr>
          <a:r>
            <a:rPr lang="en-US" sz="1400" b="1" kern="1200" dirty="0"/>
            <a:t>Cell sorting into bins of high and low production</a:t>
          </a:r>
        </a:p>
        <a:p>
          <a:pPr marL="114300" lvl="1" indent="-114300" algn="l" defTabSz="622300">
            <a:lnSpc>
              <a:spcPct val="90000"/>
            </a:lnSpc>
            <a:spcBef>
              <a:spcPct val="0"/>
            </a:spcBef>
            <a:spcAft>
              <a:spcPct val="15000"/>
            </a:spcAft>
            <a:buChar char="•"/>
          </a:pPr>
          <a:r>
            <a:rPr lang="en-US" sz="1400" b="1" kern="1200" dirty="0"/>
            <a:t>Prepare sequencing libraries and generate next-generation sequencing data</a:t>
          </a:r>
        </a:p>
        <a:p>
          <a:pPr marL="114300" lvl="1" indent="-114300" algn="l" defTabSz="622300">
            <a:lnSpc>
              <a:spcPct val="90000"/>
            </a:lnSpc>
            <a:spcBef>
              <a:spcPct val="0"/>
            </a:spcBef>
            <a:spcAft>
              <a:spcPct val="15000"/>
            </a:spcAft>
            <a:buChar char="•"/>
          </a:pPr>
          <a:r>
            <a:rPr lang="en-US" sz="1400" b="1" kern="1200" dirty="0"/>
            <a:t>Establish sequencing data analysis pipeline</a:t>
          </a:r>
        </a:p>
      </dsp:txBody>
      <dsp:txXfrm rot="-5400000">
        <a:off x="1004072" y="1342057"/>
        <a:ext cx="7709665" cy="841324"/>
      </dsp:txXfrm>
    </dsp:sp>
    <dsp:sp modelId="{9082733A-F1A5-4A5C-B90C-34F6BDDF4CC3}">
      <dsp:nvSpPr>
        <dsp:cNvPr id="0" name=""/>
        <dsp:cNvSpPr/>
      </dsp:nvSpPr>
      <dsp:spPr>
        <a:xfrm rot="5400000">
          <a:off x="-215158" y="2801586"/>
          <a:ext cx="1434388" cy="100407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Q5-Q7</a:t>
          </a:r>
        </a:p>
      </dsp:txBody>
      <dsp:txXfrm rot="-5400000">
        <a:off x="0" y="3088464"/>
        <a:ext cx="1004072" cy="430316"/>
      </dsp:txXfrm>
    </dsp:sp>
    <dsp:sp modelId="{547D0EC1-DE34-4AD5-B051-2953985D8133}">
      <dsp:nvSpPr>
        <dsp:cNvPr id="0" name=""/>
        <dsp:cNvSpPr/>
      </dsp:nvSpPr>
      <dsp:spPr>
        <a:xfrm rot="5400000">
          <a:off x="4415485" y="-824984"/>
          <a:ext cx="932352" cy="775517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a:t>Determine long-term population dynamics of unstable cell lines</a:t>
          </a:r>
        </a:p>
        <a:p>
          <a:pPr marL="114300" lvl="1" indent="-114300" algn="l" defTabSz="622300">
            <a:lnSpc>
              <a:spcPct val="90000"/>
            </a:lnSpc>
            <a:spcBef>
              <a:spcPct val="0"/>
            </a:spcBef>
            <a:spcAft>
              <a:spcPct val="15000"/>
            </a:spcAft>
            <a:buChar char="•"/>
          </a:pPr>
          <a:r>
            <a:rPr lang="en-US" sz="1400" b="1" kern="1200" dirty="0"/>
            <a:t>Establish model of instability and simulation pipeline</a:t>
          </a:r>
        </a:p>
        <a:p>
          <a:pPr marL="114300" lvl="1" indent="-114300" algn="l" defTabSz="622300">
            <a:lnSpc>
              <a:spcPct val="90000"/>
            </a:lnSpc>
            <a:spcBef>
              <a:spcPct val="0"/>
            </a:spcBef>
            <a:spcAft>
              <a:spcPct val="15000"/>
            </a:spcAft>
            <a:buChar char="•"/>
          </a:pPr>
          <a:r>
            <a:rPr lang="en-US" sz="1400" b="1" kern="1200" dirty="0"/>
            <a:t>Validate estimated parameters of producer cell behavior in simulation (i.e., division rate, production level, production loss probability per division as a function of production level, </a:t>
          </a:r>
          <a:r>
            <a:rPr lang="en-US" sz="1400" b="1" kern="1200" dirty="0" err="1"/>
            <a:t>etc</a:t>
          </a:r>
          <a:r>
            <a:rPr lang="en-US" sz="1400" b="1" kern="1200" dirty="0"/>
            <a:t>)</a:t>
          </a:r>
        </a:p>
      </dsp:txBody>
      <dsp:txXfrm rot="-5400000">
        <a:off x="1004072" y="2631943"/>
        <a:ext cx="7709665" cy="841324"/>
      </dsp:txXfrm>
    </dsp:sp>
    <dsp:sp modelId="{C7A3F5EE-C8D7-4FA8-B2C8-1978586487C3}">
      <dsp:nvSpPr>
        <dsp:cNvPr id="0" name=""/>
        <dsp:cNvSpPr/>
      </dsp:nvSpPr>
      <dsp:spPr>
        <a:xfrm rot="5400000">
          <a:off x="-215158" y="4091473"/>
          <a:ext cx="1434388" cy="100407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t>Q6-Q8</a:t>
          </a:r>
          <a:endParaRPr lang="en-US" sz="2400" kern="1200" dirty="0"/>
        </a:p>
      </dsp:txBody>
      <dsp:txXfrm rot="-5400000">
        <a:off x="0" y="4378351"/>
        <a:ext cx="1004072" cy="430316"/>
      </dsp:txXfrm>
    </dsp:sp>
    <dsp:sp modelId="{43B2A784-A6B5-43C0-9217-7C6565B70D3E}">
      <dsp:nvSpPr>
        <dsp:cNvPr id="0" name=""/>
        <dsp:cNvSpPr/>
      </dsp:nvSpPr>
      <dsp:spPr>
        <a:xfrm rot="5400000">
          <a:off x="4415485" y="464901"/>
          <a:ext cx="932352" cy="775517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a:t>Develop barcoding library for high-throughput clone identification and selection</a:t>
          </a:r>
        </a:p>
        <a:p>
          <a:pPr marL="114300" lvl="1" indent="-114300" algn="l" defTabSz="622300">
            <a:lnSpc>
              <a:spcPct val="90000"/>
            </a:lnSpc>
            <a:spcBef>
              <a:spcPct val="0"/>
            </a:spcBef>
            <a:spcAft>
              <a:spcPct val="15000"/>
            </a:spcAft>
            <a:buChar char="•"/>
          </a:pPr>
          <a:r>
            <a:rPr lang="en-US" sz="1400" b="1" kern="1200" dirty="0"/>
            <a:t>Transfect host cell line with barcoded construct containing protein of interest</a:t>
          </a:r>
        </a:p>
        <a:p>
          <a:pPr marL="114300" lvl="1" indent="-114300" algn="l" defTabSz="622300">
            <a:lnSpc>
              <a:spcPct val="90000"/>
            </a:lnSpc>
            <a:spcBef>
              <a:spcPct val="0"/>
            </a:spcBef>
            <a:spcAft>
              <a:spcPct val="15000"/>
            </a:spcAft>
            <a:buChar char="•"/>
          </a:pPr>
          <a:r>
            <a:rPr lang="en-US" sz="1400" b="1" kern="1200" dirty="0"/>
            <a:t>Use insights from previous cell dynamics studies to identify best-performing stable clones</a:t>
          </a:r>
        </a:p>
      </dsp:txBody>
      <dsp:txXfrm rot="-5400000">
        <a:off x="1004072" y="3921828"/>
        <a:ext cx="7709665" cy="84132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AE8916-9312-7740-9085-D9FBEC3702E8}" type="datetimeFigureOut">
              <a:rPr lang="en-US" smtClean="0"/>
              <a:t>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4A5ABF-A166-E844-AB15-A3580D7EA848}" type="slidenum">
              <a:rPr lang="en-US" smtClean="0"/>
              <a:t>‹#›</a:t>
            </a:fld>
            <a:endParaRPr lang="en-US"/>
          </a:p>
        </p:txBody>
      </p:sp>
    </p:spTree>
    <p:extLst>
      <p:ext uri="{BB962C8B-B14F-4D97-AF65-F5344CB8AC3E}">
        <p14:creationId xmlns:p14="http://schemas.microsoft.com/office/powerpoint/2010/main" val="3824835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4A5ABF-A166-E844-AB15-A3580D7EA848}" type="slidenum">
              <a:rPr lang="en-US" smtClean="0"/>
              <a:t>1</a:t>
            </a:fld>
            <a:endParaRPr lang="en-US"/>
          </a:p>
        </p:txBody>
      </p:sp>
    </p:spTree>
    <p:extLst>
      <p:ext uri="{BB962C8B-B14F-4D97-AF65-F5344CB8AC3E}">
        <p14:creationId xmlns:p14="http://schemas.microsoft.com/office/powerpoint/2010/main" val="2865878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4A5ABF-A166-E844-AB15-A3580D7EA848}" type="slidenum">
              <a:rPr lang="en-US" smtClean="0"/>
              <a:t>12</a:t>
            </a:fld>
            <a:endParaRPr lang="en-US"/>
          </a:p>
        </p:txBody>
      </p:sp>
    </p:spTree>
    <p:extLst>
      <p:ext uri="{BB962C8B-B14F-4D97-AF65-F5344CB8AC3E}">
        <p14:creationId xmlns:p14="http://schemas.microsoft.com/office/powerpoint/2010/main" val="218478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4A5ABF-A166-E844-AB15-A3580D7EA848}" type="slidenum">
              <a:rPr lang="en-US" smtClean="0"/>
              <a:t>13</a:t>
            </a:fld>
            <a:endParaRPr lang="en-US"/>
          </a:p>
        </p:txBody>
      </p:sp>
    </p:spTree>
    <p:extLst>
      <p:ext uri="{BB962C8B-B14F-4D97-AF65-F5344CB8AC3E}">
        <p14:creationId xmlns:p14="http://schemas.microsoft.com/office/powerpoint/2010/main" val="1272606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4A5ABF-A166-E844-AB15-A3580D7EA848}" type="slidenum">
              <a:rPr lang="en-US" smtClean="0"/>
              <a:t>14</a:t>
            </a:fld>
            <a:endParaRPr lang="en-US"/>
          </a:p>
        </p:txBody>
      </p:sp>
    </p:spTree>
    <p:extLst>
      <p:ext uri="{BB962C8B-B14F-4D97-AF65-F5344CB8AC3E}">
        <p14:creationId xmlns:p14="http://schemas.microsoft.com/office/powerpoint/2010/main" val="3377082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4A5ABF-A166-E844-AB15-A3580D7EA848}" type="slidenum">
              <a:rPr lang="en-US" smtClean="0"/>
              <a:t>15</a:t>
            </a:fld>
            <a:endParaRPr lang="en-US"/>
          </a:p>
        </p:txBody>
      </p:sp>
    </p:spTree>
    <p:extLst>
      <p:ext uri="{BB962C8B-B14F-4D97-AF65-F5344CB8AC3E}">
        <p14:creationId xmlns:p14="http://schemas.microsoft.com/office/powerpoint/2010/main" val="4151360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Instability drive lose of productivity </a:t>
            </a:r>
          </a:p>
        </p:txBody>
      </p:sp>
      <p:sp>
        <p:nvSpPr>
          <p:cNvPr id="4" name="Slide Number Placeholder 3"/>
          <p:cNvSpPr>
            <a:spLocks noGrp="1"/>
          </p:cNvSpPr>
          <p:nvPr>
            <p:ph type="sldNum" sz="quarter" idx="5"/>
          </p:nvPr>
        </p:nvSpPr>
        <p:spPr/>
        <p:txBody>
          <a:bodyPr/>
          <a:lstStyle/>
          <a:p>
            <a:fld id="{C44A5ABF-A166-E844-AB15-A3580D7EA848}" type="slidenum">
              <a:rPr lang="en-US" smtClean="0"/>
              <a:t>4</a:t>
            </a:fld>
            <a:endParaRPr lang="en-US"/>
          </a:p>
        </p:txBody>
      </p:sp>
    </p:spTree>
    <p:extLst>
      <p:ext uri="{BB962C8B-B14F-4D97-AF65-F5344CB8AC3E}">
        <p14:creationId xmlns:p14="http://schemas.microsoft.com/office/powerpoint/2010/main" val="3122748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4A5ABF-A166-E844-AB15-A3580D7EA848}" type="slidenum">
              <a:rPr lang="en-US" smtClean="0"/>
              <a:t>5</a:t>
            </a:fld>
            <a:endParaRPr lang="en-US"/>
          </a:p>
        </p:txBody>
      </p:sp>
    </p:spTree>
    <p:extLst>
      <p:ext uri="{BB962C8B-B14F-4D97-AF65-F5344CB8AC3E}">
        <p14:creationId xmlns:p14="http://schemas.microsoft.com/office/powerpoint/2010/main" val="4280431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4A5ABF-A166-E844-AB15-A3580D7EA848}" type="slidenum">
              <a:rPr lang="en-US" smtClean="0"/>
              <a:t>6</a:t>
            </a:fld>
            <a:endParaRPr lang="en-US"/>
          </a:p>
        </p:txBody>
      </p:sp>
    </p:spTree>
    <p:extLst>
      <p:ext uri="{BB962C8B-B14F-4D97-AF65-F5344CB8AC3E}">
        <p14:creationId xmlns:p14="http://schemas.microsoft.com/office/powerpoint/2010/main" val="948159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4A5ABF-A166-E844-AB15-A3580D7EA848}" type="slidenum">
              <a:rPr lang="en-US" smtClean="0"/>
              <a:t>7</a:t>
            </a:fld>
            <a:endParaRPr lang="en-US"/>
          </a:p>
        </p:txBody>
      </p:sp>
    </p:spTree>
    <p:extLst>
      <p:ext uri="{BB962C8B-B14F-4D97-AF65-F5344CB8AC3E}">
        <p14:creationId xmlns:p14="http://schemas.microsoft.com/office/powerpoint/2010/main" val="1734749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4A5ABF-A166-E844-AB15-A3580D7EA848}" type="slidenum">
              <a:rPr lang="en-US" smtClean="0"/>
              <a:t>8</a:t>
            </a:fld>
            <a:endParaRPr lang="en-US"/>
          </a:p>
        </p:txBody>
      </p:sp>
    </p:spTree>
    <p:extLst>
      <p:ext uri="{BB962C8B-B14F-4D97-AF65-F5344CB8AC3E}">
        <p14:creationId xmlns:p14="http://schemas.microsoft.com/office/powerpoint/2010/main" val="434188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4A5ABF-A166-E844-AB15-A3580D7EA848}" type="slidenum">
              <a:rPr lang="en-US" smtClean="0"/>
              <a:t>9</a:t>
            </a:fld>
            <a:endParaRPr lang="en-US"/>
          </a:p>
        </p:txBody>
      </p:sp>
    </p:spTree>
    <p:extLst>
      <p:ext uri="{BB962C8B-B14F-4D97-AF65-F5344CB8AC3E}">
        <p14:creationId xmlns:p14="http://schemas.microsoft.com/office/powerpoint/2010/main" val="3181982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4A5ABF-A166-E844-AB15-A3580D7EA848}" type="slidenum">
              <a:rPr lang="en-US" smtClean="0"/>
              <a:t>10</a:t>
            </a:fld>
            <a:endParaRPr lang="en-US"/>
          </a:p>
        </p:txBody>
      </p:sp>
    </p:spTree>
    <p:extLst>
      <p:ext uri="{BB962C8B-B14F-4D97-AF65-F5344CB8AC3E}">
        <p14:creationId xmlns:p14="http://schemas.microsoft.com/office/powerpoint/2010/main" val="1692749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4A5ABF-A166-E844-AB15-A3580D7EA848}" type="slidenum">
              <a:rPr lang="en-US" smtClean="0"/>
              <a:t>11</a:t>
            </a:fld>
            <a:endParaRPr lang="en-US"/>
          </a:p>
        </p:txBody>
      </p:sp>
    </p:spTree>
    <p:extLst>
      <p:ext uri="{BB962C8B-B14F-4D97-AF65-F5344CB8AC3E}">
        <p14:creationId xmlns:p14="http://schemas.microsoft.com/office/powerpoint/2010/main" val="3092521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842A0EC-EFFF-40DC-8CDC-178E0593337C}" type="datetimeFigureOut">
              <a:rPr lang="en-US" smtClean="0"/>
              <a:t>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9CD1C-47D3-4DD7-8B18-3CB85AE4C537}" type="slidenum">
              <a:rPr lang="en-US" smtClean="0"/>
              <a:t>‹#›</a:t>
            </a:fld>
            <a:endParaRPr lang="en-US"/>
          </a:p>
        </p:txBody>
      </p:sp>
    </p:spTree>
    <p:extLst>
      <p:ext uri="{BB962C8B-B14F-4D97-AF65-F5344CB8AC3E}">
        <p14:creationId xmlns:p14="http://schemas.microsoft.com/office/powerpoint/2010/main" val="1441941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42A0EC-EFFF-40DC-8CDC-178E0593337C}" type="datetimeFigureOut">
              <a:rPr lang="en-US" smtClean="0"/>
              <a:t>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9CD1C-47D3-4DD7-8B18-3CB85AE4C537}" type="slidenum">
              <a:rPr lang="en-US" smtClean="0"/>
              <a:t>‹#›</a:t>
            </a:fld>
            <a:endParaRPr lang="en-US"/>
          </a:p>
        </p:txBody>
      </p:sp>
    </p:spTree>
    <p:extLst>
      <p:ext uri="{BB962C8B-B14F-4D97-AF65-F5344CB8AC3E}">
        <p14:creationId xmlns:p14="http://schemas.microsoft.com/office/powerpoint/2010/main" val="853363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42A0EC-EFFF-40DC-8CDC-178E0593337C}" type="datetimeFigureOut">
              <a:rPr lang="en-US" smtClean="0"/>
              <a:t>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9CD1C-47D3-4DD7-8B18-3CB85AE4C537}" type="slidenum">
              <a:rPr lang="en-US" smtClean="0"/>
              <a:t>‹#›</a:t>
            </a:fld>
            <a:endParaRPr lang="en-US"/>
          </a:p>
        </p:txBody>
      </p:sp>
    </p:spTree>
    <p:extLst>
      <p:ext uri="{BB962C8B-B14F-4D97-AF65-F5344CB8AC3E}">
        <p14:creationId xmlns:p14="http://schemas.microsoft.com/office/powerpoint/2010/main" val="1527595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42A0EC-EFFF-40DC-8CDC-178E0593337C}" type="datetimeFigureOut">
              <a:rPr lang="en-US" smtClean="0"/>
              <a:t>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9CD1C-47D3-4DD7-8B18-3CB85AE4C537}" type="slidenum">
              <a:rPr lang="en-US" smtClean="0"/>
              <a:t>‹#›</a:t>
            </a:fld>
            <a:endParaRPr lang="en-US"/>
          </a:p>
        </p:txBody>
      </p:sp>
    </p:spTree>
    <p:extLst>
      <p:ext uri="{BB962C8B-B14F-4D97-AF65-F5344CB8AC3E}">
        <p14:creationId xmlns:p14="http://schemas.microsoft.com/office/powerpoint/2010/main" val="4014563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42A0EC-EFFF-40DC-8CDC-178E0593337C}" type="datetimeFigureOut">
              <a:rPr lang="en-US" smtClean="0"/>
              <a:t>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9CD1C-47D3-4DD7-8B18-3CB85AE4C537}" type="slidenum">
              <a:rPr lang="en-US" smtClean="0"/>
              <a:t>‹#›</a:t>
            </a:fld>
            <a:endParaRPr lang="en-US"/>
          </a:p>
        </p:txBody>
      </p:sp>
    </p:spTree>
    <p:extLst>
      <p:ext uri="{BB962C8B-B14F-4D97-AF65-F5344CB8AC3E}">
        <p14:creationId xmlns:p14="http://schemas.microsoft.com/office/powerpoint/2010/main" val="849516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42A0EC-EFFF-40DC-8CDC-178E0593337C}" type="datetimeFigureOut">
              <a:rPr lang="en-US" smtClean="0"/>
              <a:t>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69CD1C-47D3-4DD7-8B18-3CB85AE4C537}" type="slidenum">
              <a:rPr lang="en-US" smtClean="0"/>
              <a:t>‹#›</a:t>
            </a:fld>
            <a:endParaRPr lang="en-US"/>
          </a:p>
        </p:txBody>
      </p:sp>
    </p:spTree>
    <p:extLst>
      <p:ext uri="{BB962C8B-B14F-4D97-AF65-F5344CB8AC3E}">
        <p14:creationId xmlns:p14="http://schemas.microsoft.com/office/powerpoint/2010/main" val="3330499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42A0EC-EFFF-40DC-8CDC-178E0593337C}" type="datetimeFigureOut">
              <a:rPr lang="en-US" smtClean="0"/>
              <a:t>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69CD1C-47D3-4DD7-8B18-3CB85AE4C537}" type="slidenum">
              <a:rPr lang="en-US" smtClean="0"/>
              <a:t>‹#›</a:t>
            </a:fld>
            <a:endParaRPr lang="en-US"/>
          </a:p>
        </p:txBody>
      </p:sp>
    </p:spTree>
    <p:extLst>
      <p:ext uri="{BB962C8B-B14F-4D97-AF65-F5344CB8AC3E}">
        <p14:creationId xmlns:p14="http://schemas.microsoft.com/office/powerpoint/2010/main" val="1782203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42A0EC-EFFF-40DC-8CDC-178E0593337C}" type="datetimeFigureOut">
              <a:rPr lang="en-US" smtClean="0"/>
              <a:t>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69CD1C-47D3-4DD7-8B18-3CB85AE4C537}" type="slidenum">
              <a:rPr lang="en-US" smtClean="0"/>
              <a:t>‹#›</a:t>
            </a:fld>
            <a:endParaRPr lang="en-US"/>
          </a:p>
        </p:txBody>
      </p:sp>
    </p:spTree>
    <p:extLst>
      <p:ext uri="{BB962C8B-B14F-4D97-AF65-F5344CB8AC3E}">
        <p14:creationId xmlns:p14="http://schemas.microsoft.com/office/powerpoint/2010/main" val="4040899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42A0EC-EFFF-40DC-8CDC-178E0593337C}" type="datetimeFigureOut">
              <a:rPr lang="en-US" smtClean="0"/>
              <a:t>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69CD1C-47D3-4DD7-8B18-3CB85AE4C537}" type="slidenum">
              <a:rPr lang="en-US" smtClean="0"/>
              <a:t>‹#›</a:t>
            </a:fld>
            <a:endParaRPr lang="en-US"/>
          </a:p>
        </p:txBody>
      </p:sp>
    </p:spTree>
    <p:extLst>
      <p:ext uri="{BB962C8B-B14F-4D97-AF65-F5344CB8AC3E}">
        <p14:creationId xmlns:p14="http://schemas.microsoft.com/office/powerpoint/2010/main" val="3448094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42A0EC-EFFF-40DC-8CDC-178E0593337C}" type="datetimeFigureOut">
              <a:rPr lang="en-US" smtClean="0"/>
              <a:t>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69CD1C-47D3-4DD7-8B18-3CB85AE4C537}" type="slidenum">
              <a:rPr lang="en-US" smtClean="0"/>
              <a:t>‹#›</a:t>
            </a:fld>
            <a:endParaRPr lang="en-US"/>
          </a:p>
        </p:txBody>
      </p:sp>
    </p:spTree>
    <p:extLst>
      <p:ext uri="{BB962C8B-B14F-4D97-AF65-F5344CB8AC3E}">
        <p14:creationId xmlns:p14="http://schemas.microsoft.com/office/powerpoint/2010/main" val="1977654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42A0EC-EFFF-40DC-8CDC-178E0593337C}" type="datetimeFigureOut">
              <a:rPr lang="en-US" smtClean="0"/>
              <a:t>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69CD1C-47D3-4DD7-8B18-3CB85AE4C537}" type="slidenum">
              <a:rPr lang="en-US" smtClean="0"/>
              <a:t>‹#›</a:t>
            </a:fld>
            <a:endParaRPr lang="en-US"/>
          </a:p>
        </p:txBody>
      </p:sp>
    </p:spTree>
    <p:extLst>
      <p:ext uri="{BB962C8B-B14F-4D97-AF65-F5344CB8AC3E}">
        <p14:creationId xmlns:p14="http://schemas.microsoft.com/office/powerpoint/2010/main" val="232606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42A0EC-EFFF-40DC-8CDC-178E0593337C}" type="datetimeFigureOut">
              <a:rPr lang="en-US" smtClean="0"/>
              <a:t>1/6/2024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69CD1C-47D3-4DD7-8B18-3CB85AE4C537}" type="slidenum">
              <a:rPr lang="en-US" smtClean="0"/>
              <a:t>‹#›</a:t>
            </a:fld>
            <a:endParaRPr lang="en-US"/>
          </a:p>
        </p:txBody>
      </p:sp>
    </p:spTree>
    <p:extLst>
      <p:ext uri="{BB962C8B-B14F-4D97-AF65-F5344CB8AC3E}">
        <p14:creationId xmlns:p14="http://schemas.microsoft.com/office/powerpoint/2010/main" val="33799831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8.png"/><Relationship Id="rId3" Type="http://schemas.openxmlformats.org/officeDocument/2006/relationships/image" Target="../media/image1.jpg"/><Relationship Id="rId7" Type="http://schemas.openxmlformats.org/officeDocument/2006/relationships/image" Target="../media/image4.jpeg"/><Relationship Id="rId12"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11" Type="http://schemas.microsoft.com/office/2007/relationships/hdphoto" Target="../media/hdphoto3.wdp"/><Relationship Id="rId5" Type="http://schemas.openxmlformats.org/officeDocument/2006/relationships/image" Target="../media/image3.jpeg"/><Relationship Id="rId10" Type="http://schemas.openxmlformats.org/officeDocument/2006/relationships/image" Target="../media/image6.jpeg"/><Relationship Id="rId4" Type="http://schemas.openxmlformats.org/officeDocument/2006/relationships/image" Target="../media/image2.png"/><Relationship Id="rId9" Type="http://schemas.openxmlformats.org/officeDocument/2006/relationships/image" Target="../media/image5.jpeg"/><Relationship Id="rId1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5.jpe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21.png"/><Relationship Id="rId4" Type="http://schemas.openxmlformats.org/officeDocument/2006/relationships/image" Target="../media/image2.png"/><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18" Type="http://schemas.openxmlformats.org/officeDocument/2006/relationships/image" Target="../media/image35.svg"/><Relationship Id="rId3" Type="http://schemas.openxmlformats.org/officeDocument/2006/relationships/image" Target="../media/image5.jpeg"/><Relationship Id="rId21" Type="http://schemas.openxmlformats.org/officeDocument/2006/relationships/image" Target="../media/image38.png"/><Relationship Id="rId7" Type="http://schemas.openxmlformats.org/officeDocument/2006/relationships/image" Target="../media/image24.png"/><Relationship Id="rId12" Type="http://schemas.openxmlformats.org/officeDocument/2006/relationships/image" Target="../media/image29.svg"/><Relationship Id="rId17" Type="http://schemas.openxmlformats.org/officeDocument/2006/relationships/image" Target="../media/image34.png"/><Relationship Id="rId2" Type="http://schemas.openxmlformats.org/officeDocument/2006/relationships/notesSlide" Target="../notesSlides/notesSlide10.xml"/><Relationship Id="rId16" Type="http://schemas.openxmlformats.org/officeDocument/2006/relationships/image" Target="../media/image33.svg"/><Relationship Id="rId20" Type="http://schemas.openxmlformats.org/officeDocument/2006/relationships/image" Target="../media/image37.svg"/><Relationship Id="rId1" Type="http://schemas.openxmlformats.org/officeDocument/2006/relationships/slideLayout" Target="../slideLayouts/slideLayout2.xml"/><Relationship Id="rId6" Type="http://schemas.openxmlformats.org/officeDocument/2006/relationships/image" Target="../media/image13.svg"/><Relationship Id="rId11" Type="http://schemas.openxmlformats.org/officeDocument/2006/relationships/image" Target="../media/image28.png"/><Relationship Id="rId24" Type="http://schemas.openxmlformats.org/officeDocument/2006/relationships/image" Target="../media/image17.svg"/><Relationship Id="rId5" Type="http://schemas.openxmlformats.org/officeDocument/2006/relationships/image" Target="../media/image12.png"/><Relationship Id="rId15" Type="http://schemas.openxmlformats.org/officeDocument/2006/relationships/image" Target="../media/image32.png"/><Relationship Id="rId23" Type="http://schemas.openxmlformats.org/officeDocument/2006/relationships/image" Target="../media/image16.png"/><Relationship Id="rId10" Type="http://schemas.openxmlformats.org/officeDocument/2006/relationships/image" Target="../media/image27.svg"/><Relationship Id="rId19" Type="http://schemas.openxmlformats.org/officeDocument/2006/relationships/image" Target="../media/image36.png"/><Relationship Id="rId4" Type="http://schemas.openxmlformats.org/officeDocument/2006/relationships/image" Target="../media/image2.png"/><Relationship Id="rId9" Type="http://schemas.openxmlformats.org/officeDocument/2006/relationships/image" Target="../media/image26.png"/><Relationship Id="rId14" Type="http://schemas.openxmlformats.org/officeDocument/2006/relationships/image" Target="../media/image31.svg"/><Relationship Id="rId22" Type="http://schemas.openxmlformats.org/officeDocument/2006/relationships/image" Target="../media/image39.svg"/></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jpeg"/><Relationship Id="rId7" Type="http://schemas.openxmlformats.org/officeDocument/2006/relationships/diagramQuickStyle" Target="../diagrams/quickStyle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comments" Target="../comments/commen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4.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omments" Target="../comments/comment2.xml"/><Relationship Id="rId5" Type="http://schemas.openxmlformats.org/officeDocument/2006/relationships/image" Target="../media/image10.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5.jpe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svg"/><Relationship Id="rId11" Type="http://schemas.openxmlformats.org/officeDocument/2006/relationships/comments" Target="../comments/comment3.xml"/><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2.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1000" y="2044701"/>
            <a:ext cx="0" cy="0"/>
          </a:xfrm>
          <a:prstGeom prst="rect">
            <a:avLst/>
          </a:prstGeom>
        </p:spPr>
      </p:pic>
      <p:grpSp>
        <p:nvGrpSpPr>
          <p:cNvPr id="13" name="Group 12"/>
          <p:cNvGrpSpPr/>
          <p:nvPr/>
        </p:nvGrpSpPr>
        <p:grpSpPr>
          <a:xfrm>
            <a:off x="1755648" y="99994"/>
            <a:ext cx="8693922" cy="6737687"/>
            <a:chOff x="231648" y="99993"/>
            <a:chExt cx="8693922" cy="6737687"/>
          </a:xfrm>
        </p:grpSpPr>
        <p:sp>
          <p:nvSpPr>
            <p:cNvPr id="11" name="TextBox 10"/>
            <p:cNvSpPr txBox="1"/>
            <p:nvPr/>
          </p:nvSpPr>
          <p:spPr>
            <a:xfrm>
              <a:off x="781100" y="5785733"/>
              <a:ext cx="7699740" cy="646331"/>
            </a:xfrm>
            <a:prstGeom prst="rect">
              <a:avLst/>
            </a:prstGeom>
            <a:noFill/>
          </p:spPr>
          <p:txBody>
            <a:bodyPr wrap="square" rtlCol="0">
              <a:spAutoFit/>
            </a:bodyPr>
            <a:lstStyle/>
            <a:p>
              <a:pPr algn="ctr"/>
              <a:r>
                <a:rPr lang="en-US" sz="1200" b="1" dirty="0">
                  <a:solidFill>
                    <a:srgbClr val="FF0000"/>
                  </a:solidFill>
                </a:rPr>
                <a:t>A  National  Science  Foundation-facilitated</a:t>
              </a:r>
            </a:p>
            <a:p>
              <a:pPr algn="ctr"/>
              <a:r>
                <a:rPr lang="en-US" sz="1200" b="1" dirty="0">
                  <a:solidFill>
                    <a:srgbClr val="FF0000"/>
                  </a:solidFill>
                </a:rPr>
                <a:t>academic – industry – government  consortia</a:t>
              </a:r>
            </a:p>
            <a:p>
              <a:pPr algn="ctr"/>
              <a:r>
                <a:rPr lang="en-US" sz="1200" b="1" dirty="0">
                  <a:solidFill>
                    <a:srgbClr val="FF0000"/>
                  </a:solidFill>
                </a:rPr>
                <a:t>to  advance  precompetitive  knowledge  in  biomanufacturing</a:t>
              </a:r>
            </a:p>
          </p:txBody>
        </p:sp>
        <p:pic>
          <p:nvPicPr>
            <p:cNvPr id="14" name="Picture 13" descr="AMBIC-horizontal.png"/>
            <p:cNvPicPr>
              <a:picLocks noChangeAspect="1"/>
            </p:cNvPicPr>
            <p:nvPr/>
          </p:nvPicPr>
          <p:blipFill rotWithShape="1">
            <a:blip r:embed="rId4">
              <a:extLst>
                <a:ext uri="{28A0092B-C50C-407E-A947-70E740481C1C}">
                  <a14:useLocalDpi xmlns:a14="http://schemas.microsoft.com/office/drawing/2010/main" val="0"/>
                </a:ext>
              </a:extLst>
            </a:blip>
            <a:srcRect r="38298"/>
            <a:stretch/>
          </p:blipFill>
          <p:spPr>
            <a:xfrm>
              <a:off x="2605210" y="399302"/>
              <a:ext cx="3949441" cy="860554"/>
            </a:xfrm>
            <a:prstGeom prst="rect">
              <a:avLst/>
            </a:prstGeom>
            <a:noFill/>
            <a:ln w="28575">
              <a:noFill/>
            </a:ln>
          </p:spPr>
        </p:pic>
        <p:pic>
          <p:nvPicPr>
            <p:cNvPr id="4" name="Picture 3" descr="UD_Logo.jpg"/>
            <p:cNvPicPr>
              <a:picLocks noChangeAspect="1"/>
            </p:cNvPicPr>
            <p:nvPr/>
          </p:nvPicPr>
          <p:blipFill>
            <a:blip r:embed="rId5">
              <a:extLst>
                <a:ext uri="{BEBA8EAE-BF5A-486C-A8C5-ECC9F3942E4B}">
                  <a14:imgProps xmlns:a14="http://schemas.microsoft.com/office/drawing/2010/main">
                    <a14:imgLayer r:embed="rId6">
                      <a14:imgEffect>
                        <a14:sharpenSoften amount="100000"/>
                      </a14:imgEffect>
                    </a14:imgLayer>
                  </a14:imgProps>
                </a:ext>
                <a:ext uri="{28A0092B-C50C-407E-A947-70E740481C1C}">
                  <a14:useLocalDpi xmlns:a14="http://schemas.microsoft.com/office/drawing/2010/main" val="0"/>
                </a:ext>
              </a:extLst>
            </a:blip>
            <a:stretch>
              <a:fillRect/>
            </a:stretch>
          </p:blipFill>
          <p:spPr>
            <a:xfrm>
              <a:off x="3850607" y="1353504"/>
              <a:ext cx="1560726" cy="629656"/>
            </a:xfrm>
            <a:prstGeom prst="rect">
              <a:avLst/>
            </a:prstGeom>
          </p:spPr>
        </p:pic>
        <p:pic>
          <p:nvPicPr>
            <p:cNvPr id="5" name="Picture 4" descr="Johns_Hopkins_Logo.png"/>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736671" y="1376498"/>
              <a:ext cx="2852988" cy="587740"/>
            </a:xfrm>
            <a:prstGeom prst="rect">
              <a:avLst/>
            </a:prstGeom>
          </p:spPr>
        </p:pic>
        <p:pic>
          <p:nvPicPr>
            <p:cNvPr id="9" name="Picture 8" descr="NSF.jpe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1648" y="99993"/>
              <a:ext cx="1099312" cy="1107640"/>
            </a:xfrm>
            <a:prstGeom prst="rect">
              <a:avLst/>
            </a:prstGeom>
            <a:solidFill>
              <a:srgbClr val="F8DE28"/>
            </a:solidFill>
          </p:spPr>
        </p:pic>
        <p:pic>
          <p:nvPicPr>
            <p:cNvPr id="6" name="Picture 5" descr="Clemson_Logo.png"/>
            <p:cNvPicPr>
              <a:picLocks noChangeAspect="1"/>
            </p:cNvPicPr>
            <p:nvPr/>
          </p:nvPicPr>
          <p:blipFill>
            <a:blip r:embed="rId10">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tretch>
              <a:fillRect/>
            </a:stretch>
          </p:blipFill>
          <p:spPr>
            <a:xfrm>
              <a:off x="6049522" y="1344985"/>
              <a:ext cx="2219325" cy="638175"/>
            </a:xfrm>
            <a:prstGeom prst="rect">
              <a:avLst/>
            </a:prstGeom>
          </p:spPr>
        </p:pic>
        <p:sp>
          <p:nvSpPr>
            <p:cNvPr id="7" name="TextBox 6"/>
            <p:cNvSpPr txBox="1"/>
            <p:nvPr/>
          </p:nvSpPr>
          <p:spPr>
            <a:xfrm>
              <a:off x="7267808" y="6386048"/>
              <a:ext cx="1657762" cy="369332"/>
            </a:xfrm>
            <a:prstGeom prst="rect">
              <a:avLst/>
            </a:prstGeom>
            <a:noFill/>
          </p:spPr>
          <p:txBody>
            <a:bodyPr wrap="none" rtlCol="0">
              <a:spAutoFit/>
            </a:bodyPr>
            <a:lstStyle/>
            <a:p>
              <a:r>
                <a:rPr lang="en-US" dirty="0" err="1"/>
                <a:t>www.ambic.org</a:t>
              </a:r>
              <a:endParaRPr lang="en-US" dirty="0"/>
            </a:p>
          </p:txBody>
        </p:sp>
        <p:sp>
          <p:nvSpPr>
            <p:cNvPr id="8" name="TextBox 7"/>
            <p:cNvSpPr txBox="1"/>
            <p:nvPr/>
          </p:nvSpPr>
          <p:spPr>
            <a:xfrm>
              <a:off x="568960" y="2858472"/>
              <a:ext cx="8006080" cy="584775"/>
            </a:xfrm>
            <a:prstGeom prst="rect">
              <a:avLst/>
            </a:prstGeom>
            <a:noFill/>
          </p:spPr>
          <p:txBody>
            <a:bodyPr wrap="square" rtlCol="0">
              <a:spAutoFit/>
            </a:bodyPr>
            <a:lstStyle/>
            <a:p>
              <a:pPr algn="ctr"/>
              <a:r>
                <a:rPr lang="en-US" sz="1600" b="1" dirty="0"/>
                <a:t>Industry/University Cooperative Research Center (I/UCRC) </a:t>
              </a:r>
            </a:p>
            <a:p>
              <a:pPr algn="ctr"/>
              <a:r>
                <a:rPr lang="en-US" sz="1600" b="1" dirty="0"/>
                <a:t>Advanced Mammalian Biomanufacturing Innovation Center (AMBIC)</a:t>
              </a:r>
            </a:p>
          </p:txBody>
        </p:sp>
        <p:pic>
          <p:nvPicPr>
            <p:cNvPr id="3" name="Picture 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675259" y="2014505"/>
              <a:ext cx="1828800" cy="793700"/>
            </a:xfrm>
            <a:prstGeom prst="rect">
              <a:avLst/>
            </a:prstGeom>
          </p:spPr>
        </p:pic>
        <p:sp>
          <p:nvSpPr>
            <p:cNvPr id="12" name="Rectangle 11"/>
            <p:cNvSpPr/>
            <p:nvPr/>
          </p:nvSpPr>
          <p:spPr>
            <a:xfrm>
              <a:off x="1330960" y="6406793"/>
              <a:ext cx="6482080" cy="430887"/>
            </a:xfrm>
            <a:prstGeom prst="rect">
              <a:avLst/>
            </a:prstGeom>
          </p:spPr>
          <p:txBody>
            <a:bodyPr wrap="square">
              <a:spAutoFit/>
            </a:bodyPr>
            <a:lstStyle/>
            <a:p>
              <a:pPr algn="ctr"/>
              <a:r>
                <a:rPr lang="en-US" sz="1100" dirty="0"/>
                <a:t>Contents are Proprietary to AMBIC and its Members</a:t>
              </a:r>
            </a:p>
            <a:p>
              <a:pPr algn="ctr"/>
              <a:r>
                <a:rPr lang="en-US" sz="1100" dirty="0"/>
                <a:t>Terms of Center Membership Agreement Apply</a:t>
              </a:r>
            </a:p>
          </p:txBody>
        </p:sp>
      </p:grpSp>
      <p:pic>
        <p:nvPicPr>
          <p:cNvPr id="15" name="Picture 1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785714" y="1978901"/>
            <a:ext cx="821135" cy="809586"/>
          </a:xfrm>
          <a:prstGeom prst="rect">
            <a:avLst/>
          </a:prstGeom>
        </p:spPr>
      </p:pic>
      <p:sp>
        <p:nvSpPr>
          <p:cNvPr id="17" name="TextBox 16">
            <a:extLst>
              <a:ext uri="{FF2B5EF4-FFF2-40B4-BE49-F238E27FC236}">
                <a16:creationId xmlns:a16="http://schemas.microsoft.com/office/drawing/2014/main" id="{985ED618-CE55-48CA-A67A-9328E410B324}"/>
              </a:ext>
            </a:extLst>
          </p:cNvPr>
          <p:cNvSpPr txBox="1"/>
          <p:nvPr/>
        </p:nvSpPr>
        <p:spPr>
          <a:xfrm>
            <a:off x="1755648" y="3565793"/>
            <a:ext cx="8798644" cy="2185214"/>
          </a:xfrm>
          <a:prstGeom prst="rect">
            <a:avLst/>
          </a:prstGeom>
          <a:noFill/>
        </p:spPr>
        <p:txBody>
          <a:bodyPr wrap="square" rtlCol="0">
            <a:spAutoFit/>
          </a:bodyPr>
          <a:lstStyle/>
          <a:p>
            <a:pPr algn="ctr"/>
            <a:r>
              <a:rPr lang="en-US" sz="2800" b="1" dirty="0">
                <a:solidFill>
                  <a:srgbClr val="000090"/>
                </a:solidFill>
              </a:rPr>
              <a:t>Tracking the Evolution of Instability </a:t>
            </a:r>
          </a:p>
          <a:p>
            <a:pPr algn="ctr"/>
            <a:r>
              <a:rPr lang="en-US" sz="2800" b="1" dirty="0">
                <a:solidFill>
                  <a:srgbClr val="000090"/>
                </a:solidFill>
              </a:rPr>
              <a:t>via Barcoded Population Dynamics</a:t>
            </a:r>
          </a:p>
          <a:p>
            <a:pPr algn="ctr"/>
            <a:endParaRPr lang="en-US" sz="2800" b="1" dirty="0">
              <a:solidFill>
                <a:srgbClr val="000090"/>
              </a:solidFill>
            </a:endParaRPr>
          </a:p>
          <a:p>
            <a:pPr algn="ctr"/>
            <a:r>
              <a:rPr lang="en-US" b="1" dirty="0">
                <a:solidFill>
                  <a:srgbClr val="000090"/>
                </a:solidFill>
              </a:rPr>
              <a:t>Reza </a:t>
            </a:r>
            <a:r>
              <a:rPr lang="en-US" b="1" dirty="0" err="1">
                <a:solidFill>
                  <a:srgbClr val="000090"/>
                </a:solidFill>
              </a:rPr>
              <a:t>Kalhor</a:t>
            </a:r>
            <a:r>
              <a:rPr lang="en-US" b="1" dirty="0">
                <a:solidFill>
                  <a:srgbClr val="000090"/>
                </a:solidFill>
              </a:rPr>
              <a:t> PhD, Michael </a:t>
            </a:r>
            <a:r>
              <a:rPr lang="en-US" b="1" dirty="0" err="1">
                <a:solidFill>
                  <a:srgbClr val="000090"/>
                </a:solidFill>
              </a:rPr>
              <a:t>Betenbaugh</a:t>
            </a:r>
            <a:r>
              <a:rPr lang="en-US" b="1" dirty="0">
                <a:solidFill>
                  <a:srgbClr val="000090"/>
                </a:solidFill>
              </a:rPr>
              <a:t> PhD</a:t>
            </a:r>
          </a:p>
          <a:p>
            <a:pPr algn="ctr"/>
            <a:endParaRPr lang="en-US" b="1" dirty="0">
              <a:solidFill>
                <a:srgbClr val="000090"/>
              </a:solidFill>
            </a:endParaRPr>
          </a:p>
          <a:p>
            <a:pPr algn="ctr"/>
            <a:r>
              <a:rPr lang="en-US" sz="1600" b="1" dirty="0"/>
              <a:t>Project Pitch – January 2023</a:t>
            </a:r>
          </a:p>
        </p:txBody>
      </p:sp>
    </p:spTree>
    <p:extLst>
      <p:ext uri="{BB962C8B-B14F-4D97-AF65-F5344CB8AC3E}">
        <p14:creationId xmlns:p14="http://schemas.microsoft.com/office/powerpoint/2010/main" val="3282450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229193" y="148571"/>
            <a:ext cx="10449506" cy="1017621"/>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dirty="0">
                <a:solidFill>
                  <a:srgbClr val="000090"/>
                </a:solidFill>
                <a:latin typeface="Arial" panose="020B0604020202020204" pitchFamily="34" charset="0"/>
                <a:cs typeface="Arial" panose="020B0604020202020204" pitchFamily="34" charset="0"/>
              </a:rPr>
              <a:t>Research Approach (2)</a:t>
            </a:r>
          </a:p>
          <a:p>
            <a:r>
              <a:rPr lang="en-US" sz="2400" b="1" dirty="0">
                <a:solidFill>
                  <a:srgbClr val="000090"/>
                </a:solidFill>
                <a:latin typeface="Arial" panose="020B0604020202020204" pitchFamily="34" charset="0"/>
                <a:cs typeface="Arial" panose="020B0604020202020204" pitchFamily="34" charset="0"/>
              </a:rPr>
              <a:t>Determine </a:t>
            </a:r>
            <a:r>
              <a:rPr lang="en-US" sz="2400" b="1" dirty="0" err="1">
                <a:solidFill>
                  <a:srgbClr val="000090"/>
                </a:solidFill>
                <a:latin typeface="Arial" panose="020B0604020202020204" pitchFamily="34" charset="0"/>
                <a:cs typeface="Arial" panose="020B0604020202020204" pitchFamily="34" charset="0"/>
              </a:rPr>
              <a:t>Sublineage</a:t>
            </a:r>
            <a:r>
              <a:rPr lang="en-US" sz="2400" b="1" dirty="0">
                <a:solidFill>
                  <a:srgbClr val="000090"/>
                </a:solidFill>
                <a:latin typeface="Arial" panose="020B0604020202020204" pitchFamily="34" charset="0"/>
                <a:cs typeface="Arial" panose="020B0604020202020204" pitchFamily="34" charset="0"/>
              </a:rPr>
              <a:t> Production Dynamics over Time</a:t>
            </a:r>
          </a:p>
        </p:txBody>
      </p:sp>
      <p:grpSp>
        <p:nvGrpSpPr>
          <p:cNvPr id="11" name="Group 10">
            <a:extLst>
              <a:ext uri="{FF2B5EF4-FFF2-40B4-BE49-F238E27FC236}">
                <a16:creationId xmlns:a16="http://schemas.microsoft.com/office/drawing/2014/main" id="{284DBCD2-E3FF-4C49-985B-C2D11FB63A48}"/>
              </a:ext>
            </a:extLst>
          </p:cNvPr>
          <p:cNvGrpSpPr/>
          <p:nvPr/>
        </p:nvGrpSpPr>
        <p:grpSpPr>
          <a:xfrm>
            <a:off x="0" y="0"/>
            <a:ext cx="938719" cy="6655110"/>
            <a:chOff x="-4335" y="-3077"/>
            <a:chExt cx="938719" cy="6655110"/>
          </a:xfrm>
        </p:grpSpPr>
        <p:pic>
          <p:nvPicPr>
            <p:cNvPr id="12" name="Picture 11" descr="NSF.jpeg">
              <a:extLst>
                <a:ext uri="{FF2B5EF4-FFF2-40B4-BE49-F238E27FC236}">
                  <a16:creationId xmlns:a16="http://schemas.microsoft.com/office/drawing/2014/main" id="{D5A50875-0FBD-4345-83B1-CF92590E3A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463" y="5734169"/>
              <a:ext cx="914400" cy="921327"/>
            </a:xfrm>
            <a:prstGeom prst="rect">
              <a:avLst/>
            </a:prstGeom>
          </p:spPr>
        </p:pic>
        <p:grpSp>
          <p:nvGrpSpPr>
            <p:cNvPr id="13" name="Group 12">
              <a:extLst>
                <a:ext uri="{FF2B5EF4-FFF2-40B4-BE49-F238E27FC236}">
                  <a16:creationId xmlns:a16="http://schemas.microsoft.com/office/drawing/2014/main" id="{FE376E48-5D10-4F32-889A-8A75B562F56C}"/>
                </a:ext>
              </a:extLst>
            </p:cNvPr>
            <p:cNvGrpSpPr>
              <a:grpSpLocks noChangeAspect="1"/>
            </p:cNvGrpSpPr>
            <p:nvPr/>
          </p:nvGrpSpPr>
          <p:grpSpPr>
            <a:xfrm rot="16200000">
              <a:off x="-2360643" y="2353231"/>
              <a:ext cx="5651336" cy="938719"/>
              <a:chOff x="325118" y="2690362"/>
              <a:chExt cx="6177280" cy="1026083"/>
            </a:xfrm>
          </p:grpSpPr>
          <p:sp>
            <p:nvSpPr>
              <p:cNvPr id="14" name="Rectangle 13">
                <a:extLst>
                  <a:ext uri="{FF2B5EF4-FFF2-40B4-BE49-F238E27FC236}">
                    <a16:creationId xmlns:a16="http://schemas.microsoft.com/office/drawing/2014/main" id="{3D54AA43-CCBA-4F67-A2A0-41B85F48C12A}"/>
                  </a:ext>
                </a:extLst>
              </p:cNvPr>
              <p:cNvSpPr/>
              <p:nvPr/>
            </p:nvSpPr>
            <p:spPr>
              <a:xfrm rot="5400000">
                <a:off x="2914007" y="106209"/>
                <a:ext cx="999501" cy="6177280"/>
              </a:xfrm>
              <a:prstGeom prst="rect">
                <a:avLst/>
              </a:prstGeom>
              <a:solidFill>
                <a:srgbClr val="F8DE28"/>
              </a:solidFill>
              <a:ln>
                <a:solidFill>
                  <a:srgbClr val="FBEC8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descr="AMBIC-horizontal.png">
                <a:extLst>
                  <a:ext uri="{FF2B5EF4-FFF2-40B4-BE49-F238E27FC236}">
                    <a16:creationId xmlns:a16="http://schemas.microsoft.com/office/drawing/2014/main" id="{5B614967-5BC7-4E23-9E1B-C770DD5A59FB}"/>
                  </a:ext>
                </a:extLst>
              </p:cNvPr>
              <p:cNvPicPr>
                <a:picLocks noChangeAspect="1"/>
              </p:cNvPicPr>
              <p:nvPr/>
            </p:nvPicPr>
            <p:blipFill rotWithShape="1">
              <a:blip r:embed="rId4">
                <a:extLst>
                  <a:ext uri="{28A0092B-C50C-407E-A947-70E740481C1C}">
                    <a14:useLocalDpi xmlns:a14="http://schemas.microsoft.com/office/drawing/2010/main" val="0"/>
                  </a:ext>
                </a:extLst>
              </a:blip>
              <a:srcRect r="38824"/>
              <a:stretch/>
            </p:blipFill>
            <p:spPr>
              <a:xfrm>
                <a:off x="395795" y="2834194"/>
                <a:ext cx="3356340" cy="737618"/>
              </a:xfrm>
              <a:prstGeom prst="rect">
                <a:avLst/>
              </a:prstGeom>
              <a:noFill/>
              <a:ln>
                <a:noFill/>
              </a:ln>
            </p:spPr>
          </p:pic>
          <p:sp>
            <p:nvSpPr>
              <p:cNvPr id="16" name="TextBox 15">
                <a:extLst>
                  <a:ext uri="{FF2B5EF4-FFF2-40B4-BE49-F238E27FC236}">
                    <a16:creationId xmlns:a16="http://schemas.microsoft.com/office/drawing/2014/main" id="{731D7065-B2E3-449B-A4B8-C57BE49C41A0}"/>
                  </a:ext>
                </a:extLst>
              </p:cNvPr>
              <p:cNvSpPr txBox="1"/>
              <p:nvPr/>
            </p:nvSpPr>
            <p:spPr>
              <a:xfrm>
                <a:off x="3875481" y="2690362"/>
                <a:ext cx="2455165" cy="1026083"/>
              </a:xfrm>
              <a:prstGeom prst="rect">
                <a:avLst/>
              </a:prstGeom>
              <a:solidFill>
                <a:srgbClr val="F8DE28"/>
              </a:solidFill>
              <a:ln>
                <a:noFill/>
              </a:ln>
            </p:spPr>
            <p:txBody>
              <a:bodyPr wrap="none" rtlCol="0">
                <a:spAutoFit/>
              </a:bodyPr>
              <a:lstStyle/>
              <a:p>
                <a:r>
                  <a:rPr lang="en-US" sz="1100" b="1" dirty="0">
                    <a:solidFill>
                      <a:srgbClr val="211D7D"/>
                    </a:solidFill>
                  </a:rPr>
                  <a:t>Johns Hopkins University</a:t>
                </a:r>
              </a:p>
              <a:p>
                <a:r>
                  <a:rPr lang="en-US" sz="1100" b="1" dirty="0">
                    <a:solidFill>
                      <a:srgbClr val="211D7D"/>
                    </a:solidFill>
                  </a:rPr>
                  <a:t>Clemson University</a:t>
                </a:r>
              </a:p>
              <a:p>
                <a:r>
                  <a:rPr lang="en-US" sz="1100" b="1" dirty="0">
                    <a:solidFill>
                      <a:srgbClr val="211D7D"/>
                    </a:solidFill>
                  </a:rPr>
                  <a:t>University of Delaware</a:t>
                </a:r>
              </a:p>
              <a:p>
                <a:r>
                  <a:rPr lang="en-US" sz="1100" b="1" dirty="0">
                    <a:solidFill>
                      <a:srgbClr val="211D7D"/>
                    </a:solidFill>
                  </a:rPr>
                  <a:t>University of Massachusetts Lowell</a:t>
                </a:r>
              </a:p>
              <a:p>
                <a:r>
                  <a:rPr lang="en-US" sz="1100" b="1" dirty="0">
                    <a:solidFill>
                      <a:srgbClr val="211D7D"/>
                    </a:solidFill>
                  </a:rPr>
                  <a:t>University of Maryland</a:t>
                </a:r>
              </a:p>
            </p:txBody>
          </p:sp>
        </p:grpSp>
      </p:grpSp>
      <p:sp>
        <p:nvSpPr>
          <p:cNvPr id="4" name="Right Bracket 3">
            <a:extLst>
              <a:ext uri="{FF2B5EF4-FFF2-40B4-BE49-F238E27FC236}">
                <a16:creationId xmlns:a16="http://schemas.microsoft.com/office/drawing/2014/main" id="{D7F194A2-28DF-C026-A045-C1A550B9C238}"/>
              </a:ext>
            </a:extLst>
          </p:cNvPr>
          <p:cNvSpPr/>
          <p:nvPr/>
        </p:nvSpPr>
        <p:spPr>
          <a:xfrm rot="10800000">
            <a:off x="1666716" y="1810077"/>
            <a:ext cx="178380" cy="1207330"/>
          </a:xfrm>
          <a:prstGeom prst="rightBracket">
            <a:avLst>
              <a:gd name="adj" fmla="val 0"/>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ight Bracket 4">
            <a:extLst>
              <a:ext uri="{FF2B5EF4-FFF2-40B4-BE49-F238E27FC236}">
                <a16:creationId xmlns:a16="http://schemas.microsoft.com/office/drawing/2014/main" id="{4EBFBCB7-0B41-16A1-4FAC-2B8389699B65}"/>
              </a:ext>
            </a:extLst>
          </p:cNvPr>
          <p:cNvSpPr/>
          <p:nvPr/>
        </p:nvSpPr>
        <p:spPr>
          <a:xfrm rot="10800000">
            <a:off x="1854864" y="2739342"/>
            <a:ext cx="178380" cy="556494"/>
          </a:xfrm>
          <a:prstGeom prst="rightBracket">
            <a:avLst>
              <a:gd name="adj" fmla="val 0"/>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ight Bracket 5">
            <a:extLst>
              <a:ext uri="{FF2B5EF4-FFF2-40B4-BE49-F238E27FC236}">
                <a16:creationId xmlns:a16="http://schemas.microsoft.com/office/drawing/2014/main" id="{54AEABA5-936C-834E-5CD4-3C2116785809}"/>
              </a:ext>
            </a:extLst>
          </p:cNvPr>
          <p:cNvSpPr/>
          <p:nvPr/>
        </p:nvSpPr>
        <p:spPr>
          <a:xfrm rot="10800000">
            <a:off x="2037171" y="3169245"/>
            <a:ext cx="178380" cy="253182"/>
          </a:xfrm>
          <a:prstGeom prst="rightBracket">
            <a:avLst>
              <a:gd name="adj" fmla="val 0"/>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ket 6">
            <a:extLst>
              <a:ext uri="{FF2B5EF4-FFF2-40B4-BE49-F238E27FC236}">
                <a16:creationId xmlns:a16="http://schemas.microsoft.com/office/drawing/2014/main" id="{48A1AF2E-16C8-327B-D924-F5B035C2C7CE}"/>
              </a:ext>
            </a:extLst>
          </p:cNvPr>
          <p:cNvSpPr/>
          <p:nvPr/>
        </p:nvSpPr>
        <p:spPr>
          <a:xfrm rot="10800000">
            <a:off x="2221876" y="3089000"/>
            <a:ext cx="178380" cy="160491"/>
          </a:xfrm>
          <a:prstGeom prst="rightBracket">
            <a:avLst>
              <a:gd name="adj" fmla="val 0"/>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Bracket 7">
            <a:extLst>
              <a:ext uri="{FF2B5EF4-FFF2-40B4-BE49-F238E27FC236}">
                <a16:creationId xmlns:a16="http://schemas.microsoft.com/office/drawing/2014/main" id="{9E444298-07B9-307B-437A-E68D2680F866}"/>
              </a:ext>
            </a:extLst>
          </p:cNvPr>
          <p:cNvSpPr/>
          <p:nvPr/>
        </p:nvSpPr>
        <p:spPr>
          <a:xfrm rot="10800000">
            <a:off x="1854862" y="1532576"/>
            <a:ext cx="178380" cy="556494"/>
          </a:xfrm>
          <a:prstGeom prst="rightBracket">
            <a:avLst>
              <a:gd name="adj" fmla="val 0"/>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ight Bracket 8">
            <a:extLst>
              <a:ext uri="{FF2B5EF4-FFF2-40B4-BE49-F238E27FC236}">
                <a16:creationId xmlns:a16="http://schemas.microsoft.com/office/drawing/2014/main" id="{7599FB1D-37F0-30D9-5969-7DF95BC93AB4}"/>
              </a:ext>
            </a:extLst>
          </p:cNvPr>
          <p:cNvSpPr/>
          <p:nvPr/>
        </p:nvSpPr>
        <p:spPr>
          <a:xfrm rot="10800000">
            <a:off x="2037170" y="2612751"/>
            <a:ext cx="178380" cy="253182"/>
          </a:xfrm>
          <a:prstGeom prst="rightBracket">
            <a:avLst>
              <a:gd name="adj" fmla="val 0"/>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Right Bracket 16">
            <a:extLst>
              <a:ext uri="{FF2B5EF4-FFF2-40B4-BE49-F238E27FC236}">
                <a16:creationId xmlns:a16="http://schemas.microsoft.com/office/drawing/2014/main" id="{CCADABD4-BF77-87AF-9EA3-BC27A86370F8}"/>
              </a:ext>
            </a:extLst>
          </p:cNvPr>
          <p:cNvSpPr/>
          <p:nvPr/>
        </p:nvSpPr>
        <p:spPr>
          <a:xfrm rot="10800000">
            <a:off x="2037169" y="1963613"/>
            <a:ext cx="178380" cy="253182"/>
          </a:xfrm>
          <a:prstGeom prst="rightBracket">
            <a:avLst>
              <a:gd name="adj" fmla="val 0"/>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ight Bracket 17">
            <a:extLst>
              <a:ext uri="{FF2B5EF4-FFF2-40B4-BE49-F238E27FC236}">
                <a16:creationId xmlns:a16="http://schemas.microsoft.com/office/drawing/2014/main" id="{EAA4EF2D-FD94-8AB6-3681-17EB2715A41C}"/>
              </a:ext>
            </a:extLst>
          </p:cNvPr>
          <p:cNvSpPr/>
          <p:nvPr/>
        </p:nvSpPr>
        <p:spPr>
          <a:xfrm rot="10800000">
            <a:off x="2037169" y="1405984"/>
            <a:ext cx="178380" cy="253182"/>
          </a:xfrm>
          <a:prstGeom prst="rightBracket">
            <a:avLst>
              <a:gd name="adj" fmla="val 0"/>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Right Bracket 18">
            <a:extLst>
              <a:ext uri="{FF2B5EF4-FFF2-40B4-BE49-F238E27FC236}">
                <a16:creationId xmlns:a16="http://schemas.microsoft.com/office/drawing/2014/main" id="{50EFC084-E132-74D4-4BD2-953BF10F6569}"/>
              </a:ext>
            </a:extLst>
          </p:cNvPr>
          <p:cNvSpPr/>
          <p:nvPr/>
        </p:nvSpPr>
        <p:spPr>
          <a:xfrm rot="10800000">
            <a:off x="2221876" y="3344165"/>
            <a:ext cx="178380" cy="160491"/>
          </a:xfrm>
          <a:prstGeom prst="rightBracket">
            <a:avLst>
              <a:gd name="adj" fmla="val 0"/>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Right Bracket 19">
            <a:extLst>
              <a:ext uri="{FF2B5EF4-FFF2-40B4-BE49-F238E27FC236}">
                <a16:creationId xmlns:a16="http://schemas.microsoft.com/office/drawing/2014/main" id="{6907E034-9D3B-D2B9-A2FC-3288A3975D29}"/>
              </a:ext>
            </a:extLst>
          </p:cNvPr>
          <p:cNvSpPr/>
          <p:nvPr/>
        </p:nvSpPr>
        <p:spPr>
          <a:xfrm rot="10800000">
            <a:off x="2221875" y="2785689"/>
            <a:ext cx="178380" cy="160491"/>
          </a:xfrm>
          <a:prstGeom prst="rightBracket">
            <a:avLst>
              <a:gd name="adj" fmla="val 0"/>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Right Bracket 20">
            <a:extLst>
              <a:ext uri="{FF2B5EF4-FFF2-40B4-BE49-F238E27FC236}">
                <a16:creationId xmlns:a16="http://schemas.microsoft.com/office/drawing/2014/main" id="{5A9B10FF-8934-5B59-5FE3-97FE18B043FD}"/>
              </a:ext>
            </a:extLst>
          </p:cNvPr>
          <p:cNvSpPr/>
          <p:nvPr/>
        </p:nvSpPr>
        <p:spPr>
          <a:xfrm rot="10800000">
            <a:off x="2221875" y="2530462"/>
            <a:ext cx="178380" cy="160491"/>
          </a:xfrm>
          <a:prstGeom prst="rightBracket">
            <a:avLst>
              <a:gd name="adj" fmla="val 0"/>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Right Bracket 21">
            <a:extLst>
              <a:ext uri="{FF2B5EF4-FFF2-40B4-BE49-F238E27FC236}">
                <a16:creationId xmlns:a16="http://schemas.microsoft.com/office/drawing/2014/main" id="{8B30AAAA-F8C6-CF8D-4FCA-7B05AD9BBF59}"/>
              </a:ext>
            </a:extLst>
          </p:cNvPr>
          <p:cNvSpPr/>
          <p:nvPr/>
        </p:nvSpPr>
        <p:spPr>
          <a:xfrm rot="10800000">
            <a:off x="2221874" y="2136550"/>
            <a:ext cx="178380" cy="160491"/>
          </a:xfrm>
          <a:prstGeom prst="rightBracket">
            <a:avLst>
              <a:gd name="adj" fmla="val 0"/>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Right Bracket 22">
            <a:extLst>
              <a:ext uri="{FF2B5EF4-FFF2-40B4-BE49-F238E27FC236}">
                <a16:creationId xmlns:a16="http://schemas.microsoft.com/office/drawing/2014/main" id="{1651CFA5-9A70-C6AF-39EE-4AF35C73FC64}"/>
              </a:ext>
            </a:extLst>
          </p:cNvPr>
          <p:cNvSpPr/>
          <p:nvPr/>
        </p:nvSpPr>
        <p:spPr>
          <a:xfrm rot="10800000">
            <a:off x="2221874" y="1883368"/>
            <a:ext cx="178380" cy="160491"/>
          </a:xfrm>
          <a:prstGeom prst="rightBracket">
            <a:avLst>
              <a:gd name="adj" fmla="val 0"/>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Right Bracket 23">
            <a:extLst>
              <a:ext uri="{FF2B5EF4-FFF2-40B4-BE49-F238E27FC236}">
                <a16:creationId xmlns:a16="http://schemas.microsoft.com/office/drawing/2014/main" id="{80CC1A48-72BA-8683-C6CF-E0EA3B00E45A}"/>
              </a:ext>
            </a:extLst>
          </p:cNvPr>
          <p:cNvSpPr/>
          <p:nvPr/>
        </p:nvSpPr>
        <p:spPr>
          <a:xfrm rot="10800000">
            <a:off x="2221874" y="1578921"/>
            <a:ext cx="178380" cy="160491"/>
          </a:xfrm>
          <a:prstGeom prst="rightBracket">
            <a:avLst>
              <a:gd name="adj" fmla="val 0"/>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Right Bracket 24">
            <a:extLst>
              <a:ext uri="{FF2B5EF4-FFF2-40B4-BE49-F238E27FC236}">
                <a16:creationId xmlns:a16="http://schemas.microsoft.com/office/drawing/2014/main" id="{8A9AA679-83CF-C9EA-9DF7-A201DF37EBF3}"/>
              </a:ext>
            </a:extLst>
          </p:cNvPr>
          <p:cNvSpPr/>
          <p:nvPr/>
        </p:nvSpPr>
        <p:spPr>
          <a:xfrm rot="10800000">
            <a:off x="2221874" y="1325739"/>
            <a:ext cx="178380" cy="160491"/>
          </a:xfrm>
          <a:prstGeom prst="rightBracket">
            <a:avLst>
              <a:gd name="adj" fmla="val 0"/>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Right Bracket 25">
            <a:extLst>
              <a:ext uri="{FF2B5EF4-FFF2-40B4-BE49-F238E27FC236}">
                <a16:creationId xmlns:a16="http://schemas.microsoft.com/office/drawing/2014/main" id="{5844C99C-1500-65B8-7780-33A32B9F787F}"/>
              </a:ext>
            </a:extLst>
          </p:cNvPr>
          <p:cNvSpPr/>
          <p:nvPr/>
        </p:nvSpPr>
        <p:spPr>
          <a:xfrm rot="10800000">
            <a:off x="2390569" y="3313260"/>
            <a:ext cx="178380" cy="61930"/>
          </a:xfrm>
          <a:prstGeom prst="rightBracket">
            <a:avLst>
              <a:gd name="adj" fmla="val 0"/>
            </a:avLst>
          </a:prstGeom>
          <a:ln w="38100">
            <a:solidFill>
              <a:srgbClr val="0EDEFA"/>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Right Bracket 26">
            <a:extLst>
              <a:ext uri="{FF2B5EF4-FFF2-40B4-BE49-F238E27FC236}">
                <a16:creationId xmlns:a16="http://schemas.microsoft.com/office/drawing/2014/main" id="{8F985991-54D1-85BC-75AD-967B1B209FD8}"/>
              </a:ext>
            </a:extLst>
          </p:cNvPr>
          <p:cNvSpPr/>
          <p:nvPr/>
        </p:nvSpPr>
        <p:spPr>
          <a:xfrm rot="10800000">
            <a:off x="2390569" y="3475965"/>
            <a:ext cx="178380" cy="61929"/>
          </a:xfrm>
          <a:prstGeom prst="rightBracket">
            <a:avLst>
              <a:gd name="adj" fmla="val 0"/>
            </a:avLst>
          </a:prstGeom>
          <a:ln w="38100">
            <a:solidFill>
              <a:srgbClr val="6D2997"/>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Right Bracket 27">
            <a:extLst>
              <a:ext uri="{FF2B5EF4-FFF2-40B4-BE49-F238E27FC236}">
                <a16:creationId xmlns:a16="http://schemas.microsoft.com/office/drawing/2014/main" id="{D91D060A-AE9A-DEF5-FBE1-A0CAACA19319}"/>
              </a:ext>
            </a:extLst>
          </p:cNvPr>
          <p:cNvSpPr/>
          <p:nvPr/>
        </p:nvSpPr>
        <p:spPr>
          <a:xfrm rot="10800000">
            <a:off x="2390569" y="3056042"/>
            <a:ext cx="178380" cy="61929"/>
          </a:xfrm>
          <a:prstGeom prst="rightBracket">
            <a:avLst>
              <a:gd name="adj" fmla="val 0"/>
            </a:avLst>
          </a:prstGeom>
          <a:ln w="38100">
            <a:solidFill>
              <a:srgbClr val="C0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Right Bracket 28">
            <a:extLst>
              <a:ext uri="{FF2B5EF4-FFF2-40B4-BE49-F238E27FC236}">
                <a16:creationId xmlns:a16="http://schemas.microsoft.com/office/drawing/2014/main" id="{6D221761-122F-C61A-10F3-F1EEC436A248}"/>
              </a:ext>
            </a:extLst>
          </p:cNvPr>
          <p:cNvSpPr/>
          <p:nvPr/>
        </p:nvSpPr>
        <p:spPr>
          <a:xfrm rot="10800000">
            <a:off x="2390569" y="3217685"/>
            <a:ext cx="178380" cy="61929"/>
          </a:xfrm>
          <a:prstGeom prst="rightBracket">
            <a:avLst>
              <a:gd name="adj" fmla="val 0"/>
            </a:avLst>
          </a:prstGeom>
          <a:ln w="38100">
            <a:solidFill>
              <a:srgbClr val="FFC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Right Bracket 29">
            <a:extLst>
              <a:ext uri="{FF2B5EF4-FFF2-40B4-BE49-F238E27FC236}">
                <a16:creationId xmlns:a16="http://schemas.microsoft.com/office/drawing/2014/main" id="{62420BE1-7CB1-AE78-5220-E6F363C243B3}"/>
              </a:ext>
            </a:extLst>
          </p:cNvPr>
          <p:cNvSpPr/>
          <p:nvPr/>
        </p:nvSpPr>
        <p:spPr>
          <a:xfrm rot="10800000">
            <a:off x="2390568" y="2750608"/>
            <a:ext cx="178380" cy="61930"/>
          </a:xfrm>
          <a:prstGeom prst="rightBracket">
            <a:avLst>
              <a:gd name="adj" fmla="val 0"/>
            </a:avLst>
          </a:prstGeom>
          <a:ln w="38100">
            <a:solidFill>
              <a:schemeClr val="tx2"/>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Right Bracket 30">
            <a:extLst>
              <a:ext uri="{FF2B5EF4-FFF2-40B4-BE49-F238E27FC236}">
                <a16:creationId xmlns:a16="http://schemas.microsoft.com/office/drawing/2014/main" id="{5E10A143-1E2B-B69F-8B96-61C85BDBD557}"/>
              </a:ext>
            </a:extLst>
          </p:cNvPr>
          <p:cNvSpPr/>
          <p:nvPr/>
        </p:nvSpPr>
        <p:spPr>
          <a:xfrm rot="10800000">
            <a:off x="2390569" y="2913314"/>
            <a:ext cx="178380" cy="61929"/>
          </a:xfrm>
          <a:prstGeom prst="rightBracket">
            <a:avLst>
              <a:gd name="adj" fmla="val 0"/>
            </a:avLst>
          </a:prstGeom>
          <a:ln w="38100">
            <a:solidFill>
              <a:schemeClr val="accent5"/>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Right Bracket 31">
            <a:extLst>
              <a:ext uri="{FF2B5EF4-FFF2-40B4-BE49-F238E27FC236}">
                <a16:creationId xmlns:a16="http://schemas.microsoft.com/office/drawing/2014/main" id="{71999586-0F83-65F8-0A8D-869BF4A54638}"/>
              </a:ext>
            </a:extLst>
          </p:cNvPr>
          <p:cNvSpPr/>
          <p:nvPr/>
        </p:nvSpPr>
        <p:spPr>
          <a:xfrm rot="10800000">
            <a:off x="2390568" y="2493390"/>
            <a:ext cx="178380" cy="61929"/>
          </a:xfrm>
          <a:prstGeom prst="rightBracket">
            <a:avLst>
              <a:gd name="adj" fmla="val 0"/>
            </a:avLst>
          </a:prstGeom>
          <a:ln w="38100">
            <a:solidFill>
              <a:srgbClr val="6633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Right Bracket 32">
            <a:extLst>
              <a:ext uri="{FF2B5EF4-FFF2-40B4-BE49-F238E27FC236}">
                <a16:creationId xmlns:a16="http://schemas.microsoft.com/office/drawing/2014/main" id="{7E599626-9B1D-DD53-90BB-B5BA63CA660D}"/>
              </a:ext>
            </a:extLst>
          </p:cNvPr>
          <p:cNvSpPr/>
          <p:nvPr/>
        </p:nvSpPr>
        <p:spPr>
          <a:xfrm rot="10800000">
            <a:off x="2390568" y="2655034"/>
            <a:ext cx="178380" cy="61929"/>
          </a:xfrm>
          <a:prstGeom prst="rightBracket">
            <a:avLst>
              <a:gd name="adj" fmla="val 0"/>
            </a:avLst>
          </a:prstGeom>
          <a:ln w="38100">
            <a:solidFill>
              <a:srgbClr val="CC3399"/>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Right Bracket 33">
            <a:extLst>
              <a:ext uri="{FF2B5EF4-FFF2-40B4-BE49-F238E27FC236}">
                <a16:creationId xmlns:a16="http://schemas.microsoft.com/office/drawing/2014/main" id="{B25A11B7-6122-70BF-8404-03E91D31DC10}"/>
              </a:ext>
            </a:extLst>
          </p:cNvPr>
          <p:cNvSpPr/>
          <p:nvPr/>
        </p:nvSpPr>
        <p:spPr>
          <a:xfrm rot="10800000">
            <a:off x="2390567" y="2100862"/>
            <a:ext cx="178380" cy="61930"/>
          </a:xfrm>
          <a:prstGeom prst="rightBracket">
            <a:avLst>
              <a:gd name="adj" fmla="val 0"/>
            </a:avLst>
          </a:prstGeom>
          <a:ln w="38100">
            <a:solidFill>
              <a:srgbClr val="99FFCC"/>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Right Bracket 34">
            <a:extLst>
              <a:ext uri="{FF2B5EF4-FFF2-40B4-BE49-F238E27FC236}">
                <a16:creationId xmlns:a16="http://schemas.microsoft.com/office/drawing/2014/main" id="{2DD41FEA-BA37-1B87-17AC-55ADC286EAF1}"/>
              </a:ext>
            </a:extLst>
          </p:cNvPr>
          <p:cNvSpPr/>
          <p:nvPr/>
        </p:nvSpPr>
        <p:spPr>
          <a:xfrm rot="10800000">
            <a:off x="2390568" y="2263566"/>
            <a:ext cx="178380" cy="61929"/>
          </a:xfrm>
          <a:prstGeom prst="rightBracket">
            <a:avLst>
              <a:gd name="adj" fmla="val 0"/>
            </a:avLst>
          </a:prstGeom>
          <a:ln w="38100">
            <a:solidFill>
              <a:srgbClr val="6699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Right Bracket 35">
            <a:extLst>
              <a:ext uri="{FF2B5EF4-FFF2-40B4-BE49-F238E27FC236}">
                <a16:creationId xmlns:a16="http://schemas.microsoft.com/office/drawing/2014/main" id="{61FC8F1C-2D68-387C-E369-A537C5FE9E2B}"/>
              </a:ext>
            </a:extLst>
          </p:cNvPr>
          <p:cNvSpPr/>
          <p:nvPr/>
        </p:nvSpPr>
        <p:spPr>
          <a:xfrm rot="10800000">
            <a:off x="2390568" y="1843642"/>
            <a:ext cx="178380" cy="61929"/>
          </a:xfrm>
          <a:prstGeom prst="rightBracket">
            <a:avLst>
              <a:gd name="adj" fmla="val 0"/>
            </a:avLst>
          </a:prstGeom>
          <a:ln w="38100">
            <a:solidFill>
              <a:srgbClr val="FF99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Right Bracket 36">
            <a:extLst>
              <a:ext uri="{FF2B5EF4-FFF2-40B4-BE49-F238E27FC236}">
                <a16:creationId xmlns:a16="http://schemas.microsoft.com/office/drawing/2014/main" id="{A9D56E03-61F3-5301-BBFE-2B947D45DBFB}"/>
              </a:ext>
            </a:extLst>
          </p:cNvPr>
          <p:cNvSpPr/>
          <p:nvPr/>
        </p:nvSpPr>
        <p:spPr>
          <a:xfrm rot="10800000">
            <a:off x="2390568" y="2005285"/>
            <a:ext cx="178380" cy="61929"/>
          </a:xfrm>
          <a:prstGeom prst="rightBracket">
            <a:avLst>
              <a:gd name="adj" fmla="val 0"/>
            </a:avLst>
          </a:prstGeom>
          <a:ln w="38100">
            <a:solidFill>
              <a:srgbClr val="9966FF"/>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Right Bracket 37">
            <a:extLst>
              <a:ext uri="{FF2B5EF4-FFF2-40B4-BE49-F238E27FC236}">
                <a16:creationId xmlns:a16="http://schemas.microsoft.com/office/drawing/2014/main" id="{A07BA32D-7193-DEB6-7059-6A361F3F3C07}"/>
              </a:ext>
            </a:extLst>
          </p:cNvPr>
          <p:cNvSpPr/>
          <p:nvPr/>
        </p:nvSpPr>
        <p:spPr>
          <a:xfrm rot="10800000">
            <a:off x="2390567" y="1548984"/>
            <a:ext cx="178380" cy="61930"/>
          </a:xfrm>
          <a:prstGeom prst="rightBracket">
            <a:avLst>
              <a:gd name="adj" fmla="val 0"/>
            </a:avLst>
          </a:prstGeom>
          <a:ln w="38100">
            <a:solidFill>
              <a:srgbClr val="1B5529"/>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Right Bracket 38">
            <a:extLst>
              <a:ext uri="{FF2B5EF4-FFF2-40B4-BE49-F238E27FC236}">
                <a16:creationId xmlns:a16="http://schemas.microsoft.com/office/drawing/2014/main" id="{4BB46420-96FE-0E14-C22B-93BEE6D2A1AB}"/>
              </a:ext>
            </a:extLst>
          </p:cNvPr>
          <p:cNvSpPr/>
          <p:nvPr/>
        </p:nvSpPr>
        <p:spPr>
          <a:xfrm rot="10800000">
            <a:off x="2390568" y="1711688"/>
            <a:ext cx="178380" cy="61929"/>
          </a:xfrm>
          <a:prstGeom prst="rightBracket">
            <a:avLst>
              <a:gd name="adj" fmla="val 0"/>
            </a:avLst>
          </a:prstGeom>
          <a:ln w="38100">
            <a:solidFill>
              <a:srgbClr val="FF99FF"/>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Right Bracket 39">
            <a:extLst>
              <a:ext uri="{FF2B5EF4-FFF2-40B4-BE49-F238E27FC236}">
                <a16:creationId xmlns:a16="http://schemas.microsoft.com/office/drawing/2014/main" id="{E549A0F6-9A1E-99CD-0D3E-C8E7924FC012}"/>
              </a:ext>
            </a:extLst>
          </p:cNvPr>
          <p:cNvSpPr/>
          <p:nvPr/>
        </p:nvSpPr>
        <p:spPr>
          <a:xfrm rot="10800000">
            <a:off x="2390568" y="1291765"/>
            <a:ext cx="178380" cy="61929"/>
          </a:xfrm>
          <a:prstGeom prst="rightBracket">
            <a:avLst>
              <a:gd name="adj" fmla="val 0"/>
            </a:avLst>
          </a:prstGeom>
          <a:ln w="38100">
            <a:solidFill>
              <a:srgbClr val="2665F2"/>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Right Bracket 40">
            <a:extLst>
              <a:ext uri="{FF2B5EF4-FFF2-40B4-BE49-F238E27FC236}">
                <a16:creationId xmlns:a16="http://schemas.microsoft.com/office/drawing/2014/main" id="{54F40CC8-9C0F-1F3D-C788-A4F0F0DF7140}"/>
              </a:ext>
            </a:extLst>
          </p:cNvPr>
          <p:cNvSpPr/>
          <p:nvPr/>
        </p:nvSpPr>
        <p:spPr>
          <a:xfrm rot="10800000">
            <a:off x="2390568" y="1453408"/>
            <a:ext cx="178380" cy="61929"/>
          </a:xfrm>
          <a:prstGeom prst="rightBracket">
            <a:avLst>
              <a:gd name="adj" fmla="val 0"/>
            </a:avLst>
          </a:prstGeom>
          <a:ln w="38100">
            <a:solidFill>
              <a:srgbClr val="E9E90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0" name="Group 59">
            <a:extLst>
              <a:ext uri="{FF2B5EF4-FFF2-40B4-BE49-F238E27FC236}">
                <a16:creationId xmlns:a16="http://schemas.microsoft.com/office/drawing/2014/main" id="{3A691F9B-2178-92EC-2316-D81E64F48CE6}"/>
              </a:ext>
            </a:extLst>
          </p:cNvPr>
          <p:cNvGrpSpPr/>
          <p:nvPr/>
        </p:nvGrpSpPr>
        <p:grpSpPr>
          <a:xfrm rot="16200000">
            <a:off x="4425168" y="-242805"/>
            <a:ext cx="1766727" cy="5317482"/>
            <a:chOff x="6081699" y="3203249"/>
            <a:chExt cx="2865529" cy="418563"/>
          </a:xfrm>
        </p:grpSpPr>
        <p:cxnSp>
          <p:nvCxnSpPr>
            <p:cNvPr id="42" name="Straight Arrow Connector 41">
              <a:extLst>
                <a:ext uri="{FF2B5EF4-FFF2-40B4-BE49-F238E27FC236}">
                  <a16:creationId xmlns:a16="http://schemas.microsoft.com/office/drawing/2014/main" id="{CD8B71DE-B6A3-5DBD-F410-1DBFA6AACCEF}"/>
                </a:ext>
              </a:extLst>
            </p:cNvPr>
            <p:cNvCxnSpPr>
              <a:cxnSpLocks/>
            </p:cNvCxnSpPr>
            <p:nvPr/>
          </p:nvCxnSpPr>
          <p:spPr>
            <a:xfrm>
              <a:off x="6081699" y="3203249"/>
              <a:ext cx="0" cy="418563"/>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240AF412-B744-A7E5-18FA-D24B02C81966}"/>
                </a:ext>
              </a:extLst>
            </p:cNvPr>
            <p:cNvCxnSpPr>
              <a:cxnSpLocks/>
            </p:cNvCxnSpPr>
            <p:nvPr/>
          </p:nvCxnSpPr>
          <p:spPr>
            <a:xfrm>
              <a:off x="8947228" y="3203249"/>
              <a:ext cx="0" cy="418563"/>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A05E0C6B-DFAD-71AC-DA94-628BCAA85750}"/>
                </a:ext>
              </a:extLst>
            </p:cNvPr>
            <p:cNvCxnSpPr>
              <a:cxnSpLocks/>
            </p:cNvCxnSpPr>
            <p:nvPr/>
          </p:nvCxnSpPr>
          <p:spPr>
            <a:xfrm>
              <a:off x="6989921" y="3203249"/>
              <a:ext cx="0" cy="418563"/>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4C6F8498-DB0D-187F-511F-12D4463860B3}"/>
                </a:ext>
              </a:extLst>
            </p:cNvPr>
            <p:cNvCxnSpPr>
              <a:cxnSpLocks/>
            </p:cNvCxnSpPr>
            <p:nvPr/>
          </p:nvCxnSpPr>
          <p:spPr>
            <a:xfrm>
              <a:off x="8057400" y="3203249"/>
              <a:ext cx="0" cy="418563"/>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FC41B2EE-AA9E-B5D1-7FA8-318A064AB22D}"/>
              </a:ext>
            </a:extLst>
          </p:cNvPr>
          <p:cNvCxnSpPr>
            <a:endCxn id="4" idx="2"/>
          </p:cNvCxnSpPr>
          <p:nvPr/>
        </p:nvCxnSpPr>
        <p:spPr>
          <a:xfrm rot="16200000">
            <a:off x="1548621" y="2295647"/>
            <a:ext cx="1" cy="236190"/>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47" name="Graphic 30">
            <a:extLst>
              <a:ext uri="{FF2B5EF4-FFF2-40B4-BE49-F238E27FC236}">
                <a16:creationId xmlns:a16="http://schemas.microsoft.com/office/drawing/2014/main" id="{2346DBDE-720C-FE2E-5F22-19120633155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5972" y="2259540"/>
            <a:ext cx="310578" cy="310578"/>
          </a:xfrm>
          <a:prstGeom prst="rect">
            <a:avLst/>
          </a:prstGeom>
        </p:spPr>
      </p:pic>
      <p:pic>
        <p:nvPicPr>
          <p:cNvPr id="48" name="Graphic 47">
            <a:extLst>
              <a:ext uri="{FF2B5EF4-FFF2-40B4-BE49-F238E27FC236}">
                <a16:creationId xmlns:a16="http://schemas.microsoft.com/office/drawing/2014/main" id="{A0A2C040-C0A7-D72B-5B71-FDD8ABE751C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160529" y="1405984"/>
            <a:ext cx="3899885" cy="2339931"/>
          </a:xfrm>
          <a:prstGeom prst="rect">
            <a:avLst/>
          </a:prstGeom>
        </p:spPr>
      </p:pic>
      <p:sp>
        <p:nvSpPr>
          <p:cNvPr id="51" name="TextBox 50">
            <a:extLst>
              <a:ext uri="{FF2B5EF4-FFF2-40B4-BE49-F238E27FC236}">
                <a16:creationId xmlns:a16="http://schemas.microsoft.com/office/drawing/2014/main" id="{FA710374-3180-E3B1-0E1A-6C24828D38E1}"/>
              </a:ext>
            </a:extLst>
          </p:cNvPr>
          <p:cNvSpPr txBox="1"/>
          <p:nvPr/>
        </p:nvSpPr>
        <p:spPr>
          <a:xfrm>
            <a:off x="3834726" y="2241376"/>
            <a:ext cx="2521922" cy="369332"/>
          </a:xfrm>
          <a:prstGeom prst="rect">
            <a:avLst/>
          </a:prstGeom>
          <a:noFill/>
        </p:spPr>
        <p:txBody>
          <a:bodyPr wrap="square" rtlCol="0">
            <a:spAutoFit/>
          </a:bodyPr>
          <a:lstStyle/>
          <a:p>
            <a:pPr algn="ctr"/>
            <a:r>
              <a:rPr lang="en-US" dirty="0">
                <a:sym typeface="Wingdings" panose="05000000000000000000" pitchFamily="2" charset="2"/>
              </a:rPr>
              <a:t>Age for 90 days</a:t>
            </a:r>
            <a:endParaRPr lang="en-US" dirty="0"/>
          </a:p>
        </p:txBody>
      </p:sp>
      <p:sp>
        <p:nvSpPr>
          <p:cNvPr id="64" name="TextBox 63">
            <a:extLst>
              <a:ext uri="{FF2B5EF4-FFF2-40B4-BE49-F238E27FC236}">
                <a16:creationId xmlns:a16="http://schemas.microsoft.com/office/drawing/2014/main" id="{7EAFB2AB-BBEC-7613-B2D3-CBBFEE7AB694}"/>
              </a:ext>
            </a:extLst>
          </p:cNvPr>
          <p:cNvSpPr txBox="1"/>
          <p:nvPr/>
        </p:nvSpPr>
        <p:spPr>
          <a:xfrm>
            <a:off x="4444644" y="3496881"/>
            <a:ext cx="1532459" cy="646331"/>
          </a:xfrm>
          <a:prstGeom prst="rect">
            <a:avLst/>
          </a:prstGeom>
          <a:noFill/>
        </p:spPr>
        <p:txBody>
          <a:bodyPr wrap="square" rtlCol="0">
            <a:spAutoFit/>
          </a:bodyPr>
          <a:lstStyle/>
          <a:p>
            <a:pPr algn="ctr"/>
            <a:r>
              <a:rPr lang="en-US" dirty="0">
                <a:sym typeface="Wingdings" panose="05000000000000000000" pitchFamily="2" charset="2"/>
              </a:rPr>
              <a:t>Sample every 30 days</a:t>
            </a:r>
            <a:endParaRPr lang="en-US" dirty="0"/>
          </a:p>
        </p:txBody>
      </p:sp>
      <p:grpSp>
        <p:nvGrpSpPr>
          <p:cNvPr id="94" name="Group 93">
            <a:extLst>
              <a:ext uri="{FF2B5EF4-FFF2-40B4-BE49-F238E27FC236}">
                <a16:creationId xmlns:a16="http://schemas.microsoft.com/office/drawing/2014/main" id="{784BF640-69BC-6C39-357A-D2C468B5A2D9}"/>
              </a:ext>
            </a:extLst>
          </p:cNvPr>
          <p:cNvGrpSpPr/>
          <p:nvPr/>
        </p:nvGrpSpPr>
        <p:grpSpPr>
          <a:xfrm>
            <a:off x="2848403" y="3423831"/>
            <a:ext cx="4750716" cy="880818"/>
            <a:chOff x="2848403" y="3423830"/>
            <a:chExt cx="4750716" cy="1047265"/>
          </a:xfrm>
        </p:grpSpPr>
        <p:cxnSp>
          <p:nvCxnSpPr>
            <p:cNvPr id="56" name="Straight Arrow Connector 55">
              <a:extLst>
                <a:ext uri="{FF2B5EF4-FFF2-40B4-BE49-F238E27FC236}">
                  <a16:creationId xmlns:a16="http://schemas.microsoft.com/office/drawing/2014/main" id="{0EE5308B-4B9C-D76D-F218-BC0658176E5E}"/>
                </a:ext>
              </a:extLst>
            </p:cNvPr>
            <p:cNvCxnSpPr>
              <a:cxnSpLocks/>
            </p:cNvCxnSpPr>
            <p:nvPr/>
          </p:nvCxnSpPr>
          <p:spPr>
            <a:xfrm>
              <a:off x="2848403" y="3423830"/>
              <a:ext cx="0" cy="1047265"/>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6E899610-722A-A667-B4E7-60AA05FA35F1}"/>
                </a:ext>
              </a:extLst>
            </p:cNvPr>
            <p:cNvCxnSpPr>
              <a:cxnSpLocks/>
            </p:cNvCxnSpPr>
            <p:nvPr/>
          </p:nvCxnSpPr>
          <p:spPr>
            <a:xfrm>
              <a:off x="6015547" y="3423830"/>
              <a:ext cx="0" cy="1047265"/>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0598CD77-5136-AB8A-3E0C-867F7CFC056A}"/>
                </a:ext>
              </a:extLst>
            </p:cNvPr>
            <p:cNvCxnSpPr>
              <a:cxnSpLocks/>
            </p:cNvCxnSpPr>
            <p:nvPr/>
          </p:nvCxnSpPr>
          <p:spPr>
            <a:xfrm>
              <a:off x="7599119" y="3423830"/>
              <a:ext cx="0" cy="1047265"/>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9985EE1F-F431-E2DC-0FBA-60C149A51731}"/>
                </a:ext>
              </a:extLst>
            </p:cNvPr>
            <p:cNvCxnSpPr>
              <a:cxnSpLocks/>
            </p:cNvCxnSpPr>
            <p:nvPr/>
          </p:nvCxnSpPr>
          <p:spPr>
            <a:xfrm>
              <a:off x="4431975" y="3423830"/>
              <a:ext cx="0" cy="1047265"/>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grpSp>
      <p:sp>
        <p:nvSpPr>
          <p:cNvPr id="74" name="TextBox 73">
            <a:extLst>
              <a:ext uri="{FF2B5EF4-FFF2-40B4-BE49-F238E27FC236}">
                <a16:creationId xmlns:a16="http://schemas.microsoft.com/office/drawing/2014/main" id="{0C0B395C-85E0-6E10-4389-BB115F6D665E}"/>
              </a:ext>
            </a:extLst>
          </p:cNvPr>
          <p:cNvSpPr txBox="1"/>
          <p:nvPr/>
        </p:nvSpPr>
        <p:spPr>
          <a:xfrm>
            <a:off x="3041508" y="4276304"/>
            <a:ext cx="2784609" cy="646331"/>
          </a:xfrm>
          <a:prstGeom prst="rect">
            <a:avLst/>
          </a:prstGeom>
          <a:noFill/>
        </p:spPr>
        <p:txBody>
          <a:bodyPr wrap="square" rtlCol="0">
            <a:spAutoFit/>
          </a:bodyPr>
          <a:lstStyle/>
          <a:p>
            <a:pPr algn="ctr"/>
            <a:r>
              <a:rPr lang="en-US" dirty="0">
                <a:sym typeface="Wingdings" panose="05000000000000000000" pitchFamily="2" charset="2"/>
              </a:rPr>
              <a:t>FACS into several bins based on antibody titer</a:t>
            </a:r>
            <a:endParaRPr lang="en-US" dirty="0"/>
          </a:p>
        </p:txBody>
      </p:sp>
      <p:pic>
        <p:nvPicPr>
          <p:cNvPr id="75" name="Picture 74" descr="Diagram&#10;&#10;Description automatically generated with medium confidence">
            <a:extLst>
              <a:ext uri="{FF2B5EF4-FFF2-40B4-BE49-F238E27FC236}">
                <a16:creationId xmlns:a16="http://schemas.microsoft.com/office/drawing/2014/main" id="{92D6CAB9-C3FC-C862-6C41-F548DA60E490}"/>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4942" t="71433" r="51208" b="-1"/>
          <a:stretch/>
        </p:blipFill>
        <p:spPr>
          <a:xfrm>
            <a:off x="2414546" y="4894290"/>
            <a:ext cx="3808843" cy="1957544"/>
          </a:xfrm>
          <a:prstGeom prst="rect">
            <a:avLst/>
          </a:prstGeom>
        </p:spPr>
      </p:pic>
      <p:grpSp>
        <p:nvGrpSpPr>
          <p:cNvPr id="84" name="Group 83">
            <a:extLst>
              <a:ext uri="{FF2B5EF4-FFF2-40B4-BE49-F238E27FC236}">
                <a16:creationId xmlns:a16="http://schemas.microsoft.com/office/drawing/2014/main" id="{B18DE439-618D-40E6-7D5C-40DE95577729}"/>
              </a:ext>
            </a:extLst>
          </p:cNvPr>
          <p:cNvGrpSpPr/>
          <p:nvPr/>
        </p:nvGrpSpPr>
        <p:grpSpPr>
          <a:xfrm>
            <a:off x="3061923" y="5377996"/>
            <a:ext cx="6160230" cy="1095944"/>
            <a:chOff x="3935648" y="5235591"/>
            <a:chExt cx="6160230" cy="1095944"/>
          </a:xfrm>
        </p:grpSpPr>
        <p:sp>
          <p:nvSpPr>
            <p:cNvPr id="77" name="Arc 76">
              <a:extLst>
                <a:ext uri="{FF2B5EF4-FFF2-40B4-BE49-F238E27FC236}">
                  <a16:creationId xmlns:a16="http://schemas.microsoft.com/office/drawing/2014/main" id="{7DAD0377-39F6-5B6C-B8D6-12B383BFF4A9}"/>
                </a:ext>
              </a:extLst>
            </p:cNvPr>
            <p:cNvSpPr/>
            <p:nvPr/>
          </p:nvSpPr>
          <p:spPr>
            <a:xfrm rot="16200000">
              <a:off x="6865830" y="5709911"/>
              <a:ext cx="299133" cy="899410"/>
            </a:xfrm>
            <a:prstGeom prst="arc">
              <a:avLst/>
            </a:prstGeom>
            <a:ln w="127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Arc 77">
              <a:extLst>
                <a:ext uri="{FF2B5EF4-FFF2-40B4-BE49-F238E27FC236}">
                  <a16:creationId xmlns:a16="http://schemas.microsoft.com/office/drawing/2014/main" id="{7562E63E-68F4-841D-51D2-9844F57A417B}"/>
                </a:ext>
              </a:extLst>
            </p:cNvPr>
            <p:cNvSpPr/>
            <p:nvPr/>
          </p:nvSpPr>
          <p:spPr>
            <a:xfrm rot="16200000">
              <a:off x="6864327" y="5219559"/>
              <a:ext cx="299131" cy="1656048"/>
            </a:xfrm>
            <a:prstGeom prst="arc">
              <a:avLst/>
            </a:prstGeom>
            <a:ln w="127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Arc 78">
              <a:extLst>
                <a:ext uri="{FF2B5EF4-FFF2-40B4-BE49-F238E27FC236}">
                  <a16:creationId xmlns:a16="http://schemas.microsoft.com/office/drawing/2014/main" id="{6933F14C-EB0B-310D-1BA5-B8D4B0D9FABF}"/>
                </a:ext>
              </a:extLst>
            </p:cNvPr>
            <p:cNvSpPr/>
            <p:nvPr/>
          </p:nvSpPr>
          <p:spPr>
            <a:xfrm rot="16200000">
              <a:off x="6878488" y="4172480"/>
              <a:ext cx="295049" cy="2750073"/>
            </a:xfrm>
            <a:prstGeom prst="arc">
              <a:avLst/>
            </a:prstGeom>
            <a:ln w="127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Arc 79">
              <a:extLst>
                <a:ext uri="{FF2B5EF4-FFF2-40B4-BE49-F238E27FC236}">
                  <a16:creationId xmlns:a16="http://schemas.microsoft.com/office/drawing/2014/main" id="{8AA3A34B-59F3-A750-B0A8-666F5FCDADBA}"/>
                </a:ext>
              </a:extLst>
            </p:cNvPr>
            <p:cNvSpPr/>
            <p:nvPr/>
          </p:nvSpPr>
          <p:spPr>
            <a:xfrm rot="16200000">
              <a:off x="6756059" y="3788065"/>
              <a:ext cx="543175" cy="3438228"/>
            </a:xfrm>
            <a:prstGeom prst="arc">
              <a:avLst/>
            </a:prstGeom>
            <a:ln w="127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Arc 80">
              <a:extLst>
                <a:ext uri="{FF2B5EF4-FFF2-40B4-BE49-F238E27FC236}">
                  <a16:creationId xmlns:a16="http://schemas.microsoft.com/office/drawing/2014/main" id="{1BF9EC68-3756-7574-738E-3A8A3958D1E3}"/>
                </a:ext>
              </a:extLst>
            </p:cNvPr>
            <p:cNvSpPr/>
            <p:nvPr/>
          </p:nvSpPr>
          <p:spPr>
            <a:xfrm rot="16200000">
              <a:off x="6744175" y="2979833"/>
              <a:ext cx="543175" cy="6160230"/>
            </a:xfrm>
            <a:prstGeom prst="arc">
              <a:avLst/>
            </a:prstGeom>
            <a:ln w="127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Arc 81">
              <a:extLst>
                <a:ext uri="{FF2B5EF4-FFF2-40B4-BE49-F238E27FC236}">
                  <a16:creationId xmlns:a16="http://schemas.microsoft.com/office/drawing/2014/main" id="{2B5B3FE1-C947-66B2-1229-C922F460FABE}"/>
                </a:ext>
              </a:extLst>
            </p:cNvPr>
            <p:cNvSpPr/>
            <p:nvPr/>
          </p:nvSpPr>
          <p:spPr>
            <a:xfrm rot="16200000">
              <a:off x="6863013" y="3253593"/>
              <a:ext cx="299131" cy="5161206"/>
            </a:xfrm>
            <a:prstGeom prst="arc">
              <a:avLst/>
            </a:prstGeom>
            <a:ln w="127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Arc 82">
              <a:extLst>
                <a:ext uri="{FF2B5EF4-FFF2-40B4-BE49-F238E27FC236}">
                  <a16:creationId xmlns:a16="http://schemas.microsoft.com/office/drawing/2014/main" id="{AAD6390E-52B0-D36D-54C0-93E5C916D252}"/>
                </a:ext>
              </a:extLst>
            </p:cNvPr>
            <p:cNvSpPr/>
            <p:nvPr/>
          </p:nvSpPr>
          <p:spPr>
            <a:xfrm rot="16200000">
              <a:off x="6871602" y="3474143"/>
              <a:ext cx="299131" cy="4470255"/>
            </a:xfrm>
            <a:prstGeom prst="arc">
              <a:avLst/>
            </a:prstGeom>
            <a:ln w="127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85" name="Picture 84" descr="A screenshot of a video game&#10;&#10;Description automatically generated">
            <a:extLst>
              <a:ext uri="{FF2B5EF4-FFF2-40B4-BE49-F238E27FC236}">
                <a16:creationId xmlns:a16="http://schemas.microsoft.com/office/drawing/2014/main" id="{BBA31E50-395D-D5AB-F5AA-36FB7DFAF64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7860" t="30803" r="28879" b="49182"/>
          <a:stretch/>
        </p:blipFill>
        <p:spPr>
          <a:xfrm>
            <a:off x="6147442" y="5247214"/>
            <a:ext cx="2269625" cy="1367101"/>
          </a:xfrm>
          <a:prstGeom prst="rect">
            <a:avLst/>
          </a:prstGeom>
        </p:spPr>
      </p:pic>
      <p:sp>
        <p:nvSpPr>
          <p:cNvPr id="92" name="TextBox 91">
            <a:extLst>
              <a:ext uri="{FF2B5EF4-FFF2-40B4-BE49-F238E27FC236}">
                <a16:creationId xmlns:a16="http://schemas.microsoft.com/office/drawing/2014/main" id="{3521D413-1E8A-2002-6A83-880580B24C96}"/>
              </a:ext>
            </a:extLst>
          </p:cNvPr>
          <p:cNvSpPr txBox="1"/>
          <p:nvPr/>
        </p:nvSpPr>
        <p:spPr>
          <a:xfrm>
            <a:off x="6210917" y="4658637"/>
            <a:ext cx="2037662" cy="646331"/>
          </a:xfrm>
          <a:prstGeom prst="rect">
            <a:avLst/>
          </a:prstGeom>
          <a:noFill/>
        </p:spPr>
        <p:txBody>
          <a:bodyPr wrap="square" rtlCol="0">
            <a:spAutoFit/>
          </a:bodyPr>
          <a:lstStyle/>
          <a:p>
            <a:pPr algn="ctr"/>
            <a:r>
              <a:rPr lang="en-US" dirty="0">
                <a:sym typeface="Wingdings" panose="05000000000000000000" pitchFamily="2" charset="2"/>
              </a:rPr>
              <a:t>Sequence barcodes in each bin</a:t>
            </a:r>
            <a:endParaRPr lang="en-US" dirty="0"/>
          </a:p>
        </p:txBody>
      </p:sp>
      <p:sp>
        <p:nvSpPr>
          <p:cNvPr id="93" name="TextBox 92">
            <a:extLst>
              <a:ext uri="{FF2B5EF4-FFF2-40B4-BE49-F238E27FC236}">
                <a16:creationId xmlns:a16="http://schemas.microsoft.com/office/drawing/2014/main" id="{550CA7AF-A1F5-5262-7032-01A5620B50AA}"/>
              </a:ext>
            </a:extLst>
          </p:cNvPr>
          <p:cNvSpPr txBox="1"/>
          <p:nvPr/>
        </p:nvSpPr>
        <p:spPr>
          <a:xfrm>
            <a:off x="7868119" y="3794254"/>
            <a:ext cx="4457581" cy="3785652"/>
          </a:xfrm>
          <a:prstGeom prst="rect">
            <a:avLst/>
          </a:prstGeom>
          <a:noFill/>
          <a:ln w="19050">
            <a:noFill/>
          </a:ln>
        </p:spPr>
        <p:txBody>
          <a:bodyPr wrap="square" rtlCol="0">
            <a:spAutoFit/>
          </a:bodyPr>
          <a:lstStyle/>
          <a:p>
            <a:r>
              <a:rPr lang="en-US" sz="2400" u="sng" dirty="0"/>
              <a:t>This will allow us to determine:</a:t>
            </a:r>
          </a:p>
          <a:p>
            <a:pPr marL="914400" lvl="1" indent="-457200">
              <a:buFont typeface="+mj-lt"/>
              <a:buAutoNum type="alphaLcParenR"/>
            </a:pPr>
            <a:r>
              <a:rPr lang="en-US" sz="2400" dirty="0"/>
              <a:t>How quickly productivity loss occurs</a:t>
            </a:r>
          </a:p>
          <a:p>
            <a:pPr marL="914400" lvl="1" indent="-457200">
              <a:buFont typeface="+mj-lt"/>
              <a:buAutoNum type="alphaLcParenR"/>
            </a:pPr>
            <a:r>
              <a:rPr lang="en-US" sz="2400" dirty="0"/>
              <a:t>How production level affects stability</a:t>
            </a:r>
          </a:p>
          <a:p>
            <a:pPr marL="914400" lvl="1" indent="-457200">
              <a:buFont typeface="+mj-lt"/>
              <a:buAutoNum type="alphaLcParenR"/>
            </a:pPr>
            <a:r>
              <a:rPr lang="en-US" sz="2400" dirty="0"/>
              <a:t>The relative contribution of epigenetic and genetic changes to instability</a:t>
            </a:r>
          </a:p>
          <a:p>
            <a:pPr marL="914400" lvl="1" indent="-457200">
              <a:buFont typeface="+mj-lt"/>
              <a:buAutoNum type="alphaLcParenR"/>
            </a:pPr>
            <a:endParaRPr lang="en-US" sz="2400" dirty="0"/>
          </a:p>
          <a:p>
            <a:pPr marL="914400" lvl="1" indent="-457200">
              <a:buFont typeface="+mj-lt"/>
              <a:buAutoNum type="alphaLcParenR"/>
            </a:pPr>
            <a:endParaRPr lang="en-US" sz="2400" dirty="0"/>
          </a:p>
        </p:txBody>
      </p:sp>
    </p:spTree>
    <p:extLst>
      <p:ext uri="{BB962C8B-B14F-4D97-AF65-F5344CB8AC3E}">
        <p14:creationId xmlns:p14="http://schemas.microsoft.com/office/powerpoint/2010/main" val="3852467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555287" y="148571"/>
            <a:ext cx="7797318" cy="1017621"/>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dirty="0">
                <a:solidFill>
                  <a:srgbClr val="000090"/>
                </a:solidFill>
                <a:latin typeface="Arial" panose="020B0604020202020204" pitchFamily="34" charset="0"/>
                <a:cs typeface="Arial" panose="020B0604020202020204" pitchFamily="34" charset="0"/>
              </a:rPr>
              <a:t>Research Approach (3)</a:t>
            </a:r>
          </a:p>
          <a:p>
            <a:r>
              <a:rPr lang="en-US" sz="2400" b="1" dirty="0">
                <a:solidFill>
                  <a:srgbClr val="000090"/>
                </a:solidFill>
                <a:latin typeface="Arial" panose="020B0604020202020204" pitchFamily="34" charset="0"/>
                <a:cs typeface="Arial" panose="020B0604020202020204" pitchFamily="34" charset="0"/>
              </a:rPr>
              <a:t>Develop a Model of Instability</a:t>
            </a:r>
          </a:p>
        </p:txBody>
      </p:sp>
      <p:grpSp>
        <p:nvGrpSpPr>
          <p:cNvPr id="11" name="Group 10">
            <a:extLst>
              <a:ext uri="{FF2B5EF4-FFF2-40B4-BE49-F238E27FC236}">
                <a16:creationId xmlns:a16="http://schemas.microsoft.com/office/drawing/2014/main" id="{A18A9A40-436C-4E2A-A2DD-63BDCBB343D0}"/>
              </a:ext>
            </a:extLst>
          </p:cNvPr>
          <p:cNvGrpSpPr/>
          <p:nvPr/>
        </p:nvGrpSpPr>
        <p:grpSpPr>
          <a:xfrm>
            <a:off x="0" y="0"/>
            <a:ext cx="938719" cy="6655110"/>
            <a:chOff x="-4335" y="-3077"/>
            <a:chExt cx="938719" cy="6655110"/>
          </a:xfrm>
        </p:grpSpPr>
        <p:pic>
          <p:nvPicPr>
            <p:cNvPr id="12" name="Picture 11" descr="NSF.jpeg">
              <a:extLst>
                <a:ext uri="{FF2B5EF4-FFF2-40B4-BE49-F238E27FC236}">
                  <a16:creationId xmlns:a16="http://schemas.microsoft.com/office/drawing/2014/main" id="{2178D47A-7627-42DC-9481-E90C5041F6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463" y="5734169"/>
              <a:ext cx="914400" cy="921327"/>
            </a:xfrm>
            <a:prstGeom prst="rect">
              <a:avLst/>
            </a:prstGeom>
          </p:spPr>
        </p:pic>
        <p:grpSp>
          <p:nvGrpSpPr>
            <p:cNvPr id="13" name="Group 12">
              <a:extLst>
                <a:ext uri="{FF2B5EF4-FFF2-40B4-BE49-F238E27FC236}">
                  <a16:creationId xmlns:a16="http://schemas.microsoft.com/office/drawing/2014/main" id="{8A66F017-2D23-4804-8E71-061BF481A9F0}"/>
                </a:ext>
              </a:extLst>
            </p:cNvPr>
            <p:cNvGrpSpPr>
              <a:grpSpLocks noChangeAspect="1"/>
            </p:cNvGrpSpPr>
            <p:nvPr/>
          </p:nvGrpSpPr>
          <p:grpSpPr>
            <a:xfrm rot="16200000">
              <a:off x="-2360643" y="2353231"/>
              <a:ext cx="5651336" cy="938719"/>
              <a:chOff x="325118" y="2690362"/>
              <a:chExt cx="6177280" cy="1026083"/>
            </a:xfrm>
          </p:grpSpPr>
          <p:sp>
            <p:nvSpPr>
              <p:cNvPr id="14" name="Rectangle 13">
                <a:extLst>
                  <a:ext uri="{FF2B5EF4-FFF2-40B4-BE49-F238E27FC236}">
                    <a16:creationId xmlns:a16="http://schemas.microsoft.com/office/drawing/2014/main" id="{8CF0E579-2963-4BEF-84EF-3998CD90A626}"/>
                  </a:ext>
                </a:extLst>
              </p:cNvPr>
              <p:cNvSpPr/>
              <p:nvPr/>
            </p:nvSpPr>
            <p:spPr>
              <a:xfrm rot="5400000">
                <a:off x="2914007" y="106209"/>
                <a:ext cx="999501" cy="6177280"/>
              </a:xfrm>
              <a:prstGeom prst="rect">
                <a:avLst/>
              </a:prstGeom>
              <a:solidFill>
                <a:srgbClr val="F8DE28"/>
              </a:solidFill>
              <a:ln>
                <a:solidFill>
                  <a:srgbClr val="FBEC8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descr="AMBIC-horizontal.png">
                <a:extLst>
                  <a:ext uri="{FF2B5EF4-FFF2-40B4-BE49-F238E27FC236}">
                    <a16:creationId xmlns:a16="http://schemas.microsoft.com/office/drawing/2014/main" id="{2D7874FE-B137-41D5-8136-F49470AE1F3E}"/>
                  </a:ext>
                </a:extLst>
              </p:cNvPr>
              <p:cNvPicPr>
                <a:picLocks noChangeAspect="1"/>
              </p:cNvPicPr>
              <p:nvPr/>
            </p:nvPicPr>
            <p:blipFill rotWithShape="1">
              <a:blip r:embed="rId4">
                <a:extLst>
                  <a:ext uri="{28A0092B-C50C-407E-A947-70E740481C1C}">
                    <a14:useLocalDpi xmlns:a14="http://schemas.microsoft.com/office/drawing/2010/main" val="0"/>
                  </a:ext>
                </a:extLst>
              </a:blip>
              <a:srcRect r="38824"/>
              <a:stretch/>
            </p:blipFill>
            <p:spPr>
              <a:xfrm>
                <a:off x="395795" y="2834194"/>
                <a:ext cx="3356340" cy="737618"/>
              </a:xfrm>
              <a:prstGeom prst="rect">
                <a:avLst/>
              </a:prstGeom>
              <a:noFill/>
              <a:ln>
                <a:noFill/>
              </a:ln>
            </p:spPr>
          </p:pic>
          <p:sp>
            <p:nvSpPr>
              <p:cNvPr id="16" name="TextBox 15">
                <a:extLst>
                  <a:ext uri="{FF2B5EF4-FFF2-40B4-BE49-F238E27FC236}">
                    <a16:creationId xmlns:a16="http://schemas.microsoft.com/office/drawing/2014/main" id="{12DE1BE4-ACFC-4F97-8188-3F2DB1E87AC1}"/>
                  </a:ext>
                </a:extLst>
              </p:cNvPr>
              <p:cNvSpPr txBox="1"/>
              <p:nvPr/>
            </p:nvSpPr>
            <p:spPr>
              <a:xfrm>
                <a:off x="3875481" y="2690362"/>
                <a:ext cx="2455165" cy="1026083"/>
              </a:xfrm>
              <a:prstGeom prst="rect">
                <a:avLst/>
              </a:prstGeom>
              <a:solidFill>
                <a:srgbClr val="F8DE28"/>
              </a:solidFill>
              <a:ln>
                <a:noFill/>
              </a:ln>
            </p:spPr>
            <p:txBody>
              <a:bodyPr wrap="none" rtlCol="0">
                <a:spAutoFit/>
              </a:bodyPr>
              <a:lstStyle/>
              <a:p>
                <a:r>
                  <a:rPr lang="en-US" sz="1100" b="1" dirty="0">
                    <a:solidFill>
                      <a:srgbClr val="211D7D"/>
                    </a:solidFill>
                  </a:rPr>
                  <a:t>Johns Hopkins University</a:t>
                </a:r>
              </a:p>
              <a:p>
                <a:r>
                  <a:rPr lang="en-US" sz="1100" b="1" dirty="0">
                    <a:solidFill>
                      <a:srgbClr val="211D7D"/>
                    </a:solidFill>
                  </a:rPr>
                  <a:t>Clemson University</a:t>
                </a:r>
              </a:p>
              <a:p>
                <a:r>
                  <a:rPr lang="en-US" sz="1100" b="1" dirty="0">
                    <a:solidFill>
                      <a:srgbClr val="211D7D"/>
                    </a:solidFill>
                  </a:rPr>
                  <a:t>University of Delaware</a:t>
                </a:r>
              </a:p>
              <a:p>
                <a:r>
                  <a:rPr lang="en-US" sz="1100" b="1" dirty="0">
                    <a:solidFill>
                      <a:srgbClr val="211D7D"/>
                    </a:solidFill>
                  </a:rPr>
                  <a:t>University of Massachusetts Lowell</a:t>
                </a:r>
              </a:p>
              <a:p>
                <a:r>
                  <a:rPr lang="en-US" sz="1100" b="1" dirty="0">
                    <a:solidFill>
                      <a:srgbClr val="211D7D"/>
                    </a:solidFill>
                  </a:rPr>
                  <a:t>University of Maryland</a:t>
                </a:r>
              </a:p>
            </p:txBody>
          </p:sp>
        </p:grpSp>
      </p:grpSp>
      <p:sp>
        <p:nvSpPr>
          <p:cNvPr id="2" name="TextBox 1">
            <a:extLst>
              <a:ext uri="{FF2B5EF4-FFF2-40B4-BE49-F238E27FC236}">
                <a16:creationId xmlns:a16="http://schemas.microsoft.com/office/drawing/2014/main" id="{ECA10BCA-097D-03AE-B0AF-3D14A1D5C4E8}"/>
              </a:ext>
            </a:extLst>
          </p:cNvPr>
          <p:cNvSpPr txBox="1"/>
          <p:nvPr/>
        </p:nvSpPr>
        <p:spPr>
          <a:xfrm>
            <a:off x="8244469" y="2026826"/>
            <a:ext cx="4020687" cy="3785652"/>
          </a:xfrm>
          <a:prstGeom prst="rect">
            <a:avLst/>
          </a:prstGeom>
          <a:noFill/>
        </p:spPr>
        <p:txBody>
          <a:bodyPr wrap="square" rtlCol="0">
            <a:spAutoFit/>
          </a:bodyPr>
          <a:lstStyle/>
          <a:p>
            <a:pPr marL="341313" indent="-341313">
              <a:buFont typeface="Arial" panose="020B0604020202020204" pitchFamily="34" charset="0"/>
              <a:buChar char="•"/>
            </a:pPr>
            <a:r>
              <a:rPr lang="en-US" sz="2400" dirty="0"/>
              <a:t>Establish criteria for </a:t>
            </a:r>
            <a:r>
              <a:rPr lang="en-US" sz="2400" b="1" dirty="0"/>
              <a:t>early identification of instability </a:t>
            </a:r>
            <a:r>
              <a:rPr lang="en-US" sz="2400" dirty="0"/>
              <a:t>based on clonal dynamics signatures</a:t>
            </a:r>
          </a:p>
          <a:p>
            <a:pPr marL="341313" indent="-341313">
              <a:buFont typeface="Arial" panose="020B0604020202020204" pitchFamily="34" charset="0"/>
              <a:buChar char="•"/>
            </a:pPr>
            <a:r>
              <a:rPr lang="en-US" sz="2400" dirty="0"/>
              <a:t>Develop </a:t>
            </a:r>
            <a:r>
              <a:rPr lang="en-US" sz="2400" b="1" dirty="0"/>
              <a:t>clonal dynamics model</a:t>
            </a:r>
            <a:r>
              <a:rPr lang="en-US" sz="2400" dirty="0"/>
              <a:t> to predict the probability a clone is stable</a:t>
            </a:r>
          </a:p>
          <a:p>
            <a:pPr marL="341313" indent="-341313">
              <a:buFont typeface="Arial" panose="020B0604020202020204" pitchFamily="34" charset="0"/>
              <a:buChar char="•"/>
            </a:pPr>
            <a:r>
              <a:rPr lang="en-US" sz="2400" dirty="0"/>
              <a:t>Use insights to inform future </a:t>
            </a:r>
            <a:r>
              <a:rPr lang="en-US" sz="2400" b="1" dirty="0"/>
              <a:t>engineering efforts to address stability</a:t>
            </a:r>
          </a:p>
        </p:txBody>
      </p:sp>
      <p:pic>
        <p:nvPicPr>
          <p:cNvPr id="5" name="Graphic 4">
            <a:extLst>
              <a:ext uri="{FF2B5EF4-FFF2-40B4-BE49-F238E27FC236}">
                <a16:creationId xmlns:a16="http://schemas.microsoft.com/office/drawing/2014/main" id="{8F53354D-FC17-FF3E-6F49-7470F4D81DF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22883" y="1492042"/>
            <a:ext cx="7234464" cy="5028546"/>
          </a:xfrm>
          <a:prstGeom prst="rect">
            <a:avLst/>
          </a:prstGeom>
        </p:spPr>
      </p:pic>
    </p:spTree>
    <p:extLst>
      <p:ext uri="{BB962C8B-B14F-4D97-AF65-F5344CB8AC3E}">
        <p14:creationId xmlns:p14="http://schemas.microsoft.com/office/powerpoint/2010/main" val="1012235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62900" y="148571"/>
            <a:ext cx="11182092" cy="1017621"/>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dirty="0">
                <a:solidFill>
                  <a:srgbClr val="000090"/>
                </a:solidFill>
                <a:latin typeface="Arial" panose="020B0604020202020204" pitchFamily="34" charset="0"/>
                <a:cs typeface="Arial" panose="020B0604020202020204" pitchFamily="34" charset="0"/>
              </a:rPr>
              <a:t>Research Approach (4)</a:t>
            </a:r>
          </a:p>
          <a:p>
            <a:r>
              <a:rPr lang="en-US" sz="2400" b="1" dirty="0">
                <a:solidFill>
                  <a:srgbClr val="000090"/>
                </a:solidFill>
                <a:latin typeface="Arial" panose="020B0604020202020204" pitchFamily="34" charset="0"/>
                <a:cs typeface="Arial" panose="020B0604020202020204" pitchFamily="34" charset="0"/>
              </a:rPr>
              <a:t>Develop High-Throughput Method to Isolate a Stable Clone</a:t>
            </a:r>
          </a:p>
        </p:txBody>
      </p:sp>
      <p:grpSp>
        <p:nvGrpSpPr>
          <p:cNvPr id="11" name="Group 10">
            <a:extLst>
              <a:ext uri="{FF2B5EF4-FFF2-40B4-BE49-F238E27FC236}">
                <a16:creationId xmlns:a16="http://schemas.microsoft.com/office/drawing/2014/main" id="{A18A9A40-436C-4E2A-A2DD-63BDCBB343D0}"/>
              </a:ext>
            </a:extLst>
          </p:cNvPr>
          <p:cNvGrpSpPr/>
          <p:nvPr/>
        </p:nvGrpSpPr>
        <p:grpSpPr>
          <a:xfrm>
            <a:off x="0" y="0"/>
            <a:ext cx="938719" cy="6655110"/>
            <a:chOff x="-4335" y="-3077"/>
            <a:chExt cx="938719" cy="6655110"/>
          </a:xfrm>
        </p:grpSpPr>
        <p:pic>
          <p:nvPicPr>
            <p:cNvPr id="12" name="Picture 11" descr="NSF.jpeg">
              <a:extLst>
                <a:ext uri="{FF2B5EF4-FFF2-40B4-BE49-F238E27FC236}">
                  <a16:creationId xmlns:a16="http://schemas.microsoft.com/office/drawing/2014/main" id="{2178D47A-7627-42DC-9481-E90C5041F6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463" y="5734169"/>
              <a:ext cx="914400" cy="921327"/>
            </a:xfrm>
            <a:prstGeom prst="rect">
              <a:avLst/>
            </a:prstGeom>
          </p:spPr>
        </p:pic>
        <p:grpSp>
          <p:nvGrpSpPr>
            <p:cNvPr id="13" name="Group 12">
              <a:extLst>
                <a:ext uri="{FF2B5EF4-FFF2-40B4-BE49-F238E27FC236}">
                  <a16:creationId xmlns:a16="http://schemas.microsoft.com/office/drawing/2014/main" id="{8A66F017-2D23-4804-8E71-061BF481A9F0}"/>
                </a:ext>
              </a:extLst>
            </p:cNvPr>
            <p:cNvGrpSpPr>
              <a:grpSpLocks noChangeAspect="1"/>
            </p:cNvGrpSpPr>
            <p:nvPr/>
          </p:nvGrpSpPr>
          <p:grpSpPr>
            <a:xfrm rot="16200000">
              <a:off x="-2360643" y="2353231"/>
              <a:ext cx="5651336" cy="938719"/>
              <a:chOff x="325118" y="2690362"/>
              <a:chExt cx="6177280" cy="1026083"/>
            </a:xfrm>
          </p:grpSpPr>
          <p:sp>
            <p:nvSpPr>
              <p:cNvPr id="14" name="Rectangle 13">
                <a:extLst>
                  <a:ext uri="{FF2B5EF4-FFF2-40B4-BE49-F238E27FC236}">
                    <a16:creationId xmlns:a16="http://schemas.microsoft.com/office/drawing/2014/main" id="{8CF0E579-2963-4BEF-84EF-3998CD90A626}"/>
                  </a:ext>
                </a:extLst>
              </p:cNvPr>
              <p:cNvSpPr/>
              <p:nvPr/>
            </p:nvSpPr>
            <p:spPr>
              <a:xfrm rot="5400000">
                <a:off x="2914007" y="106209"/>
                <a:ext cx="999501" cy="6177280"/>
              </a:xfrm>
              <a:prstGeom prst="rect">
                <a:avLst/>
              </a:prstGeom>
              <a:solidFill>
                <a:srgbClr val="F8DE28"/>
              </a:solidFill>
              <a:ln>
                <a:solidFill>
                  <a:srgbClr val="FBEC8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descr="AMBIC-horizontal.png">
                <a:extLst>
                  <a:ext uri="{FF2B5EF4-FFF2-40B4-BE49-F238E27FC236}">
                    <a16:creationId xmlns:a16="http://schemas.microsoft.com/office/drawing/2014/main" id="{2D7874FE-B137-41D5-8136-F49470AE1F3E}"/>
                  </a:ext>
                </a:extLst>
              </p:cNvPr>
              <p:cNvPicPr>
                <a:picLocks noChangeAspect="1"/>
              </p:cNvPicPr>
              <p:nvPr/>
            </p:nvPicPr>
            <p:blipFill rotWithShape="1">
              <a:blip r:embed="rId4">
                <a:extLst>
                  <a:ext uri="{28A0092B-C50C-407E-A947-70E740481C1C}">
                    <a14:useLocalDpi xmlns:a14="http://schemas.microsoft.com/office/drawing/2010/main" val="0"/>
                  </a:ext>
                </a:extLst>
              </a:blip>
              <a:srcRect r="38824"/>
              <a:stretch/>
            </p:blipFill>
            <p:spPr>
              <a:xfrm>
                <a:off x="395795" y="2834194"/>
                <a:ext cx="3356340" cy="737618"/>
              </a:xfrm>
              <a:prstGeom prst="rect">
                <a:avLst/>
              </a:prstGeom>
              <a:noFill/>
              <a:ln>
                <a:noFill/>
              </a:ln>
            </p:spPr>
          </p:pic>
          <p:sp>
            <p:nvSpPr>
              <p:cNvPr id="16" name="TextBox 15">
                <a:extLst>
                  <a:ext uri="{FF2B5EF4-FFF2-40B4-BE49-F238E27FC236}">
                    <a16:creationId xmlns:a16="http://schemas.microsoft.com/office/drawing/2014/main" id="{12DE1BE4-ACFC-4F97-8188-3F2DB1E87AC1}"/>
                  </a:ext>
                </a:extLst>
              </p:cNvPr>
              <p:cNvSpPr txBox="1"/>
              <p:nvPr/>
            </p:nvSpPr>
            <p:spPr>
              <a:xfrm>
                <a:off x="3875481" y="2690362"/>
                <a:ext cx="2455165" cy="1026083"/>
              </a:xfrm>
              <a:prstGeom prst="rect">
                <a:avLst/>
              </a:prstGeom>
              <a:solidFill>
                <a:srgbClr val="F8DE28"/>
              </a:solidFill>
              <a:ln>
                <a:noFill/>
              </a:ln>
            </p:spPr>
            <p:txBody>
              <a:bodyPr wrap="none" rtlCol="0">
                <a:spAutoFit/>
              </a:bodyPr>
              <a:lstStyle/>
              <a:p>
                <a:r>
                  <a:rPr lang="en-US" sz="1100" b="1" dirty="0">
                    <a:solidFill>
                      <a:srgbClr val="211D7D"/>
                    </a:solidFill>
                  </a:rPr>
                  <a:t>Johns Hopkins University</a:t>
                </a:r>
              </a:p>
              <a:p>
                <a:r>
                  <a:rPr lang="en-US" sz="1100" b="1" dirty="0">
                    <a:solidFill>
                      <a:srgbClr val="211D7D"/>
                    </a:solidFill>
                  </a:rPr>
                  <a:t>Clemson University</a:t>
                </a:r>
              </a:p>
              <a:p>
                <a:r>
                  <a:rPr lang="en-US" sz="1100" b="1" dirty="0">
                    <a:solidFill>
                      <a:srgbClr val="211D7D"/>
                    </a:solidFill>
                  </a:rPr>
                  <a:t>University of Delaware</a:t>
                </a:r>
              </a:p>
              <a:p>
                <a:r>
                  <a:rPr lang="en-US" sz="1100" b="1" dirty="0">
                    <a:solidFill>
                      <a:srgbClr val="211D7D"/>
                    </a:solidFill>
                  </a:rPr>
                  <a:t>University of Massachusetts Lowell</a:t>
                </a:r>
              </a:p>
              <a:p>
                <a:r>
                  <a:rPr lang="en-US" sz="1100" b="1" dirty="0">
                    <a:solidFill>
                      <a:srgbClr val="211D7D"/>
                    </a:solidFill>
                  </a:rPr>
                  <a:t>University of Maryland</a:t>
                </a:r>
              </a:p>
            </p:txBody>
          </p:sp>
        </p:grpSp>
      </p:grpSp>
      <p:sp>
        <p:nvSpPr>
          <p:cNvPr id="2" name="TextBox 1">
            <a:extLst>
              <a:ext uri="{FF2B5EF4-FFF2-40B4-BE49-F238E27FC236}">
                <a16:creationId xmlns:a16="http://schemas.microsoft.com/office/drawing/2014/main" id="{ECA10BCA-097D-03AE-B0AF-3D14A1D5C4E8}"/>
              </a:ext>
            </a:extLst>
          </p:cNvPr>
          <p:cNvSpPr txBox="1"/>
          <p:nvPr/>
        </p:nvSpPr>
        <p:spPr>
          <a:xfrm>
            <a:off x="8477381" y="2356279"/>
            <a:ext cx="3778913"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a:t>Massively parallel stable clone identification and selection</a:t>
            </a:r>
          </a:p>
          <a:p>
            <a:pPr marL="342900" indent="-342900">
              <a:buFont typeface="Arial" panose="020B0604020202020204" pitchFamily="34" charset="0"/>
              <a:buChar char="•"/>
            </a:pPr>
            <a:r>
              <a:rPr lang="en-US" sz="2400" dirty="0"/>
              <a:t>Simultaneously screen millions of clones in parallel over time</a:t>
            </a:r>
          </a:p>
          <a:p>
            <a:pPr marL="342900" indent="-342900">
              <a:buFont typeface="Arial" panose="020B0604020202020204" pitchFamily="34" charset="0"/>
              <a:buChar char="•"/>
            </a:pPr>
            <a:r>
              <a:rPr lang="en-US" sz="2400" dirty="0"/>
              <a:t>Isolate clone with best growth, productivity, and stability characteristics</a:t>
            </a:r>
          </a:p>
        </p:txBody>
      </p:sp>
      <p:sp>
        <p:nvSpPr>
          <p:cNvPr id="4" name="Right Bracket 3">
            <a:extLst>
              <a:ext uri="{FF2B5EF4-FFF2-40B4-BE49-F238E27FC236}">
                <a16:creationId xmlns:a16="http://schemas.microsoft.com/office/drawing/2014/main" id="{EAAD44AD-74C3-D658-33B3-AC9689B6205B}"/>
              </a:ext>
            </a:extLst>
          </p:cNvPr>
          <p:cNvSpPr/>
          <p:nvPr/>
        </p:nvSpPr>
        <p:spPr>
          <a:xfrm rot="16200000">
            <a:off x="5952078" y="962295"/>
            <a:ext cx="172592" cy="1958219"/>
          </a:xfrm>
          <a:prstGeom prst="rightBracket">
            <a:avLst>
              <a:gd name="adj" fmla="val 0"/>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ight Bracket 5">
            <a:extLst>
              <a:ext uri="{FF2B5EF4-FFF2-40B4-BE49-F238E27FC236}">
                <a16:creationId xmlns:a16="http://schemas.microsoft.com/office/drawing/2014/main" id="{00727939-65AC-7E9D-EF0C-548829E16329}"/>
              </a:ext>
            </a:extLst>
          </p:cNvPr>
          <p:cNvSpPr/>
          <p:nvPr/>
        </p:nvSpPr>
        <p:spPr>
          <a:xfrm rot="16200000">
            <a:off x="4972673" y="1672147"/>
            <a:ext cx="172592" cy="902601"/>
          </a:xfrm>
          <a:prstGeom prst="rightBracket">
            <a:avLst>
              <a:gd name="adj" fmla="val 0"/>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ket 6">
            <a:extLst>
              <a:ext uri="{FF2B5EF4-FFF2-40B4-BE49-F238E27FC236}">
                <a16:creationId xmlns:a16="http://schemas.microsoft.com/office/drawing/2014/main" id="{5A01807D-53FA-55DC-6C71-C463DB6D134C}"/>
              </a:ext>
            </a:extLst>
          </p:cNvPr>
          <p:cNvSpPr/>
          <p:nvPr/>
        </p:nvSpPr>
        <p:spPr>
          <a:xfrm rot="16200000">
            <a:off x="4521372" y="2094516"/>
            <a:ext cx="172592" cy="410647"/>
          </a:xfrm>
          <a:prstGeom prst="rightBracket">
            <a:avLst>
              <a:gd name="adj" fmla="val 0"/>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Bracket 7">
            <a:extLst>
              <a:ext uri="{FF2B5EF4-FFF2-40B4-BE49-F238E27FC236}">
                <a16:creationId xmlns:a16="http://schemas.microsoft.com/office/drawing/2014/main" id="{7455F895-F3CC-97E7-FE5C-EBDF1E68A444}"/>
              </a:ext>
            </a:extLst>
          </p:cNvPr>
          <p:cNvSpPr/>
          <p:nvPr/>
        </p:nvSpPr>
        <p:spPr>
          <a:xfrm rot="16200000">
            <a:off x="4726696" y="2348399"/>
            <a:ext cx="172592" cy="260307"/>
          </a:xfrm>
          <a:prstGeom prst="rightBracket">
            <a:avLst>
              <a:gd name="adj" fmla="val 0"/>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ight Bracket 8">
            <a:extLst>
              <a:ext uri="{FF2B5EF4-FFF2-40B4-BE49-F238E27FC236}">
                <a16:creationId xmlns:a16="http://schemas.microsoft.com/office/drawing/2014/main" id="{7CB5AD02-D639-2D8F-F11F-A852CC558BEA}"/>
              </a:ext>
            </a:extLst>
          </p:cNvPr>
          <p:cNvSpPr/>
          <p:nvPr/>
        </p:nvSpPr>
        <p:spPr>
          <a:xfrm rot="16200000">
            <a:off x="6929979" y="1672146"/>
            <a:ext cx="172592" cy="902601"/>
          </a:xfrm>
          <a:prstGeom prst="rightBracket">
            <a:avLst>
              <a:gd name="adj" fmla="val 0"/>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Right Bracket 16">
            <a:extLst>
              <a:ext uri="{FF2B5EF4-FFF2-40B4-BE49-F238E27FC236}">
                <a16:creationId xmlns:a16="http://schemas.microsoft.com/office/drawing/2014/main" id="{9014E002-EE4D-C532-000E-93D42C19E46B}"/>
              </a:ext>
            </a:extLst>
          </p:cNvPr>
          <p:cNvSpPr/>
          <p:nvPr/>
        </p:nvSpPr>
        <p:spPr>
          <a:xfrm rot="16200000">
            <a:off x="5423973" y="2094515"/>
            <a:ext cx="172592" cy="410647"/>
          </a:xfrm>
          <a:prstGeom prst="rightBracket">
            <a:avLst>
              <a:gd name="adj" fmla="val 0"/>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ight Bracket 17">
            <a:extLst>
              <a:ext uri="{FF2B5EF4-FFF2-40B4-BE49-F238E27FC236}">
                <a16:creationId xmlns:a16="http://schemas.microsoft.com/office/drawing/2014/main" id="{B2BBCB09-636C-6E67-A607-0D6336B690AD}"/>
              </a:ext>
            </a:extLst>
          </p:cNvPr>
          <p:cNvSpPr/>
          <p:nvPr/>
        </p:nvSpPr>
        <p:spPr>
          <a:xfrm rot="16200000">
            <a:off x="6476838" y="2094515"/>
            <a:ext cx="172592" cy="410647"/>
          </a:xfrm>
          <a:prstGeom prst="rightBracket">
            <a:avLst>
              <a:gd name="adj" fmla="val 0"/>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Right Bracket 18">
            <a:extLst>
              <a:ext uri="{FF2B5EF4-FFF2-40B4-BE49-F238E27FC236}">
                <a16:creationId xmlns:a16="http://schemas.microsoft.com/office/drawing/2014/main" id="{5215068F-90A8-83EF-3EAD-B262E2AA9197}"/>
              </a:ext>
            </a:extLst>
          </p:cNvPr>
          <p:cNvSpPr/>
          <p:nvPr/>
        </p:nvSpPr>
        <p:spPr>
          <a:xfrm rot="16200000">
            <a:off x="7381280" y="2094515"/>
            <a:ext cx="172592" cy="410647"/>
          </a:xfrm>
          <a:prstGeom prst="rightBracket">
            <a:avLst>
              <a:gd name="adj" fmla="val 0"/>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Right Bracket 19">
            <a:extLst>
              <a:ext uri="{FF2B5EF4-FFF2-40B4-BE49-F238E27FC236}">
                <a16:creationId xmlns:a16="http://schemas.microsoft.com/office/drawing/2014/main" id="{599E914F-5BDD-1E8F-2DB7-536297330E58}"/>
              </a:ext>
            </a:extLst>
          </p:cNvPr>
          <p:cNvSpPr/>
          <p:nvPr/>
        </p:nvSpPr>
        <p:spPr>
          <a:xfrm rot="16200000">
            <a:off x="4312832" y="2348399"/>
            <a:ext cx="172592" cy="260307"/>
          </a:xfrm>
          <a:prstGeom prst="rightBracket">
            <a:avLst>
              <a:gd name="adj" fmla="val 0"/>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Right Bracket 20">
            <a:extLst>
              <a:ext uri="{FF2B5EF4-FFF2-40B4-BE49-F238E27FC236}">
                <a16:creationId xmlns:a16="http://schemas.microsoft.com/office/drawing/2014/main" id="{B03723C0-4634-531B-A57E-842C1C10B616}"/>
              </a:ext>
            </a:extLst>
          </p:cNvPr>
          <p:cNvSpPr/>
          <p:nvPr/>
        </p:nvSpPr>
        <p:spPr>
          <a:xfrm rot="16200000">
            <a:off x="5218649" y="2348398"/>
            <a:ext cx="172592" cy="260307"/>
          </a:xfrm>
          <a:prstGeom prst="rightBracket">
            <a:avLst>
              <a:gd name="adj" fmla="val 0"/>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Right Bracket 21">
            <a:extLst>
              <a:ext uri="{FF2B5EF4-FFF2-40B4-BE49-F238E27FC236}">
                <a16:creationId xmlns:a16="http://schemas.microsoft.com/office/drawing/2014/main" id="{807059A0-ACC4-1D58-B05E-CFC0AF2C215B}"/>
              </a:ext>
            </a:extLst>
          </p:cNvPr>
          <p:cNvSpPr/>
          <p:nvPr/>
        </p:nvSpPr>
        <p:spPr>
          <a:xfrm rot="16200000">
            <a:off x="5632612" y="2348398"/>
            <a:ext cx="172592" cy="260307"/>
          </a:xfrm>
          <a:prstGeom prst="rightBracket">
            <a:avLst>
              <a:gd name="adj" fmla="val 0"/>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Right Bracket 22">
            <a:extLst>
              <a:ext uri="{FF2B5EF4-FFF2-40B4-BE49-F238E27FC236}">
                <a16:creationId xmlns:a16="http://schemas.microsoft.com/office/drawing/2014/main" id="{FBBDEF9F-C22A-EA57-EDD2-9938045D222C}"/>
              </a:ext>
            </a:extLst>
          </p:cNvPr>
          <p:cNvSpPr/>
          <p:nvPr/>
        </p:nvSpPr>
        <p:spPr>
          <a:xfrm rot="16200000">
            <a:off x="6271514" y="2348398"/>
            <a:ext cx="172592" cy="260307"/>
          </a:xfrm>
          <a:prstGeom prst="rightBracket">
            <a:avLst>
              <a:gd name="adj" fmla="val 0"/>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Right Bracket 23">
            <a:extLst>
              <a:ext uri="{FF2B5EF4-FFF2-40B4-BE49-F238E27FC236}">
                <a16:creationId xmlns:a16="http://schemas.microsoft.com/office/drawing/2014/main" id="{9F356410-ADED-3133-8A19-52FDF612B7AE}"/>
              </a:ext>
            </a:extLst>
          </p:cNvPr>
          <p:cNvSpPr/>
          <p:nvPr/>
        </p:nvSpPr>
        <p:spPr>
          <a:xfrm rot="16200000">
            <a:off x="6682161" y="2348398"/>
            <a:ext cx="172592" cy="260307"/>
          </a:xfrm>
          <a:prstGeom prst="rightBracket">
            <a:avLst>
              <a:gd name="adj" fmla="val 0"/>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Right Bracket 24">
            <a:extLst>
              <a:ext uri="{FF2B5EF4-FFF2-40B4-BE49-F238E27FC236}">
                <a16:creationId xmlns:a16="http://schemas.microsoft.com/office/drawing/2014/main" id="{09BE087D-74C8-F287-3050-EE03F27C0455}"/>
              </a:ext>
            </a:extLst>
          </p:cNvPr>
          <p:cNvSpPr/>
          <p:nvPr/>
        </p:nvSpPr>
        <p:spPr>
          <a:xfrm rot="16200000">
            <a:off x="7175956" y="2348398"/>
            <a:ext cx="172592" cy="260307"/>
          </a:xfrm>
          <a:prstGeom prst="rightBracket">
            <a:avLst>
              <a:gd name="adj" fmla="val 0"/>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Right Bracket 25">
            <a:extLst>
              <a:ext uri="{FF2B5EF4-FFF2-40B4-BE49-F238E27FC236}">
                <a16:creationId xmlns:a16="http://schemas.microsoft.com/office/drawing/2014/main" id="{E6FF21FC-ACB3-C77A-2D18-78ADD2AFFBC8}"/>
              </a:ext>
            </a:extLst>
          </p:cNvPr>
          <p:cNvSpPr/>
          <p:nvPr/>
        </p:nvSpPr>
        <p:spPr>
          <a:xfrm rot="16200000">
            <a:off x="7586603" y="2348398"/>
            <a:ext cx="172592" cy="260307"/>
          </a:xfrm>
          <a:prstGeom prst="rightBracket">
            <a:avLst>
              <a:gd name="adj" fmla="val 0"/>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Right Bracket 26">
            <a:extLst>
              <a:ext uri="{FF2B5EF4-FFF2-40B4-BE49-F238E27FC236}">
                <a16:creationId xmlns:a16="http://schemas.microsoft.com/office/drawing/2014/main" id="{F4D94590-60D0-C4F4-76A7-EAF574AFF5F5}"/>
              </a:ext>
            </a:extLst>
          </p:cNvPr>
          <p:cNvSpPr/>
          <p:nvPr/>
        </p:nvSpPr>
        <p:spPr>
          <a:xfrm rot="16200000">
            <a:off x="4442888" y="2591548"/>
            <a:ext cx="172592" cy="100447"/>
          </a:xfrm>
          <a:prstGeom prst="rightBracket">
            <a:avLst>
              <a:gd name="adj" fmla="val 0"/>
            </a:avLst>
          </a:prstGeom>
          <a:ln w="38100">
            <a:solidFill>
              <a:srgbClr val="0EDEFA"/>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Right Bracket 27">
            <a:extLst>
              <a:ext uri="{FF2B5EF4-FFF2-40B4-BE49-F238E27FC236}">
                <a16:creationId xmlns:a16="http://schemas.microsoft.com/office/drawing/2014/main" id="{058B9837-137F-296B-F557-027A429F3F24}"/>
              </a:ext>
            </a:extLst>
          </p:cNvPr>
          <p:cNvSpPr/>
          <p:nvPr/>
        </p:nvSpPr>
        <p:spPr>
          <a:xfrm rot="16200000">
            <a:off x="4178991" y="2591549"/>
            <a:ext cx="172592" cy="100446"/>
          </a:xfrm>
          <a:prstGeom prst="rightBracket">
            <a:avLst>
              <a:gd name="adj" fmla="val 0"/>
            </a:avLst>
          </a:prstGeom>
          <a:ln w="38100">
            <a:solidFill>
              <a:srgbClr val="6D2997"/>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Right Bracket 28">
            <a:extLst>
              <a:ext uri="{FF2B5EF4-FFF2-40B4-BE49-F238E27FC236}">
                <a16:creationId xmlns:a16="http://schemas.microsoft.com/office/drawing/2014/main" id="{F1CCBC02-1BBF-7A56-13FC-3A07163D058B}"/>
              </a:ext>
            </a:extLst>
          </p:cNvPr>
          <p:cNvSpPr/>
          <p:nvPr/>
        </p:nvSpPr>
        <p:spPr>
          <a:xfrm rot="16200000">
            <a:off x="4860082" y="2591549"/>
            <a:ext cx="172592" cy="100446"/>
          </a:xfrm>
          <a:prstGeom prst="rightBracket">
            <a:avLst>
              <a:gd name="adj" fmla="val 0"/>
            </a:avLst>
          </a:prstGeom>
          <a:ln w="38100">
            <a:solidFill>
              <a:srgbClr val="C0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Right Bracket 29">
            <a:extLst>
              <a:ext uri="{FF2B5EF4-FFF2-40B4-BE49-F238E27FC236}">
                <a16:creationId xmlns:a16="http://schemas.microsoft.com/office/drawing/2014/main" id="{C4CE281B-1945-F705-D45D-5520F44CD71C}"/>
              </a:ext>
            </a:extLst>
          </p:cNvPr>
          <p:cNvSpPr/>
          <p:nvPr/>
        </p:nvSpPr>
        <p:spPr>
          <a:xfrm rot="16200000">
            <a:off x="4597906" y="2591549"/>
            <a:ext cx="172592" cy="100446"/>
          </a:xfrm>
          <a:prstGeom prst="rightBracket">
            <a:avLst>
              <a:gd name="adj" fmla="val 0"/>
            </a:avLst>
          </a:prstGeom>
          <a:ln w="38100">
            <a:solidFill>
              <a:srgbClr val="FFC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Right Bracket 30">
            <a:extLst>
              <a:ext uri="{FF2B5EF4-FFF2-40B4-BE49-F238E27FC236}">
                <a16:creationId xmlns:a16="http://schemas.microsoft.com/office/drawing/2014/main" id="{673BD35B-7C4E-46B3-FDED-D29400FF251C}"/>
              </a:ext>
            </a:extLst>
          </p:cNvPr>
          <p:cNvSpPr/>
          <p:nvPr/>
        </p:nvSpPr>
        <p:spPr>
          <a:xfrm rot="16200000">
            <a:off x="5355476" y="2591547"/>
            <a:ext cx="172592" cy="100447"/>
          </a:xfrm>
          <a:prstGeom prst="rightBracket">
            <a:avLst>
              <a:gd name="adj" fmla="val 0"/>
            </a:avLst>
          </a:prstGeom>
          <a:ln w="38100">
            <a:solidFill>
              <a:schemeClr val="tx2"/>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Right Bracket 31">
            <a:extLst>
              <a:ext uri="{FF2B5EF4-FFF2-40B4-BE49-F238E27FC236}">
                <a16:creationId xmlns:a16="http://schemas.microsoft.com/office/drawing/2014/main" id="{33284802-07B5-724D-E41A-0E24D8E48A48}"/>
              </a:ext>
            </a:extLst>
          </p:cNvPr>
          <p:cNvSpPr/>
          <p:nvPr/>
        </p:nvSpPr>
        <p:spPr>
          <a:xfrm rot="16200000">
            <a:off x="5091578" y="2591549"/>
            <a:ext cx="172592" cy="100446"/>
          </a:xfrm>
          <a:prstGeom prst="rightBracket">
            <a:avLst>
              <a:gd name="adj" fmla="val 0"/>
            </a:avLst>
          </a:prstGeom>
          <a:ln w="38100">
            <a:solidFill>
              <a:schemeClr val="accent5"/>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Right Bracket 32">
            <a:extLst>
              <a:ext uri="{FF2B5EF4-FFF2-40B4-BE49-F238E27FC236}">
                <a16:creationId xmlns:a16="http://schemas.microsoft.com/office/drawing/2014/main" id="{A1517FFB-AE99-659F-B065-C281EBB0D79F}"/>
              </a:ext>
            </a:extLst>
          </p:cNvPr>
          <p:cNvSpPr/>
          <p:nvPr/>
        </p:nvSpPr>
        <p:spPr>
          <a:xfrm rot="16200000">
            <a:off x="5772670" y="2591548"/>
            <a:ext cx="172592" cy="100446"/>
          </a:xfrm>
          <a:prstGeom prst="rightBracket">
            <a:avLst>
              <a:gd name="adj" fmla="val 0"/>
            </a:avLst>
          </a:prstGeom>
          <a:ln w="38100">
            <a:solidFill>
              <a:srgbClr val="6633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Right Bracket 33">
            <a:extLst>
              <a:ext uri="{FF2B5EF4-FFF2-40B4-BE49-F238E27FC236}">
                <a16:creationId xmlns:a16="http://schemas.microsoft.com/office/drawing/2014/main" id="{B68128F4-D8B5-CA9E-918B-393ADA7159EF}"/>
              </a:ext>
            </a:extLst>
          </p:cNvPr>
          <p:cNvSpPr/>
          <p:nvPr/>
        </p:nvSpPr>
        <p:spPr>
          <a:xfrm rot="16200000">
            <a:off x="5510493" y="2591548"/>
            <a:ext cx="172592" cy="100446"/>
          </a:xfrm>
          <a:prstGeom prst="rightBracket">
            <a:avLst>
              <a:gd name="adj" fmla="val 0"/>
            </a:avLst>
          </a:prstGeom>
          <a:ln w="38100">
            <a:solidFill>
              <a:srgbClr val="CC3399"/>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Right Bracket 34">
            <a:extLst>
              <a:ext uri="{FF2B5EF4-FFF2-40B4-BE49-F238E27FC236}">
                <a16:creationId xmlns:a16="http://schemas.microsoft.com/office/drawing/2014/main" id="{B2384BBA-06D9-533E-11E0-AAD1DA62F737}"/>
              </a:ext>
            </a:extLst>
          </p:cNvPr>
          <p:cNvSpPr/>
          <p:nvPr/>
        </p:nvSpPr>
        <p:spPr>
          <a:xfrm rot="16200000">
            <a:off x="6409329" y="2591547"/>
            <a:ext cx="172592" cy="100447"/>
          </a:xfrm>
          <a:prstGeom prst="rightBracket">
            <a:avLst>
              <a:gd name="adj" fmla="val 0"/>
            </a:avLst>
          </a:prstGeom>
          <a:ln w="38100">
            <a:solidFill>
              <a:srgbClr val="99FFCC"/>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Right Bracket 35">
            <a:extLst>
              <a:ext uri="{FF2B5EF4-FFF2-40B4-BE49-F238E27FC236}">
                <a16:creationId xmlns:a16="http://schemas.microsoft.com/office/drawing/2014/main" id="{7E9FD396-190C-DBEB-C965-D43965243B25}"/>
              </a:ext>
            </a:extLst>
          </p:cNvPr>
          <p:cNvSpPr/>
          <p:nvPr/>
        </p:nvSpPr>
        <p:spPr>
          <a:xfrm rot="16200000">
            <a:off x="6145432" y="2591548"/>
            <a:ext cx="172592" cy="100446"/>
          </a:xfrm>
          <a:prstGeom prst="rightBracket">
            <a:avLst>
              <a:gd name="adj" fmla="val 0"/>
            </a:avLst>
          </a:prstGeom>
          <a:ln w="38100">
            <a:solidFill>
              <a:srgbClr val="6699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Right Bracket 36">
            <a:extLst>
              <a:ext uri="{FF2B5EF4-FFF2-40B4-BE49-F238E27FC236}">
                <a16:creationId xmlns:a16="http://schemas.microsoft.com/office/drawing/2014/main" id="{68678934-B48D-381E-1D61-881F6AF0BE81}"/>
              </a:ext>
            </a:extLst>
          </p:cNvPr>
          <p:cNvSpPr/>
          <p:nvPr/>
        </p:nvSpPr>
        <p:spPr>
          <a:xfrm rot="16200000">
            <a:off x="6826524" y="2591548"/>
            <a:ext cx="172592" cy="100446"/>
          </a:xfrm>
          <a:prstGeom prst="rightBracket">
            <a:avLst>
              <a:gd name="adj" fmla="val 0"/>
            </a:avLst>
          </a:prstGeom>
          <a:ln w="38100">
            <a:solidFill>
              <a:srgbClr val="FF99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Right Bracket 37">
            <a:extLst>
              <a:ext uri="{FF2B5EF4-FFF2-40B4-BE49-F238E27FC236}">
                <a16:creationId xmlns:a16="http://schemas.microsoft.com/office/drawing/2014/main" id="{F8F9C239-C881-F3A1-04C4-7CD74556D1F3}"/>
              </a:ext>
            </a:extLst>
          </p:cNvPr>
          <p:cNvSpPr/>
          <p:nvPr/>
        </p:nvSpPr>
        <p:spPr>
          <a:xfrm rot="16200000">
            <a:off x="6564348" y="2591548"/>
            <a:ext cx="172592" cy="100446"/>
          </a:xfrm>
          <a:prstGeom prst="rightBracket">
            <a:avLst>
              <a:gd name="adj" fmla="val 0"/>
            </a:avLst>
          </a:prstGeom>
          <a:ln w="38100">
            <a:solidFill>
              <a:srgbClr val="9966FF"/>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Right Bracket 38">
            <a:extLst>
              <a:ext uri="{FF2B5EF4-FFF2-40B4-BE49-F238E27FC236}">
                <a16:creationId xmlns:a16="http://schemas.microsoft.com/office/drawing/2014/main" id="{2475FCDB-F73F-D6DC-2DD8-05F6CBAB8043}"/>
              </a:ext>
            </a:extLst>
          </p:cNvPr>
          <p:cNvSpPr/>
          <p:nvPr/>
        </p:nvSpPr>
        <p:spPr>
          <a:xfrm rot="16200000">
            <a:off x="7304442" y="2591547"/>
            <a:ext cx="172592" cy="100447"/>
          </a:xfrm>
          <a:prstGeom prst="rightBracket">
            <a:avLst>
              <a:gd name="adj" fmla="val 0"/>
            </a:avLst>
          </a:prstGeom>
          <a:ln w="38100">
            <a:solidFill>
              <a:srgbClr val="1B5529"/>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Right Bracket 39">
            <a:extLst>
              <a:ext uri="{FF2B5EF4-FFF2-40B4-BE49-F238E27FC236}">
                <a16:creationId xmlns:a16="http://schemas.microsoft.com/office/drawing/2014/main" id="{4A0FBEDA-3E87-7F85-DD70-97EFA55E9C54}"/>
              </a:ext>
            </a:extLst>
          </p:cNvPr>
          <p:cNvSpPr/>
          <p:nvPr/>
        </p:nvSpPr>
        <p:spPr>
          <a:xfrm rot="16200000">
            <a:off x="7040546" y="2591548"/>
            <a:ext cx="172592" cy="100446"/>
          </a:xfrm>
          <a:prstGeom prst="rightBracket">
            <a:avLst>
              <a:gd name="adj" fmla="val 0"/>
            </a:avLst>
          </a:prstGeom>
          <a:ln w="38100">
            <a:solidFill>
              <a:srgbClr val="FF99FF"/>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Right Bracket 40">
            <a:extLst>
              <a:ext uri="{FF2B5EF4-FFF2-40B4-BE49-F238E27FC236}">
                <a16:creationId xmlns:a16="http://schemas.microsoft.com/office/drawing/2014/main" id="{280268AB-16E6-3E84-D690-FD310CF1387A}"/>
              </a:ext>
            </a:extLst>
          </p:cNvPr>
          <p:cNvSpPr/>
          <p:nvPr/>
        </p:nvSpPr>
        <p:spPr>
          <a:xfrm rot="16200000">
            <a:off x="7721637" y="2591548"/>
            <a:ext cx="172592" cy="100446"/>
          </a:xfrm>
          <a:prstGeom prst="rightBracket">
            <a:avLst>
              <a:gd name="adj" fmla="val 0"/>
            </a:avLst>
          </a:prstGeom>
          <a:ln w="38100">
            <a:solidFill>
              <a:srgbClr val="2665F2"/>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Right Bracket 41">
            <a:extLst>
              <a:ext uri="{FF2B5EF4-FFF2-40B4-BE49-F238E27FC236}">
                <a16:creationId xmlns:a16="http://schemas.microsoft.com/office/drawing/2014/main" id="{34A12C91-DAB9-0BB1-9602-0DD032B68724}"/>
              </a:ext>
            </a:extLst>
          </p:cNvPr>
          <p:cNvSpPr/>
          <p:nvPr/>
        </p:nvSpPr>
        <p:spPr>
          <a:xfrm rot="16200000">
            <a:off x="7459461" y="2591548"/>
            <a:ext cx="172592" cy="100446"/>
          </a:xfrm>
          <a:prstGeom prst="rightBracket">
            <a:avLst>
              <a:gd name="adj" fmla="val 0"/>
            </a:avLst>
          </a:prstGeom>
          <a:ln w="38100">
            <a:solidFill>
              <a:srgbClr val="E9E90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752EDCA7-870F-B791-C0E5-82862C42FCB4}"/>
              </a:ext>
            </a:extLst>
          </p:cNvPr>
          <p:cNvCxnSpPr>
            <a:endCxn id="4" idx="2"/>
          </p:cNvCxnSpPr>
          <p:nvPr/>
        </p:nvCxnSpPr>
        <p:spPr>
          <a:xfrm>
            <a:off x="6038374" y="1626582"/>
            <a:ext cx="1" cy="228527"/>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45" name="Graphic 30">
            <a:extLst>
              <a:ext uri="{FF2B5EF4-FFF2-40B4-BE49-F238E27FC236}">
                <a16:creationId xmlns:a16="http://schemas.microsoft.com/office/drawing/2014/main" id="{388D77F1-3724-BD84-013C-886B01B8CBE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83085" y="1262028"/>
            <a:ext cx="310578" cy="310578"/>
          </a:xfrm>
          <a:prstGeom prst="rect">
            <a:avLst/>
          </a:prstGeom>
        </p:spPr>
      </p:pic>
      <p:sp>
        <p:nvSpPr>
          <p:cNvPr id="46" name="TextBox 45">
            <a:extLst>
              <a:ext uri="{FF2B5EF4-FFF2-40B4-BE49-F238E27FC236}">
                <a16:creationId xmlns:a16="http://schemas.microsoft.com/office/drawing/2014/main" id="{21681D99-1460-F0B7-7429-EFE003EB63C3}"/>
              </a:ext>
            </a:extLst>
          </p:cNvPr>
          <p:cNvSpPr txBox="1"/>
          <p:nvPr/>
        </p:nvSpPr>
        <p:spPr>
          <a:xfrm>
            <a:off x="3213919" y="1255565"/>
            <a:ext cx="2635144" cy="369332"/>
          </a:xfrm>
          <a:prstGeom prst="rect">
            <a:avLst/>
          </a:prstGeom>
          <a:noFill/>
        </p:spPr>
        <p:txBody>
          <a:bodyPr wrap="square" rtlCol="0">
            <a:spAutoFit/>
          </a:bodyPr>
          <a:lstStyle/>
          <a:p>
            <a:pPr algn="r"/>
            <a:r>
              <a:rPr lang="en-US" dirty="0"/>
              <a:t>Host cell line</a:t>
            </a:r>
          </a:p>
        </p:txBody>
      </p:sp>
      <p:sp>
        <p:nvSpPr>
          <p:cNvPr id="47" name="TextBox 46">
            <a:extLst>
              <a:ext uri="{FF2B5EF4-FFF2-40B4-BE49-F238E27FC236}">
                <a16:creationId xmlns:a16="http://schemas.microsoft.com/office/drawing/2014/main" id="{DDEDFEB0-06E5-9FD6-70D6-EB3FF97978C2}"/>
              </a:ext>
            </a:extLst>
          </p:cNvPr>
          <p:cNvSpPr txBox="1"/>
          <p:nvPr/>
        </p:nvSpPr>
        <p:spPr>
          <a:xfrm>
            <a:off x="806402" y="2118791"/>
            <a:ext cx="3476229" cy="646331"/>
          </a:xfrm>
          <a:prstGeom prst="rect">
            <a:avLst/>
          </a:prstGeom>
          <a:noFill/>
        </p:spPr>
        <p:txBody>
          <a:bodyPr wrap="square" rtlCol="0">
            <a:spAutoFit/>
          </a:bodyPr>
          <a:lstStyle/>
          <a:p>
            <a:pPr algn="r"/>
            <a:r>
              <a:rPr lang="en-US" dirty="0">
                <a:sym typeface="Wingdings" panose="05000000000000000000" pitchFamily="2" charset="2"/>
              </a:rPr>
              <a:t>Transfect potential clones with </a:t>
            </a:r>
            <a:r>
              <a:rPr lang="en-US" b="1" dirty="0">
                <a:solidFill>
                  <a:srgbClr val="7E1416"/>
                </a:solidFill>
                <a:sym typeface="Wingdings" panose="05000000000000000000" pitchFamily="2" charset="2"/>
              </a:rPr>
              <a:t>antibody</a:t>
            </a:r>
            <a:r>
              <a:rPr lang="en-US" dirty="0">
                <a:sym typeface="Wingdings" panose="05000000000000000000" pitchFamily="2" charset="2"/>
              </a:rPr>
              <a:t> and </a:t>
            </a:r>
            <a:r>
              <a:rPr lang="en-US" b="1" dirty="0">
                <a:solidFill>
                  <a:srgbClr val="2665F2"/>
                </a:solidFill>
                <a:sym typeface="Wingdings" panose="05000000000000000000" pitchFamily="2" charset="2"/>
              </a:rPr>
              <a:t>u</a:t>
            </a:r>
            <a:r>
              <a:rPr lang="en-US" b="1" dirty="0">
                <a:solidFill>
                  <a:srgbClr val="819762"/>
                </a:solidFill>
                <a:sym typeface="Wingdings" panose="05000000000000000000" pitchFamily="2" charset="2"/>
              </a:rPr>
              <a:t>n</a:t>
            </a:r>
            <a:r>
              <a:rPr lang="en-US" b="1" dirty="0">
                <a:solidFill>
                  <a:srgbClr val="9900CC"/>
                </a:solidFill>
                <a:sym typeface="Wingdings" panose="05000000000000000000" pitchFamily="2" charset="2"/>
              </a:rPr>
              <a:t>i</a:t>
            </a:r>
            <a:r>
              <a:rPr lang="en-US" b="1" dirty="0">
                <a:solidFill>
                  <a:srgbClr val="C00000"/>
                </a:solidFill>
                <a:sym typeface="Wingdings" panose="05000000000000000000" pitchFamily="2" charset="2"/>
              </a:rPr>
              <a:t>q</a:t>
            </a:r>
            <a:r>
              <a:rPr lang="en-US" b="1" dirty="0">
                <a:solidFill>
                  <a:srgbClr val="FF9900"/>
                </a:solidFill>
                <a:sym typeface="Wingdings" panose="05000000000000000000" pitchFamily="2" charset="2"/>
              </a:rPr>
              <a:t>u</a:t>
            </a:r>
            <a:r>
              <a:rPr lang="en-US" b="1" dirty="0">
                <a:solidFill>
                  <a:srgbClr val="FF99FF"/>
                </a:solidFill>
                <a:sym typeface="Wingdings" panose="05000000000000000000" pitchFamily="2" charset="2"/>
              </a:rPr>
              <a:t>e</a:t>
            </a:r>
            <a:r>
              <a:rPr lang="en-US" b="1" dirty="0">
                <a:solidFill>
                  <a:srgbClr val="819762"/>
                </a:solidFill>
                <a:sym typeface="Wingdings" panose="05000000000000000000" pitchFamily="2" charset="2"/>
              </a:rPr>
              <a:t> barcodes</a:t>
            </a:r>
            <a:r>
              <a:rPr lang="en-US" dirty="0">
                <a:sym typeface="Wingdings" panose="05000000000000000000" pitchFamily="2" charset="2"/>
              </a:rPr>
              <a:t></a:t>
            </a:r>
            <a:endParaRPr lang="en-US" dirty="0"/>
          </a:p>
        </p:txBody>
      </p:sp>
      <p:sp>
        <p:nvSpPr>
          <p:cNvPr id="61" name="TextBox 60">
            <a:extLst>
              <a:ext uri="{FF2B5EF4-FFF2-40B4-BE49-F238E27FC236}">
                <a16:creationId xmlns:a16="http://schemas.microsoft.com/office/drawing/2014/main" id="{19E3B6F6-455E-91A4-1829-9D1B7409E954}"/>
              </a:ext>
            </a:extLst>
          </p:cNvPr>
          <p:cNvSpPr txBox="1"/>
          <p:nvPr/>
        </p:nvSpPr>
        <p:spPr>
          <a:xfrm>
            <a:off x="1008457" y="3613667"/>
            <a:ext cx="2553755" cy="1200329"/>
          </a:xfrm>
          <a:prstGeom prst="rect">
            <a:avLst/>
          </a:prstGeom>
          <a:noFill/>
        </p:spPr>
        <p:txBody>
          <a:bodyPr wrap="square" rtlCol="0">
            <a:spAutoFit/>
          </a:bodyPr>
          <a:lstStyle/>
          <a:p>
            <a:pPr algn="r"/>
            <a:r>
              <a:rPr lang="en-US" dirty="0">
                <a:sym typeface="Wingdings" panose="05000000000000000000" pitchFamily="2" charset="2"/>
              </a:rPr>
              <a:t>Determine best clonal lineage from early population dynamics and productivity analysis</a:t>
            </a:r>
            <a:endParaRPr lang="en-US" dirty="0"/>
          </a:p>
        </p:txBody>
      </p:sp>
      <p:cxnSp>
        <p:nvCxnSpPr>
          <p:cNvPr id="63" name="Straight Arrow Connector 62">
            <a:extLst>
              <a:ext uri="{FF2B5EF4-FFF2-40B4-BE49-F238E27FC236}">
                <a16:creationId xmlns:a16="http://schemas.microsoft.com/office/drawing/2014/main" id="{E4D964FD-2BC9-3D80-A79E-26AACB9F6145}"/>
              </a:ext>
            </a:extLst>
          </p:cNvPr>
          <p:cNvCxnSpPr>
            <a:cxnSpLocks/>
          </p:cNvCxnSpPr>
          <p:nvPr/>
        </p:nvCxnSpPr>
        <p:spPr>
          <a:xfrm>
            <a:off x="6038374" y="2991801"/>
            <a:ext cx="0" cy="20232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1AD45F80-2262-0193-1E22-1AE2959CA0AC}"/>
              </a:ext>
            </a:extLst>
          </p:cNvPr>
          <p:cNvCxnSpPr/>
          <p:nvPr/>
        </p:nvCxnSpPr>
        <p:spPr>
          <a:xfrm>
            <a:off x="6038374" y="5425776"/>
            <a:ext cx="0" cy="41522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F9B42C21-0A4A-9D6F-C23C-08F77DB4C978}"/>
              </a:ext>
            </a:extLst>
          </p:cNvPr>
          <p:cNvSpPr txBox="1"/>
          <p:nvPr/>
        </p:nvSpPr>
        <p:spPr>
          <a:xfrm>
            <a:off x="1306997" y="5689085"/>
            <a:ext cx="2241160" cy="646331"/>
          </a:xfrm>
          <a:prstGeom prst="rect">
            <a:avLst/>
          </a:prstGeom>
          <a:noFill/>
        </p:spPr>
        <p:txBody>
          <a:bodyPr wrap="square" rtlCol="0">
            <a:spAutoFit/>
          </a:bodyPr>
          <a:lstStyle/>
          <a:p>
            <a:pPr algn="r"/>
            <a:r>
              <a:rPr lang="en-US" dirty="0">
                <a:sym typeface="Wingdings" panose="05000000000000000000" pitchFamily="2" charset="2"/>
              </a:rPr>
              <a:t>Isolate lineage and use for production</a:t>
            </a:r>
            <a:endParaRPr lang="en-US" dirty="0"/>
          </a:p>
        </p:txBody>
      </p:sp>
      <p:cxnSp>
        <p:nvCxnSpPr>
          <p:cNvPr id="69" name="Straight Arrow Connector 68">
            <a:extLst>
              <a:ext uri="{FF2B5EF4-FFF2-40B4-BE49-F238E27FC236}">
                <a16:creationId xmlns:a16="http://schemas.microsoft.com/office/drawing/2014/main" id="{3428D3E3-B162-6206-6C3B-21A2B3949740}"/>
              </a:ext>
            </a:extLst>
          </p:cNvPr>
          <p:cNvCxnSpPr>
            <a:cxnSpLocks/>
          </p:cNvCxnSpPr>
          <p:nvPr/>
        </p:nvCxnSpPr>
        <p:spPr>
          <a:xfrm>
            <a:off x="4996601" y="6148411"/>
            <a:ext cx="2080018" cy="0"/>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74" name="Graphic 73">
            <a:extLst>
              <a:ext uri="{FF2B5EF4-FFF2-40B4-BE49-F238E27FC236}">
                <a16:creationId xmlns:a16="http://schemas.microsoft.com/office/drawing/2014/main" id="{23FD1BF6-80FC-4B7E-5856-37161F55ABB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738698" y="6180682"/>
            <a:ext cx="428486" cy="428486"/>
          </a:xfrm>
          <a:prstGeom prst="rect">
            <a:avLst/>
          </a:prstGeom>
        </p:spPr>
      </p:pic>
      <p:pic>
        <p:nvPicPr>
          <p:cNvPr id="76" name="Graphic 75">
            <a:extLst>
              <a:ext uri="{FF2B5EF4-FFF2-40B4-BE49-F238E27FC236}">
                <a16:creationId xmlns:a16="http://schemas.microsoft.com/office/drawing/2014/main" id="{ECD7F4AA-F746-C436-6FA8-55CEDEC90E0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051758" y="6138925"/>
            <a:ext cx="428486" cy="428486"/>
          </a:xfrm>
          <a:prstGeom prst="rect">
            <a:avLst/>
          </a:prstGeom>
        </p:spPr>
      </p:pic>
      <p:pic>
        <p:nvPicPr>
          <p:cNvPr id="78" name="Graphic 77">
            <a:extLst>
              <a:ext uri="{FF2B5EF4-FFF2-40B4-BE49-F238E27FC236}">
                <a16:creationId xmlns:a16="http://schemas.microsoft.com/office/drawing/2014/main" id="{F3FCEBBC-6390-0C11-C8F0-746A277145E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650198" y="5822076"/>
            <a:ext cx="428486" cy="428486"/>
          </a:xfrm>
          <a:prstGeom prst="rect">
            <a:avLst/>
          </a:prstGeom>
        </p:spPr>
      </p:pic>
      <p:pic>
        <p:nvPicPr>
          <p:cNvPr id="80" name="Graphic 79">
            <a:extLst>
              <a:ext uri="{FF2B5EF4-FFF2-40B4-BE49-F238E27FC236}">
                <a16:creationId xmlns:a16="http://schemas.microsoft.com/office/drawing/2014/main" id="{67532DC2-5666-9F86-FC51-64DC7BE8B90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200296" y="5731274"/>
            <a:ext cx="827522" cy="827522"/>
          </a:xfrm>
          <a:prstGeom prst="rect">
            <a:avLst/>
          </a:prstGeom>
        </p:spPr>
      </p:pic>
      <p:pic>
        <p:nvPicPr>
          <p:cNvPr id="82" name="Graphic 81">
            <a:extLst>
              <a:ext uri="{FF2B5EF4-FFF2-40B4-BE49-F238E27FC236}">
                <a16:creationId xmlns:a16="http://schemas.microsoft.com/office/drawing/2014/main" id="{1FE50224-519D-7757-2A74-29D61346AB3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169292" y="5725164"/>
            <a:ext cx="428486" cy="428486"/>
          </a:xfrm>
          <a:prstGeom prst="rect">
            <a:avLst/>
          </a:prstGeom>
        </p:spPr>
      </p:pic>
      <p:pic>
        <p:nvPicPr>
          <p:cNvPr id="84" name="Graphic 83">
            <a:extLst>
              <a:ext uri="{FF2B5EF4-FFF2-40B4-BE49-F238E27FC236}">
                <a16:creationId xmlns:a16="http://schemas.microsoft.com/office/drawing/2014/main" id="{25DF3A3B-524F-DD95-3FCD-2B6192655EF9}"/>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3881168" y="5499652"/>
            <a:ext cx="428486" cy="428486"/>
          </a:xfrm>
          <a:prstGeom prst="rect">
            <a:avLst/>
          </a:prstGeom>
        </p:spPr>
      </p:pic>
      <p:pic>
        <p:nvPicPr>
          <p:cNvPr id="85" name="Graphic 84">
            <a:extLst>
              <a:ext uri="{FF2B5EF4-FFF2-40B4-BE49-F238E27FC236}">
                <a16:creationId xmlns:a16="http://schemas.microsoft.com/office/drawing/2014/main" id="{864D7A7F-5442-555A-490A-798CA07FC53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353439" y="6036319"/>
            <a:ext cx="428486" cy="428486"/>
          </a:xfrm>
          <a:prstGeom prst="rect">
            <a:avLst/>
          </a:prstGeom>
        </p:spPr>
      </p:pic>
      <p:sp>
        <p:nvSpPr>
          <p:cNvPr id="5" name="TextBox 4">
            <a:extLst>
              <a:ext uri="{FF2B5EF4-FFF2-40B4-BE49-F238E27FC236}">
                <a16:creationId xmlns:a16="http://schemas.microsoft.com/office/drawing/2014/main" id="{DD4566BB-1DD1-CC94-C30A-21855F22081D}"/>
              </a:ext>
            </a:extLst>
          </p:cNvPr>
          <p:cNvSpPr txBox="1"/>
          <p:nvPr/>
        </p:nvSpPr>
        <p:spPr>
          <a:xfrm>
            <a:off x="4429816" y="3173991"/>
            <a:ext cx="3290396" cy="461665"/>
          </a:xfrm>
          <a:prstGeom prst="rect">
            <a:avLst/>
          </a:prstGeom>
          <a:noFill/>
        </p:spPr>
        <p:txBody>
          <a:bodyPr wrap="square" rtlCol="0">
            <a:spAutoFit/>
          </a:bodyPr>
          <a:lstStyle/>
          <a:p>
            <a:pPr algn="ctr"/>
            <a:r>
              <a:rPr lang="en-US" sz="1200" dirty="0">
                <a:solidFill>
                  <a:srgbClr val="D11E51"/>
                </a:solidFill>
              </a:rPr>
              <a:t>Best stable clone </a:t>
            </a:r>
            <a:br>
              <a:rPr lang="en-US" sz="1200" dirty="0">
                <a:solidFill>
                  <a:srgbClr val="D11E51"/>
                </a:solidFill>
              </a:rPr>
            </a:br>
            <a:r>
              <a:rPr lang="en-US" sz="1200" dirty="0">
                <a:solidFill>
                  <a:srgbClr val="D11E51"/>
                </a:solidFill>
              </a:rPr>
              <a:t>(consistently high growth and productivity)</a:t>
            </a:r>
          </a:p>
        </p:txBody>
      </p:sp>
      <p:cxnSp>
        <p:nvCxnSpPr>
          <p:cNvPr id="48" name="Straight Arrow Connector 47">
            <a:extLst>
              <a:ext uri="{FF2B5EF4-FFF2-40B4-BE49-F238E27FC236}">
                <a16:creationId xmlns:a16="http://schemas.microsoft.com/office/drawing/2014/main" id="{EEFB0A8C-80CE-09C6-EF82-2377606DB2E3}"/>
              </a:ext>
            </a:extLst>
          </p:cNvPr>
          <p:cNvCxnSpPr>
            <a:cxnSpLocks/>
          </p:cNvCxnSpPr>
          <p:nvPr/>
        </p:nvCxnSpPr>
        <p:spPr>
          <a:xfrm>
            <a:off x="7071932" y="3586866"/>
            <a:ext cx="128364" cy="192917"/>
          </a:xfrm>
          <a:prstGeom prst="straightConnector1">
            <a:avLst/>
          </a:prstGeom>
          <a:ln w="12700">
            <a:solidFill>
              <a:srgbClr val="D11E5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E0A8DB35-C1A1-E387-2323-2FDCD1A3400D}"/>
              </a:ext>
            </a:extLst>
          </p:cNvPr>
          <p:cNvCxnSpPr>
            <a:cxnSpLocks/>
          </p:cNvCxnSpPr>
          <p:nvPr/>
        </p:nvCxnSpPr>
        <p:spPr>
          <a:xfrm flipH="1">
            <a:off x="5794847" y="3586866"/>
            <a:ext cx="221249" cy="171699"/>
          </a:xfrm>
          <a:prstGeom prst="straightConnector1">
            <a:avLst/>
          </a:prstGeom>
          <a:ln w="12700">
            <a:solidFill>
              <a:srgbClr val="D11E51"/>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33C138E4-E281-432B-EC45-C8CF99A29DBD}"/>
              </a:ext>
            </a:extLst>
          </p:cNvPr>
          <p:cNvSpPr txBox="1"/>
          <p:nvPr/>
        </p:nvSpPr>
        <p:spPr>
          <a:xfrm>
            <a:off x="4901801" y="6163063"/>
            <a:ext cx="2232662" cy="646331"/>
          </a:xfrm>
          <a:prstGeom prst="rect">
            <a:avLst/>
          </a:prstGeom>
          <a:noFill/>
        </p:spPr>
        <p:txBody>
          <a:bodyPr wrap="none" rtlCol="0">
            <a:spAutoFit/>
          </a:bodyPr>
          <a:lstStyle/>
          <a:p>
            <a:r>
              <a:rPr lang="en-US" sz="1200" dirty="0"/>
              <a:t>Cell sorting</a:t>
            </a:r>
            <a:br>
              <a:rPr lang="en-US" sz="1200" dirty="0"/>
            </a:br>
            <a:r>
              <a:rPr lang="en-US" sz="1200" dirty="0"/>
              <a:t>Targeted selection using barcode</a:t>
            </a:r>
            <a:br>
              <a:rPr lang="en-US" sz="1200" dirty="0"/>
            </a:br>
            <a:r>
              <a:rPr lang="en-US" sz="1200" dirty="0"/>
              <a:t>Colony screening</a:t>
            </a:r>
          </a:p>
        </p:txBody>
      </p:sp>
      <p:pic>
        <p:nvPicPr>
          <p:cNvPr id="51" name="Graphic 50">
            <a:extLst>
              <a:ext uri="{FF2B5EF4-FFF2-40B4-BE49-F238E27FC236}">
                <a16:creationId xmlns:a16="http://schemas.microsoft.com/office/drawing/2014/main" id="{49C94C27-8EEC-63A9-F46D-6595223348D5}"/>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3515882" y="3690902"/>
            <a:ext cx="2539930" cy="1503224"/>
          </a:xfrm>
          <a:prstGeom prst="rect">
            <a:avLst/>
          </a:prstGeom>
        </p:spPr>
      </p:pic>
      <p:pic>
        <p:nvPicPr>
          <p:cNvPr id="53" name="Graphic 52">
            <a:extLst>
              <a:ext uri="{FF2B5EF4-FFF2-40B4-BE49-F238E27FC236}">
                <a16:creationId xmlns:a16="http://schemas.microsoft.com/office/drawing/2014/main" id="{67EA2423-24A3-6FF4-B220-36497FC22FB5}"/>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6060635" y="3690902"/>
            <a:ext cx="2505374" cy="1503224"/>
          </a:xfrm>
          <a:prstGeom prst="rect">
            <a:avLst/>
          </a:prstGeom>
        </p:spPr>
      </p:pic>
      <p:sp>
        <p:nvSpPr>
          <p:cNvPr id="71" name="TextBox 70">
            <a:extLst>
              <a:ext uri="{FF2B5EF4-FFF2-40B4-BE49-F238E27FC236}">
                <a16:creationId xmlns:a16="http://schemas.microsoft.com/office/drawing/2014/main" id="{E6F53DD4-8863-1D6A-5B30-BAA242F73D71}"/>
              </a:ext>
            </a:extLst>
          </p:cNvPr>
          <p:cNvSpPr txBox="1"/>
          <p:nvPr/>
        </p:nvSpPr>
        <p:spPr>
          <a:xfrm>
            <a:off x="4567682" y="4939341"/>
            <a:ext cx="3290396" cy="461665"/>
          </a:xfrm>
          <a:prstGeom prst="rect">
            <a:avLst/>
          </a:prstGeom>
          <a:noFill/>
        </p:spPr>
        <p:txBody>
          <a:bodyPr wrap="square" rtlCol="0">
            <a:spAutoFit/>
          </a:bodyPr>
          <a:lstStyle/>
          <a:p>
            <a:pPr algn="ctr"/>
            <a:r>
              <a:rPr lang="en-US" sz="1200" dirty="0">
                <a:solidFill>
                  <a:srgbClr val="D4A62A"/>
                </a:solidFill>
              </a:rPr>
              <a:t>Worst unstable clone </a:t>
            </a:r>
            <a:br>
              <a:rPr lang="en-US" sz="1200" dirty="0">
                <a:solidFill>
                  <a:srgbClr val="D4A62A"/>
                </a:solidFill>
              </a:rPr>
            </a:br>
            <a:r>
              <a:rPr lang="en-US" sz="1200" dirty="0">
                <a:solidFill>
                  <a:srgbClr val="D4A62A"/>
                </a:solidFill>
              </a:rPr>
              <a:t>(consistently low growth and productivity)</a:t>
            </a:r>
          </a:p>
        </p:txBody>
      </p:sp>
      <p:cxnSp>
        <p:nvCxnSpPr>
          <p:cNvPr id="77" name="Straight Arrow Connector 76">
            <a:extLst>
              <a:ext uri="{FF2B5EF4-FFF2-40B4-BE49-F238E27FC236}">
                <a16:creationId xmlns:a16="http://schemas.microsoft.com/office/drawing/2014/main" id="{B90EF0AC-8207-F720-638B-5806C5624DDD}"/>
              </a:ext>
            </a:extLst>
          </p:cNvPr>
          <p:cNvCxnSpPr>
            <a:cxnSpLocks/>
          </p:cNvCxnSpPr>
          <p:nvPr/>
        </p:nvCxnSpPr>
        <p:spPr>
          <a:xfrm flipH="1" flipV="1">
            <a:off x="5338726" y="4799345"/>
            <a:ext cx="197044" cy="237343"/>
          </a:xfrm>
          <a:prstGeom prst="straightConnector1">
            <a:avLst/>
          </a:prstGeom>
          <a:ln w="12700">
            <a:solidFill>
              <a:srgbClr val="D4A62A"/>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C2D866AB-B223-AE7E-6DBD-5607B5237EE2}"/>
              </a:ext>
            </a:extLst>
          </p:cNvPr>
          <p:cNvCxnSpPr>
            <a:cxnSpLocks/>
          </p:cNvCxnSpPr>
          <p:nvPr/>
        </p:nvCxnSpPr>
        <p:spPr>
          <a:xfrm flipV="1">
            <a:off x="6895504" y="4813996"/>
            <a:ext cx="196727" cy="269472"/>
          </a:xfrm>
          <a:prstGeom prst="straightConnector1">
            <a:avLst/>
          </a:prstGeom>
          <a:ln w="12700">
            <a:solidFill>
              <a:srgbClr val="D4A62A"/>
            </a:solidFill>
            <a:tailEnd type="triangle"/>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5EE032BD-3A75-1711-D7E0-86C96731E95E}"/>
              </a:ext>
            </a:extLst>
          </p:cNvPr>
          <p:cNvSpPr txBox="1"/>
          <p:nvPr/>
        </p:nvSpPr>
        <p:spPr>
          <a:xfrm>
            <a:off x="4073275" y="2710811"/>
            <a:ext cx="5103775" cy="338554"/>
          </a:xfrm>
          <a:prstGeom prst="rect">
            <a:avLst/>
          </a:prstGeom>
          <a:noFill/>
        </p:spPr>
        <p:txBody>
          <a:bodyPr wrap="square" rtlCol="0">
            <a:spAutoFit/>
          </a:bodyPr>
          <a:lstStyle/>
          <a:p>
            <a:r>
              <a:rPr lang="en-US" sz="1600" dirty="0">
                <a:sym typeface="Wingdings" panose="05000000000000000000" pitchFamily="2" charset="2"/>
              </a:rPr>
              <a:t>Barcodes facilitate tracking of individual clones</a:t>
            </a:r>
            <a:endParaRPr lang="en-US" sz="1600" dirty="0"/>
          </a:p>
        </p:txBody>
      </p:sp>
      <p:pic>
        <p:nvPicPr>
          <p:cNvPr id="54" name="Graphic 53">
            <a:extLst>
              <a:ext uri="{FF2B5EF4-FFF2-40B4-BE49-F238E27FC236}">
                <a16:creationId xmlns:a16="http://schemas.microsoft.com/office/drawing/2014/main" id="{B804235C-6E20-6411-9F85-92AFFF9F301F}"/>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698476" y="2753282"/>
            <a:ext cx="2419350" cy="276225"/>
          </a:xfrm>
          <a:prstGeom prst="rect">
            <a:avLst/>
          </a:prstGeom>
        </p:spPr>
      </p:pic>
    </p:spTree>
    <p:extLst>
      <p:ext uri="{BB962C8B-B14F-4D97-AF65-F5344CB8AC3E}">
        <p14:creationId xmlns:p14="http://schemas.microsoft.com/office/powerpoint/2010/main" val="3286654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555287" y="148571"/>
            <a:ext cx="7797318" cy="101762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dirty="0">
                <a:solidFill>
                  <a:srgbClr val="000090"/>
                </a:solidFill>
                <a:latin typeface="Arial" panose="020B0604020202020204" pitchFamily="34" charset="0"/>
                <a:cs typeface="Arial" panose="020B0604020202020204" pitchFamily="34" charset="0"/>
              </a:rPr>
              <a:t>Outcomes</a:t>
            </a:r>
          </a:p>
        </p:txBody>
      </p:sp>
      <p:sp>
        <p:nvSpPr>
          <p:cNvPr id="2" name="TextBox 1"/>
          <p:cNvSpPr txBox="1"/>
          <p:nvPr/>
        </p:nvSpPr>
        <p:spPr>
          <a:xfrm>
            <a:off x="3656580" y="999583"/>
            <a:ext cx="6082748" cy="433965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Milestones with anticipated deadlines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grpSp>
        <p:nvGrpSpPr>
          <p:cNvPr id="11" name="Group 10">
            <a:extLst>
              <a:ext uri="{FF2B5EF4-FFF2-40B4-BE49-F238E27FC236}">
                <a16:creationId xmlns:a16="http://schemas.microsoft.com/office/drawing/2014/main" id="{B6DDA9B6-CA4A-4B8E-AC99-C1A8A2E6C99C}"/>
              </a:ext>
            </a:extLst>
          </p:cNvPr>
          <p:cNvGrpSpPr/>
          <p:nvPr/>
        </p:nvGrpSpPr>
        <p:grpSpPr>
          <a:xfrm>
            <a:off x="0" y="0"/>
            <a:ext cx="938719" cy="6655110"/>
            <a:chOff x="-4335" y="-3077"/>
            <a:chExt cx="938719" cy="6655110"/>
          </a:xfrm>
        </p:grpSpPr>
        <p:pic>
          <p:nvPicPr>
            <p:cNvPr id="12" name="Picture 11" descr="NSF.jpeg">
              <a:extLst>
                <a:ext uri="{FF2B5EF4-FFF2-40B4-BE49-F238E27FC236}">
                  <a16:creationId xmlns:a16="http://schemas.microsoft.com/office/drawing/2014/main" id="{FC0C32AB-9576-4D5E-BF18-0E736A6AF1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463" y="5734169"/>
              <a:ext cx="914400" cy="921327"/>
            </a:xfrm>
            <a:prstGeom prst="rect">
              <a:avLst/>
            </a:prstGeom>
          </p:spPr>
        </p:pic>
        <p:grpSp>
          <p:nvGrpSpPr>
            <p:cNvPr id="13" name="Group 12">
              <a:extLst>
                <a:ext uri="{FF2B5EF4-FFF2-40B4-BE49-F238E27FC236}">
                  <a16:creationId xmlns:a16="http://schemas.microsoft.com/office/drawing/2014/main" id="{0DA9F107-1357-4128-9764-1926FCB51083}"/>
                </a:ext>
              </a:extLst>
            </p:cNvPr>
            <p:cNvGrpSpPr>
              <a:grpSpLocks noChangeAspect="1"/>
            </p:cNvGrpSpPr>
            <p:nvPr/>
          </p:nvGrpSpPr>
          <p:grpSpPr>
            <a:xfrm rot="16200000">
              <a:off x="-2360643" y="2353231"/>
              <a:ext cx="5651336" cy="938719"/>
              <a:chOff x="325118" y="2690362"/>
              <a:chExt cx="6177280" cy="1026083"/>
            </a:xfrm>
          </p:grpSpPr>
          <p:sp>
            <p:nvSpPr>
              <p:cNvPr id="14" name="Rectangle 13">
                <a:extLst>
                  <a:ext uri="{FF2B5EF4-FFF2-40B4-BE49-F238E27FC236}">
                    <a16:creationId xmlns:a16="http://schemas.microsoft.com/office/drawing/2014/main" id="{2E3471F8-C208-45B7-91DE-C1F4C97CDF33}"/>
                  </a:ext>
                </a:extLst>
              </p:cNvPr>
              <p:cNvSpPr/>
              <p:nvPr/>
            </p:nvSpPr>
            <p:spPr>
              <a:xfrm rot="5400000">
                <a:off x="2914007" y="106209"/>
                <a:ext cx="999501" cy="6177280"/>
              </a:xfrm>
              <a:prstGeom prst="rect">
                <a:avLst/>
              </a:prstGeom>
              <a:solidFill>
                <a:srgbClr val="F8DE28"/>
              </a:solidFill>
              <a:ln>
                <a:solidFill>
                  <a:srgbClr val="FBEC8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descr="AMBIC-horizontal.png">
                <a:extLst>
                  <a:ext uri="{FF2B5EF4-FFF2-40B4-BE49-F238E27FC236}">
                    <a16:creationId xmlns:a16="http://schemas.microsoft.com/office/drawing/2014/main" id="{C5EE253B-584B-422E-B4FF-2A0435715BAE}"/>
                  </a:ext>
                </a:extLst>
              </p:cNvPr>
              <p:cNvPicPr>
                <a:picLocks noChangeAspect="1"/>
              </p:cNvPicPr>
              <p:nvPr/>
            </p:nvPicPr>
            <p:blipFill rotWithShape="1">
              <a:blip r:embed="rId4">
                <a:extLst>
                  <a:ext uri="{28A0092B-C50C-407E-A947-70E740481C1C}">
                    <a14:useLocalDpi xmlns:a14="http://schemas.microsoft.com/office/drawing/2010/main" val="0"/>
                  </a:ext>
                </a:extLst>
              </a:blip>
              <a:srcRect r="38824"/>
              <a:stretch/>
            </p:blipFill>
            <p:spPr>
              <a:xfrm>
                <a:off x="395795" y="2834194"/>
                <a:ext cx="3356340" cy="737618"/>
              </a:xfrm>
              <a:prstGeom prst="rect">
                <a:avLst/>
              </a:prstGeom>
              <a:noFill/>
              <a:ln>
                <a:noFill/>
              </a:ln>
            </p:spPr>
          </p:pic>
          <p:sp>
            <p:nvSpPr>
              <p:cNvPr id="16" name="TextBox 15">
                <a:extLst>
                  <a:ext uri="{FF2B5EF4-FFF2-40B4-BE49-F238E27FC236}">
                    <a16:creationId xmlns:a16="http://schemas.microsoft.com/office/drawing/2014/main" id="{39996710-B7FB-4C11-90EE-ED0B7BE7780A}"/>
                  </a:ext>
                </a:extLst>
              </p:cNvPr>
              <p:cNvSpPr txBox="1"/>
              <p:nvPr/>
            </p:nvSpPr>
            <p:spPr>
              <a:xfrm>
                <a:off x="3875481" y="2690362"/>
                <a:ext cx="2455165" cy="1026083"/>
              </a:xfrm>
              <a:prstGeom prst="rect">
                <a:avLst/>
              </a:prstGeom>
              <a:solidFill>
                <a:srgbClr val="F8DE28"/>
              </a:solidFill>
              <a:ln>
                <a:noFill/>
              </a:ln>
            </p:spPr>
            <p:txBody>
              <a:bodyPr wrap="none" rtlCol="0">
                <a:spAutoFit/>
              </a:bodyPr>
              <a:lstStyle/>
              <a:p>
                <a:r>
                  <a:rPr lang="en-US" sz="1100" b="1" dirty="0">
                    <a:solidFill>
                      <a:srgbClr val="211D7D"/>
                    </a:solidFill>
                  </a:rPr>
                  <a:t>Johns Hopkins University</a:t>
                </a:r>
              </a:p>
              <a:p>
                <a:r>
                  <a:rPr lang="en-US" sz="1100" b="1" dirty="0">
                    <a:solidFill>
                      <a:srgbClr val="211D7D"/>
                    </a:solidFill>
                  </a:rPr>
                  <a:t>Clemson University</a:t>
                </a:r>
              </a:p>
              <a:p>
                <a:r>
                  <a:rPr lang="en-US" sz="1100" b="1" dirty="0">
                    <a:solidFill>
                      <a:srgbClr val="211D7D"/>
                    </a:solidFill>
                  </a:rPr>
                  <a:t>University of Delaware</a:t>
                </a:r>
              </a:p>
              <a:p>
                <a:r>
                  <a:rPr lang="en-US" sz="1100" b="1" dirty="0">
                    <a:solidFill>
                      <a:srgbClr val="211D7D"/>
                    </a:solidFill>
                  </a:rPr>
                  <a:t>University of Massachusetts Lowell</a:t>
                </a:r>
              </a:p>
              <a:p>
                <a:r>
                  <a:rPr lang="en-US" sz="1100" b="1" dirty="0">
                    <a:solidFill>
                      <a:srgbClr val="211D7D"/>
                    </a:solidFill>
                  </a:rPr>
                  <a:t>University of Maryland</a:t>
                </a:r>
              </a:p>
            </p:txBody>
          </p:sp>
        </p:grpSp>
      </p:grpSp>
      <p:graphicFrame>
        <p:nvGraphicFramePr>
          <p:cNvPr id="3" name="Diagram 2">
            <a:extLst>
              <a:ext uri="{FF2B5EF4-FFF2-40B4-BE49-F238E27FC236}">
                <a16:creationId xmlns:a16="http://schemas.microsoft.com/office/drawing/2014/main" id="{87D47B35-DA03-1300-2CE7-A601035C4D4D}"/>
              </a:ext>
            </a:extLst>
          </p:cNvPr>
          <p:cNvGraphicFramePr/>
          <p:nvPr>
            <p:extLst>
              <p:ext uri="{D42A27DB-BD31-4B8C-83A1-F6EECF244321}">
                <p14:modId xmlns:p14="http://schemas.microsoft.com/office/powerpoint/2010/main" val="292961868"/>
              </p:ext>
            </p:extLst>
          </p:nvPr>
        </p:nvGraphicFramePr>
        <p:xfrm>
          <a:off x="2074320" y="1466849"/>
          <a:ext cx="8759252" cy="53173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572482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555287" y="148571"/>
            <a:ext cx="7797318" cy="101762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dirty="0">
                <a:solidFill>
                  <a:srgbClr val="000090"/>
                </a:solidFill>
                <a:latin typeface="Arial" panose="020B0604020202020204" pitchFamily="34" charset="0"/>
                <a:cs typeface="Arial" panose="020B0604020202020204" pitchFamily="34" charset="0"/>
              </a:rPr>
              <a:t>Research Impact</a:t>
            </a:r>
          </a:p>
        </p:txBody>
      </p:sp>
      <p:grpSp>
        <p:nvGrpSpPr>
          <p:cNvPr id="11" name="Group 10">
            <a:extLst>
              <a:ext uri="{FF2B5EF4-FFF2-40B4-BE49-F238E27FC236}">
                <a16:creationId xmlns:a16="http://schemas.microsoft.com/office/drawing/2014/main" id="{51928AEC-CFC2-499C-984A-B75295280559}"/>
              </a:ext>
            </a:extLst>
          </p:cNvPr>
          <p:cNvGrpSpPr/>
          <p:nvPr/>
        </p:nvGrpSpPr>
        <p:grpSpPr>
          <a:xfrm>
            <a:off x="0" y="0"/>
            <a:ext cx="938719" cy="6655110"/>
            <a:chOff x="-4335" y="-3077"/>
            <a:chExt cx="938719" cy="6655110"/>
          </a:xfrm>
        </p:grpSpPr>
        <p:pic>
          <p:nvPicPr>
            <p:cNvPr id="12" name="Picture 11" descr="NSF.jpeg">
              <a:extLst>
                <a:ext uri="{FF2B5EF4-FFF2-40B4-BE49-F238E27FC236}">
                  <a16:creationId xmlns:a16="http://schemas.microsoft.com/office/drawing/2014/main" id="{27C9FD33-E730-4246-8466-0A9E46A060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463" y="5734169"/>
              <a:ext cx="914400" cy="921327"/>
            </a:xfrm>
            <a:prstGeom prst="rect">
              <a:avLst/>
            </a:prstGeom>
          </p:spPr>
        </p:pic>
        <p:grpSp>
          <p:nvGrpSpPr>
            <p:cNvPr id="13" name="Group 12">
              <a:extLst>
                <a:ext uri="{FF2B5EF4-FFF2-40B4-BE49-F238E27FC236}">
                  <a16:creationId xmlns:a16="http://schemas.microsoft.com/office/drawing/2014/main" id="{E4D0BB7C-7211-4897-9909-5D0C8D82722C}"/>
                </a:ext>
              </a:extLst>
            </p:cNvPr>
            <p:cNvGrpSpPr>
              <a:grpSpLocks noChangeAspect="1"/>
            </p:cNvGrpSpPr>
            <p:nvPr/>
          </p:nvGrpSpPr>
          <p:grpSpPr>
            <a:xfrm rot="16200000">
              <a:off x="-2360643" y="2353231"/>
              <a:ext cx="5651336" cy="938719"/>
              <a:chOff x="325118" y="2690362"/>
              <a:chExt cx="6177280" cy="1026083"/>
            </a:xfrm>
          </p:grpSpPr>
          <p:sp>
            <p:nvSpPr>
              <p:cNvPr id="14" name="Rectangle 13">
                <a:extLst>
                  <a:ext uri="{FF2B5EF4-FFF2-40B4-BE49-F238E27FC236}">
                    <a16:creationId xmlns:a16="http://schemas.microsoft.com/office/drawing/2014/main" id="{3B537DB4-65DE-460F-936B-9F1DCE193D33}"/>
                  </a:ext>
                </a:extLst>
              </p:cNvPr>
              <p:cNvSpPr/>
              <p:nvPr/>
            </p:nvSpPr>
            <p:spPr>
              <a:xfrm rot="5400000">
                <a:off x="2914007" y="106209"/>
                <a:ext cx="999501" cy="6177280"/>
              </a:xfrm>
              <a:prstGeom prst="rect">
                <a:avLst/>
              </a:prstGeom>
              <a:solidFill>
                <a:srgbClr val="F8DE28"/>
              </a:solidFill>
              <a:ln>
                <a:solidFill>
                  <a:srgbClr val="FBEC8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descr="AMBIC-horizontal.png">
                <a:extLst>
                  <a:ext uri="{FF2B5EF4-FFF2-40B4-BE49-F238E27FC236}">
                    <a16:creationId xmlns:a16="http://schemas.microsoft.com/office/drawing/2014/main" id="{1CE2A80F-4FEF-423A-88DB-79AB9DB479FD}"/>
                  </a:ext>
                </a:extLst>
              </p:cNvPr>
              <p:cNvPicPr>
                <a:picLocks noChangeAspect="1"/>
              </p:cNvPicPr>
              <p:nvPr/>
            </p:nvPicPr>
            <p:blipFill rotWithShape="1">
              <a:blip r:embed="rId4">
                <a:extLst>
                  <a:ext uri="{28A0092B-C50C-407E-A947-70E740481C1C}">
                    <a14:useLocalDpi xmlns:a14="http://schemas.microsoft.com/office/drawing/2010/main" val="0"/>
                  </a:ext>
                </a:extLst>
              </a:blip>
              <a:srcRect r="38824"/>
              <a:stretch/>
            </p:blipFill>
            <p:spPr>
              <a:xfrm>
                <a:off x="395795" y="2834194"/>
                <a:ext cx="3356340" cy="737618"/>
              </a:xfrm>
              <a:prstGeom prst="rect">
                <a:avLst/>
              </a:prstGeom>
              <a:noFill/>
              <a:ln>
                <a:noFill/>
              </a:ln>
            </p:spPr>
          </p:pic>
          <p:sp>
            <p:nvSpPr>
              <p:cNvPr id="16" name="TextBox 15">
                <a:extLst>
                  <a:ext uri="{FF2B5EF4-FFF2-40B4-BE49-F238E27FC236}">
                    <a16:creationId xmlns:a16="http://schemas.microsoft.com/office/drawing/2014/main" id="{EB6DD115-73CE-4ADC-BAB2-D72BB3E4F3FD}"/>
                  </a:ext>
                </a:extLst>
              </p:cNvPr>
              <p:cNvSpPr txBox="1"/>
              <p:nvPr/>
            </p:nvSpPr>
            <p:spPr>
              <a:xfrm>
                <a:off x="3875481" y="2690362"/>
                <a:ext cx="2455165" cy="1026083"/>
              </a:xfrm>
              <a:prstGeom prst="rect">
                <a:avLst/>
              </a:prstGeom>
              <a:solidFill>
                <a:srgbClr val="F8DE28"/>
              </a:solidFill>
              <a:ln>
                <a:noFill/>
              </a:ln>
            </p:spPr>
            <p:txBody>
              <a:bodyPr wrap="none" rtlCol="0">
                <a:spAutoFit/>
              </a:bodyPr>
              <a:lstStyle/>
              <a:p>
                <a:r>
                  <a:rPr lang="en-US" sz="1100" b="1" dirty="0">
                    <a:solidFill>
                      <a:srgbClr val="211D7D"/>
                    </a:solidFill>
                  </a:rPr>
                  <a:t>Johns Hopkins University</a:t>
                </a:r>
              </a:p>
              <a:p>
                <a:r>
                  <a:rPr lang="en-US" sz="1100" b="1" dirty="0">
                    <a:solidFill>
                      <a:srgbClr val="211D7D"/>
                    </a:solidFill>
                  </a:rPr>
                  <a:t>Clemson University</a:t>
                </a:r>
              </a:p>
              <a:p>
                <a:r>
                  <a:rPr lang="en-US" sz="1100" b="1" dirty="0">
                    <a:solidFill>
                      <a:srgbClr val="211D7D"/>
                    </a:solidFill>
                  </a:rPr>
                  <a:t>University of Delaware</a:t>
                </a:r>
              </a:p>
              <a:p>
                <a:r>
                  <a:rPr lang="en-US" sz="1100" b="1" dirty="0">
                    <a:solidFill>
                      <a:srgbClr val="211D7D"/>
                    </a:solidFill>
                  </a:rPr>
                  <a:t>University of Massachusetts Lowell</a:t>
                </a:r>
              </a:p>
              <a:p>
                <a:r>
                  <a:rPr lang="en-US" sz="1100" b="1" dirty="0">
                    <a:solidFill>
                      <a:srgbClr val="211D7D"/>
                    </a:solidFill>
                  </a:rPr>
                  <a:t>University of Maryland</a:t>
                </a:r>
              </a:p>
            </p:txBody>
          </p:sp>
        </p:grpSp>
      </p:grpSp>
      <p:sp>
        <p:nvSpPr>
          <p:cNvPr id="3" name="Content Placeholder 2">
            <a:extLst>
              <a:ext uri="{FF2B5EF4-FFF2-40B4-BE49-F238E27FC236}">
                <a16:creationId xmlns:a16="http://schemas.microsoft.com/office/drawing/2014/main" id="{546751A4-411D-4E15-B23B-40DD496602CF}"/>
              </a:ext>
            </a:extLst>
          </p:cNvPr>
          <p:cNvSpPr>
            <a:spLocks noGrp="1"/>
          </p:cNvSpPr>
          <p:nvPr>
            <p:ph idx="1"/>
          </p:nvPr>
        </p:nvSpPr>
        <p:spPr>
          <a:xfrm>
            <a:off x="1209460" y="1165608"/>
            <a:ext cx="10515600" cy="4351338"/>
          </a:xfrm>
        </p:spPr>
        <p:txBody>
          <a:bodyPr/>
          <a:lstStyle/>
          <a:p>
            <a:r>
              <a:rPr lang="en-US" dirty="0"/>
              <a:t>Fundamental insight into stability at single-cell, genealogical level</a:t>
            </a:r>
          </a:p>
          <a:p>
            <a:r>
              <a:rPr lang="en-US" dirty="0"/>
              <a:t>Rapid, high-throughput characterization of producer line stability</a:t>
            </a:r>
          </a:p>
          <a:p>
            <a:r>
              <a:rPr lang="en-US" dirty="0"/>
              <a:t>A foundational strategy to establish screening and engineering conditions in which stable CHO producer cells are rapidly identified</a:t>
            </a:r>
          </a:p>
          <a:p>
            <a:pPr lvl="1"/>
            <a:endParaRPr lang="en-US" dirty="0"/>
          </a:p>
          <a:p>
            <a:pPr marL="0" indent="0">
              <a:buNone/>
            </a:pPr>
            <a:endParaRPr lang="en-US" dirty="0"/>
          </a:p>
          <a:p>
            <a:endParaRPr lang="en-US" dirty="0"/>
          </a:p>
        </p:txBody>
      </p:sp>
      <p:pic>
        <p:nvPicPr>
          <p:cNvPr id="8" name="Picture 7" descr="A screenshot of a video game&#10;&#10;Description automatically generated">
            <a:extLst>
              <a:ext uri="{FF2B5EF4-FFF2-40B4-BE49-F238E27FC236}">
                <a16:creationId xmlns:a16="http://schemas.microsoft.com/office/drawing/2014/main" id="{A8EC0A01-5020-55B9-D190-140FFD073F9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6221" b="17381"/>
          <a:stretch/>
        </p:blipFill>
        <p:spPr>
          <a:xfrm>
            <a:off x="1500543" y="3062231"/>
            <a:ext cx="9757262" cy="3852096"/>
          </a:xfrm>
          <a:prstGeom prst="rect">
            <a:avLst/>
          </a:prstGeom>
        </p:spPr>
      </p:pic>
    </p:spTree>
    <p:extLst>
      <p:ext uri="{BB962C8B-B14F-4D97-AF65-F5344CB8AC3E}">
        <p14:creationId xmlns:p14="http://schemas.microsoft.com/office/powerpoint/2010/main" val="4066816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555287" y="148571"/>
            <a:ext cx="7797318" cy="101762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dirty="0">
                <a:solidFill>
                  <a:srgbClr val="000090"/>
                </a:solidFill>
                <a:latin typeface="Arial" panose="020B0604020202020204" pitchFamily="34" charset="0"/>
                <a:cs typeface="Arial" panose="020B0604020202020204" pitchFamily="34" charset="0"/>
              </a:rPr>
              <a:t>Project Duration &amp; Budget</a:t>
            </a:r>
          </a:p>
        </p:txBody>
      </p:sp>
      <p:sp>
        <p:nvSpPr>
          <p:cNvPr id="2" name="TextBox 1"/>
          <p:cNvSpPr txBox="1"/>
          <p:nvPr/>
        </p:nvSpPr>
        <p:spPr>
          <a:xfrm>
            <a:off x="2849218" y="1749287"/>
            <a:ext cx="7235687" cy="2862322"/>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Project Duration		(2 years)</a:t>
            </a:r>
          </a:p>
          <a:p>
            <a:endParaRPr lang="en-US" sz="24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Project Budget			($100,000 per year)</a:t>
            </a:r>
          </a:p>
          <a:p>
            <a:endParaRPr lang="en-US" sz="2400" b="1"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dirty="0"/>
          </a:p>
          <a:p>
            <a:pPr marL="285750" indent="-285750">
              <a:buFont typeface="Wingdings" panose="05000000000000000000" pitchFamily="2" charset="2"/>
              <a:buChar char="q"/>
            </a:pPr>
            <a:endParaRPr lang="en-US" dirty="0"/>
          </a:p>
        </p:txBody>
      </p:sp>
      <p:sp>
        <p:nvSpPr>
          <p:cNvPr id="16" name="TextBox 15"/>
          <p:cNvSpPr txBox="1"/>
          <p:nvPr/>
        </p:nvSpPr>
        <p:spPr>
          <a:xfrm>
            <a:off x="1105690" y="6488668"/>
            <a:ext cx="10428814" cy="369332"/>
          </a:xfrm>
          <a:prstGeom prst="rect">
            <a:avLst/>
          </a:prstGeom>
          <a:noFill/>
        </p:spPr>
        <p:txBody>
          <a:bodyPr wrap="square" rtlCol="0">
            <a:spAutoFit/>
          </a:bodyPr>
          <a:lstStyle/>
          <a:p>
            <a:pPr algn="ctr"/>
            <a:r>
              <a:rPr lang="en-US" b="1" dirty="0"/>
              <a:t>If you have an unusual budget item and/or big ticket purchase, please highlight it on this slide. </a:t>
            </a:r>
          </a:p>
        </p:txBody>
      </p:sp>
      <p:grpSp>
        <p:nvGrpSpPr>
          <p:cNvPr id="17" name="Group 16">
            <a:extLst>
              <a:ext uri="{FF2B5EF4-FFF2-40B4-BE49-F238E27FC236}">
                <a16:creationId xmlns:a16="http://schemas.microsoft.com/office/drawing/2014/main" id="{5294E043-C4DF-421A-8B28-F55E3AFB2B56}"/>
              </a:ext>
            </a:extLst>
          </p:cNvPr>
          <p:cNvGrpSpPr/>
          <p:nvPr/>
        </p:nvGrpSpPr>
        <p:grpSpPr>
          <a:xfrm>
            <a:off x="0" y="0"/>
            <a:ext cx="938719" cy="6655110"/>
            <a:chOff x="-4335" y="-3077"/>
            <a:chExt cx="938719" cy="6655110"/>
          </a:xfrm>
        </p:grpSpPr>
        <p:pic>
          <p:nvPicPr>
            <p:cNvPr id="18" name="Picture 17" descr="NSF.jpeg">
              <a:extLst>
                <a:ext uri="{FF2B5EF4-FFF2-40B4-BE49-F238E27FC236}">
                  <a16:creationId xmlns:a16="http://schemas.microsoft.com/office/drawing/2014/main" id="{186D7F11-AD2B-44B3-B5AB-F7B9E7FDE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463" y="5734169"/>
              <a:ext cx="914400" cy="921327"/>
            </a:xfrm>
            <a:prstGeom prst="rect">
              <a:avLst/>
            </a:prstGeom>
          </p:spPr>
        </p:pic>
        <p:grpSp>
          <p:nvGrpSpPr>
            <p:cNvPr id="19" name="Group 18">
              <a:extLst>
                <a:ext uri="{FF2B5EF4-FFF2-40B4-BE49-F238E27FC236}">
                  <a16:creationId xmlns:a16="http://schemas.microsoft.com/office/drawing/2014/main" id="{17A3C33A-236E-4E05-BABA-817C039D00F9}"/>
                </a:ext>
              </a:extLst>
            </p:cNvPr>
            <p:cNvGrpSpPr>
              <a:grpSpLocks noChangeAspect="1"/>
            </p:cNvGrpSpPr>
            <p:nvPr/>
          </p:nvGrpSpPr>
          <p:grpSpPr>
            <a:xfrm rot="16200000">
              <a:off x="-2360643" y="2353231"/>
              <a:ext cx="5651336" cy="938719"/>
              <a:chOff x="325118" y="2690362"/>
              <a:chExt cx="6177280" cy="1026083"/>
            </a:xfrm>
          </p:grpSpPr>
          <p:sp>
            <p:nvSpPr>
              <p:cNvPr id="20" name="Rectangle 19">
                <a:extLst>
                  <a:ext uri="{FF2B5EF4-FFF2-40B4-BE49-F238E27FC236}">
                    <a16:creationId xmlns:a16="http://schemas.microsoft.com/office/drawing/2014/main" id="{4BDE4704-9753-4294-8F73-2555EE61F41D}"/>
                  </a:ext>
                </a:extLst>
              </p:cNvPr>
              <p:cNvSpPr/>
              <p:nvPr/>
            </p:nvSpPr>
            <p:spPr>
              <a:xfrm rot="5400000">
                <a:off x="2914007" y="106209"/>
                <a:ext cx="999501" cy="6177280"/>
              </a:xfrm>
              <a:prstGeom prst="rect">
                <a:avLst/>
              </a:prstGeom>
              <a:solidFill>
                <a:srgbClr val="F8DE28"/>
              </a:solidFill>
              <a:ln>
                <a:solidFill>
                  <a:srgbClr val="FBEC8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1" name="Picture 20" descr="AMBIC-horizontal.png">
                <a:extLst>
                  <a:ext uri="{FF2B5EF4-FFF2-40B4-BE49-F238E27FC236}">
                    <a16:creationId xmlns:a16="http://schemas.microsoft.com/office/drawing/2014/main" id="{42B81978-1E0E-4CD7-A645-4A485A08C770}"/>
                  </a:ext>
                </a:extLst>
              </p:cNvPr>
              <p:cNvPicPr>
                <a:picLocks noChangeAspect="1"/>
              </p:cNvPicPr>
              <p:nvPr/>
            </p:nvPicPr>
            <p:blipFill rotWithShape="1">
              <a:blip r:embed="rId4">
                <a:extLst>
                  <a:ext uri="{28A0092B-C50C-407E-A947-70E740481C1C}">
                    <a14:useLocalDpi xmlns:a14="http://schemas.microsoft.com/office/drawing/2010/main" val="0"/>
                  </a:ext>
                </a:extLst>
              </a:blip>
              <a:srcRect r="38824"/>
              <a:stretch/>
            </p:blipFill>
            <p:spPr>
              <a:xfrm>
                <a:off x="395795" y="2834194"/>
                <a:ext cx="3356340" cy="737618"/>
              </a:xfrm>
              <a:prstGeom prst="rect">
                <a:avLst/>
              </a:prstGeom>
              <a:noFill/>
              <a:ln>
                <a:noFill/>
              </a:ln>
            </p:spPr>
          </p:pic>
          <p:sp>
            <p:nvSpPr>
              <p:cNvPr id="22" name="TextBox 21">
                <a:extLst>
                  <a:ext uri="{FF2B5EF4-FFF2-40B4-BE49-F238E27FC236}">
                    <a16:creationId xmlns:a16="http://schemas.microsoft.com/office/drawing/2014/main" id="{915EC9D5-EB77-4F93-ABB1-696D10A3F0E7}"/>
                  </a:ext>
                </a:extLst>
              </p:cNvPr>
              <p:cNvSpPr txBox="1"/>
              <p:nvPr/>
            </p:nvSpPr>
            <p:spPr>
              <a:xfrm>
                <a:off x="3875481" y="2690362"/>
                <a:ext cx="2455165" cy="1026083"/>
              </a:xfrm>
              <a:prstGeom prst="rect">
                <a:avLst/>
              </a:prstGeom>
              <a:solidFill>
                <a:srgbClr val="F8DE28"/>
              </a:solidFill>
              <a:ln>
                <a:noFill/>
              </a:ln>
            </p:spPr>
            <p:txBody>
              <a:bodyPr wrap="none" rtlCol="0">
                <a:spAutoFit/>
              </a:bodyPr>
              <a:lstStyle/>
              <a:p>
                <a:r>
                  <a:rPr lang="en-US" sz="1100" b="1" dirty="0">
                    <a:solidFill>
                      <a:srgbClr val="211D7D"/>
                    </a:solidFill>
                  </a:rPr>
                  <a:t>Johns Hopkins University</a:t>
                </a:r>
              </a:p>
              <a:p>
                <a:r>
                  <a:rPr lang="en-US" sz="1100" b="1" dirty="0">
                    <a:solidFill>
                      <a:srgbClr val="211D7D"/>
                    </a:solidFill>
                  </a:rPr>
                  <a:t>Clemson University</a:t>
                </a:r>
              </a:p>
              <a:p>
                <a:r>
                  <a:rPr lang="en-US" sz="1100" b="1" dirty="0">
                    <a:solidFill>
                      <a:srgbClr val="211D7D"/>
                    </a:solidFill>
                  </a:rPr>
                  <a:t>University of Delaware</a:t>
                </a:r>
              </a:p>
              <a:p>
                <a:r>
                  <a:rPr lang="en-US" sz="1100" b="1" dirty="0">
                    <a:solidFill>
                      <a:srgbClr val="211D7D"/>
                    </a:solidFill>
                  </a:rPr>
                  <a:t>University of Massachusetts Lowell</a:t>
                </a:r>
              </a:p>
              <a:p>
                <a:r>
                  <a:rPr lang="en-US" sz="1100" b="1" dirty="0">
                    <a:solidFill>
                      <a:srgbClr val="211D7D"/>
                    </a:solidFill>
                  </a:rPr>
                  <a:t>University of Maryland</a:t>
                </a:r>
              </a:p>
            </p:txBody>
          </p:sp>
        </p:grpSp>
      </p:grpSp>
      <p:grpSp>
        <p:nvGrpSpPr>
          <p:cNvPr id="6" name="Group 5">
            <a:extLst>
              <a:ext uri="{FF2B5EF4-FFF2-40B4-BE49-F238E27FC236}">
                <a16:creationId xmlns:a16="http://schemas.microsoft.com/office/drawing/2014/main" id="{F7D62E8F-0C44-D622-1535-EE5D63AC439A}"/>
              </a:ext>
            </a:extLst>
          </p:cNvPr>
          <p:cNvGrpSpPr/>
          <p:nvPr/>
        </p:nvGrpSpPr>
        <p:grpSpPr>
          <a:xfrm>
            <a:off x="1092414" y="3210955"/>
            <a:ext cx="10261386" cy="3046948"/>
            <a:chOff x="1092414" y="3210958"/>
            <a:chExt cx="7924335" cy="2489104"/>
          </a:xfrm>
        </p:grpSpPr>
        <p:sp>
          <p:nvSpPr>
            <p:cNvPr id="7" name="Google Shape;339;p12">
              <a:extLst>
                <a:ext uri="{FF2B5EF4-FFF2-40B4-BE49-F238E27FC236}">
                  <a16:creationId xmlns:a16="http://schemas.microsoft.com/office/drawing/2014/main" id="{46EBE9FD-E14F-5E54-7C62-F6547F34620C}"/>
                </a:ext>
              </a:extLst>
            </p:cNvPr>
            <p:cNvSpPr txBox="1"/>
            <p:nvPr/>
          </p:nvSpPr>
          <p:spPr>
            <a:xfrm>
              <a:off x="1092414" y="3210958"/>
              <a:ext cx="6252913" cy="24891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Arial" panose="020B0604020202020204" pitchFamily="34" charset="0"/>
                  <a:ea typeface="Calibri"/>
                  <a:cs typeface="Arial" panose="020B0604020202020204" pitchFamily="34" charset="0"/>
                  <a:sym typeface="Calibri"/>
                </a:rPr>
                <a:t>Graduate Student Stipend (80% effort)</a:t>
              </a:r>
              <a:endParaRPr sz="1600" dirty="0">
                <a:latin typeface="Arial" panose="020B0604020202020204" pitchFamily="34" charset="0"/>
                <a:cs typeface="Arial" panose="020B0604020202020204" pitchFamily="34" charset="0"/>
              </a:endParaRPr>
            </a:p>
            <a:p>
              <a:pPr marL="0" marR="0" lvl="0" indent="0" algn="l" rtl="0">
                <a:spcBef>
                  <a:spcPts val="0"/>
                </a:spcBef>
                <a:spcAft>
                  <a:spcPts val="0"/>
                </a:spcAft>
                <a:buNone/>
              </a:pPr>
              <a:r>
                <a:rPr lang="en-US" sz="2400" dirty="0">
                  <a:solidFill>
                    <a:schemeClr val="dk1"/>
                  </a:solidFill>
                  <a:latin typeface="Arial" panose="020B0604020202020204" pitchFamily="34" charset="0"/>
                  <a:ea typeface="Calibri"/>
                  <a:cs typeface="Arial" panose="020B0604020202020204" pitchFamily="34" charset="0"/>
                  <a:sym typeface="Calibri"/>
                </a:rPr>
                <a:t>Tuition (20%)</a:t>
              </a:r>
              <a:endParaRPr sz="1600" dirty="0">
                <a:latin typeface="Arial" panose="020B0604020202020204" pitchFamily="34" charset="0"/>
                <a:cs typeface="Arial" panose="020B0604020202020204" pitchFamily="34" charset="0"/>
              </a:endParaRPr>
            </a:p>
            <a:p>
              <a:pPr marL="0" marR="0" lvl="0" indent="0" algn="l" rtl="0">
                <a:spcBef>
                  <a:spcPts val="0"/>
                </a:spcBef>
                <a:spcAft>
                  <a:spcPts val="0"/>
                </a:spcAft>
                <a:buNone/>
              </a:pPr>
              <a:r>
                <a:rPr lang="en-US" sz="2400" dirty="0">
                  <a:solidFill>
                    <a:schemeClr val="dk1"/>
                  </a:solidFill>
                  <a:latin typeface="Arial" panose="020B0604020202020204" pitchFamily="34" charset="0"/>
                  <a:ea typeface="Calibri"/>
                  <a:cs typeface="Arial" panose="020B0604020202020204" pitchFamily="34" charset="0"/>
                  <a:sym typeface="Calibri"/>
                </a:rPr>
                <a:t>Fringe Benefits</a:t>
              </a:r>
              <a:endParaRPr sz="1600" dirty="0">
                <a:latin typeface="Arial" panose="020B0604020202020204" pitchFamily="34" charset="0"/>
                <a:cs typeface="Arial" panose="020B0604020202020204" pitchFamily="34" charset="0"/>
              </a:endParaRPr>
            </a:p>
            <a:p>
              <a:pPr marL="0" marR="0" lvl="0" indent="0" algn="l" rtl="0">
                <a:spcBef>
                  <a:spcPts val="0"/>
                </a:spcBef>
                <a:spcAft>
                  <a:spcPts val="0"/>
                </a:spcAft>
                <a:buNone/>
              </a:pPr>
              <a:r>
                <a:rPr lang="en-US" sz="2400" dirty="0">
                  <a:solidFill>
                    <a:schemeClr val="dk1"/>
                  </a:solidFill>
                  <a:latin typeface="Arial" panose="020B0604020202020204" pitchFamily="34" charset="0"/>
                  <a:ea typeface="Calibri"/>
                  <a:cs typeface="Arial" panose="020B0604020202020204" pitchFamily="34" charset="0"/>
                  <a:sym typeface="Calibri"/>
                </a:rPr>
                <a:t>Health Insurance (Grad Student, 80%)</a:t>
              </a:r>
              <a:br>
                <a:rPr lang="en-US" sz="2400" dirty="0">
                  <a:solidFill>
                    <a:schemeClr val="dk1"/>
                  </a:solidFill>
                  <a:latin typeface="Arial" panose="020B0604020202020204" pitchFamily="34" charset="0"/>
                  <a:ea typeface="Calibri"/>
                  <a:cs typeface="Arial" panose="020B0604020202020204" pitchFamily="34" charset="0"/>
                  <a:sym typeface="Calibri"/>
                </a:rPr>
              </a:br>
              <a:r>
                <a:rPr lang="en-US" sz="2400" dirty="0">
                  <a:solidFill>
                    <a:schemeClr val="dk1"/>
                  </a:solidFill>
                  <a:latin typeface="Arial" panose="020B0604020202020204" pitchFamily="34" charset="0"/>
                  <a:ea typeface="Calibri"/>
                  <a:cs typeface="Arial" panose="020B0604020202020204" pitchFamily="34" charset="0"/>
                  <a:sym typeface="Calibri"/>
                </a:rPr>
                <a:t>Materials and Supplies (includes deep sequencing)</a:t>
              </a:r>
            </a:p>
            <a:p>
              <a:pPr marL="0" marR="0" lvl="0" indent="0" algn="l" rtl="0">
                <a:spcBef>
                  <a:spcPts val="0"/>
                </a:spcBef>
                <a:spcAft>
                  <a:spcPts val="0"/>
                </a:spcAft>
                <a:buNone/>
              </a:pPr>
              <a:r>
                <a:rPr lang="en-US" sz="2400" dirty="0">
                  <a:solidFill>
                    <a:schemeClr val="dk1"/>
                  </a:solidFill>
                  <a:latin typeface="Arial" panose="020B0604020202020204" pitchFamily="34" charset="0"/>
                  <a:cs typeface="Arial" panose="020B0604020202020204" pitchFamily="34" charset="0"/>
                  <a:sym typeface="Calibri"/>
                </a:rPr>
                <a:t>Cluster computing costs</a:t>
              </a:r>
              <a:endParaRPr sz="1600" dirty="0">
                <a:latin typeface="Arial" panose="020B0604020202020204" pitchFamily="34" charset="0"/>
                <a:cs typeface="Arial" panose="020B0604020202020204" pitchFamily="34" charset="0"/>
              </a:endParaRPr>
            </a:p>
            <a:p>
              <a:pPr marL="0" marR="0" lvl="0" indent="0" algn="l" rtl="0">
                <a:spcBef>
                  <a:spcPts val="0"/>
                </a:spcBef>
                <a:spcAft>
                  <a:spcPts val="0"/>
                </a:spcAft>
                <a:buNone/>
              </a:pPr>
              <a:r>
                <a:rPr lang="en-US" sz="2400" dirty="0">
                  <a:solidFill>
                    <a:schemeClr val="dk1"/>
                  </a:solidFill>
                  <a:latin typeface="Arial" panose="020B0604020202020204" pitchFamily="34" charset="0"/>
                  <a:ea typeface="Calibri"/>
                  <a:cs typeface="Arial" panose="020B0604020202020204" pitchFamily="34" charset="0"/>
                  <a:sym typeface="Calibri"/>
                </a:rPr>
                <a:t>Travel</a:t>
              </a:r>
              <a:endParaRPr sz="1600" dirty="0">
                <a:latin typeface="Arial" panose="020B0604020202020204" pitchFamily="34" charset="0"/>
                <a:cs typeface="Arial" panose="020B0604020202020204" pitchFamily="34" charset="0"/>
              </a:endParaRPr>
            </a:p>
            <a:p>
              <a:pPr marL="0" marR="0" lvl="0" indent="0" algn="l" rtl="0">
                <a:spcBef>
                  <a:spcPts val="0"/>
                </a:spcBef>
                <a:spcAft>
                  <a:spcPts val="0"/>
                </a:spcAft>
                <a:buNone/>
              </a:pPr>
              <a:r>
                <a:rPr lang="en-US" sz="2400" dirty="0">
                  <a:solidFill>
                    <a:schemeClr val="dk1"/>
                  </a:solidFill>
                  <a:latin typeface="Arial" panose="020B0604020202020204" pitchFamily="34" charset="0"/>
                  <a:ea typeface="Calibri"/>
                  <a:cs typeface="Arial" panose="020B0604020202020204" pitchFamily="34" charset="0"/>
                  <a:sym typeface="Calibri"/>
                </a:rPr>
                <a:t>Indirect</a:t>
              </a:r>
              <a:endParaRPr sz="1600" dirty="0">
                <a:latin typeface="Arial" panose="020B0604020202020204" pitchFamily="34" charset="0"/>
                <a:cs typeface="Arial" panose="020B0604020202020204" pitchFamily="34" charset="0"/>
              </a:endParaRPr>
            </a:p>
          </p:txBody>
        </p:sp>
        <p:sp>
          <p:nvSpPr>
            <p:cNvPr id="8" name="Google Shape;340;p12">
              <a:extLst>
                <a:ext uri="{FF2B5EF4-FFF2-40B4-BE49-F238E27FC236}">
                  <a16:creationId xmlns:a16="http://schemas.microsoft.com/office/drawing/2014/main" id="{E2811149-7311-3AFB-F0A2-43CF8AFDEFC3}"/>
                </a:ext>
              </a:extLst>
            </p:cNvPr>
            <p:cNvSpPr txBox="1"/>
            <p:nvPr/>
          </p:nvSpPr>
          <p:spPr>
            <a:xfrm>
              <a:off x="6931749" y="3210958"/>
              <a:ext cx="2085000" cy="248910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Arial" panose="020B0604020202020204" pitchFamily="34" charset="0"/>
                  <a:ea typeface="Calibri"/>
                  <a:cs typeface="Arial" panose="020B0604020202020204" pitchFamily="34" charset="0"/>
                  <a:sym typeface="Calibri"/>
                </a:rPr>
                <a:t>$30,000/</a:t>
              </a:r>
              <a:r>
                <a:rPr lang="en-US" sz="2400" dirty="0" err="1">
                  <a:solidFill>
                    <a:schemeClr val="dk1"/>
                  </a:solidFill>
                  <a:latin typeface="Arial" panose="020B0604020202020204" pitchFamily="34" charset="0"/>
                  <a:ea typeface="Calibri"/>
                  <a:cs typeface="Arial" panose="020B0604020202020204" pitchFamily="34" charset="0"/>
                  <a:sym typeface="Calibri"/>
                </a:rPr>
                <a:t>yr</a:t>
              </a:r>
              <a:endParaRPr sz="2400" dirty="0">
                <a:solidFill>
                  <a:schemeClr val="dk1"/>
                </a:solidFill>
                <a:latin typeface="Arial" panose="020B0604020202020204" pitchFamily="34" charset="0"/>
                <a:ea typeface="Calibri"/>
                <a:cs typeface="Arial" panose="020B0604020202020204" pitchFamily="34" charset="0"/>
                <a:sym typeface="Calibri"/>
              </a:endParaRPr>
            </a:p>
            <a:p>
              <a:pPr marL="0" marR="0" lvl="0" indent="0" algn="l" rtl="0">
                <a:spcBef>
                  <a:spcPts val="0"/>
                </a:spcBef>
                <a:spcAft>
                  <a:spcPts val="0"/>
                </a:spcAft>
                <a:buNone/>
              </a:pPr>
              <a:r>
                <a:rPr lang="en-US" sz="2400" dirty="0">
                  <a:solidFill>
                    <a:schemeClr val="dk1"/>
                  </a:solidFill>
                  <a:latin typeface="Arial" panose="020B0604020202020204" pitchFamily="34" charset="0"/>
                  <a:ea typeface="Calibri"/>
                  <a:cs typeface="Arial" panose="020B0604020202020204" pitchFamily="34" charset="0"/>
                  <a:sym typeface="Calibri"/>
                </a:rPr>
                <a:t>$12,000/</a:t>
              </a:r>
              <a:r>
                <a:rPr lang="en-US" sz="2400" dirty="0" err="1">
                  <a:solidFill>
                    <a:schemeClr val="dk1"/>
                  </a:solidFill>
                  <a:latin typeface="Arial" panose="020B0604020202020204" pitchFamily="34" charset="0"/>
                  <a:ea typeface="Calibri"/>
                  <a:cs typeface="Arial" panose="020B0604020202020204" pitchFamily="34" charset="0"/>
                  <a:sym typeface="Calibri"/>
                </a:rPr>
                <a:t>yr</a:t>
              </a:r>
              <a:endParaRPr sz="2400" dirty="0">
                <a:solidFill>
                  <a:schemeClr val="dk1"/>
                </a:solidFill>
                <a:latin typeface="Arial" panose="020B0604020202020204" pitchFamily="34" charset="0"/>
                <a:ea typeface="Calibri"/>
                <a:cs typeface="Arial" panose="020B0604020202020204" pitchFamily="34" charset="0"/>
                <a:sym typeface="Calibri"/>
              </a:endParaRPr>
            </a:p>
            <a:p>
              <a:pPr marL="0" marR="0" lvl="0" indent="0" algn="l" rtl="0">
                <a:spcBef>
                  <a:spcPts val="0"/>
                </a:spcBef>
                <a:spcAft>
                  <a:spcPts val="0"/>
                </a:spcAft>
                <a:buNone/>
              </a:pPr>
              <a:r>
                <a:rPr lang="en-US" sz="2400" dirty="0">
                  <a:solidFill>
                    <a:schemeClr val="dk1"/>
                  </a:solidFill>
                  <a:latin typeface="Arial" panose="020B0604020202020204" pitchFamily="34" charset="0"/>
                  <a:ea typeface="Calibri"/>
                  <a:cs typeface="Arial" panose="020B0604020202020204" pitchFamily="34" charset="0"/>
                  <a:sym typeface="Calibri"/>
                </a:rPr>
                <a:t>$2,000/</a:t>
              </a:r>
              <a:r>
                <a:rPr lang="en-US" sz="2400" dirty="0" err="1">
                  <a:solidFill>
                    <a:schemeClr val="dk1"/>
                  </a:solidFill>
                  <a:latin typeface="Arial" panose="020B0604020202020204" pitchFamily="34" charset="0"/>
                  <a:ea typeface="Calibri"/>
                  <a:cs typeface="Arial" panose="020B0604020202020204" pitchFamily="34" charset="0"/>
                  <a:sym typeface="Calibri"/>
                </a:rPr>
                <a:t>yr</a:t>
              </a:r>
              <a:endParaRPr sz="2400" dirty="0">
                <a:solidFill>
                  <a:schemeClr val="dk1"/>
                </a:solidFill>
                <a:latin typeface="Arial" panose="020B0604020202020204" pitchFamily="34" charset="0"/>
                <a:ea typeface="Calibri"/>
                <a:cs typeface="Arial" panose="020B0604020202020204" pitchFamily="34" charset="0"/>
                <a:sym typeface="Calibri"/>
              </a:endParaRPr>
            </a:p>
            <a:p>
              <a:pPr marL="0" marR="0" lvl="0" indent="0" algn="l" rtl="0">
                <a:spcBef>
                  <a:spcPts val="0"/>
                </a:spcBef>
                <a:spcAft>
                  <a:spcPts val="0"/>
                </a:spcAft>
                <a:buNone/>
              </a:pPr>
              <a:r>
                <a:rPr lang="en-US" sz="2400" dirty="0">
                  <a:solidFill>
                    <a:schemeClr val="dk1"/>
                  </a:solidFill>
                  <a:latin typeface="Arial" panose="020B0604020202020204" pitchFamily="34" charset="0"/>
                  <a:ea typeface="Calibri"/>
                  <a:cs typeface="Arial" panose="020B0604020202020204" pitchFamily="34" charset="0"/>
                  <a:sym typeface="Calibri"/>
                </a:rPr>
                <a:t>$1,600/</a:t>
              </a:r>
              <a:r>
                <a:rPr lang="en-US" sz="2400" dirty="0" err="1">
                  <a:solidFill>
                    <a:schemeClr val="dk1"/>
                  </a:solidFill>
                  <a:latin typeface="Arial" panose="020B0604020202020204" pitchFamily="34" charset="0"/>
                  <a:ea typeface="Calibri"/>
                  <a:cs typeface="Arial" panose="020B0604020202020204" pitchFamily="34" charset="0"/>
                  <a:sym typeface="Calibri"/>
                </a:rPr>
                <a:t>yr</a:t>
              </a:r>
              <a:endParaRPr sz="2400" dirty="0">
                <a:solidFill>
                  <a:schemeClr val="dk1"/>
                </a:solidFill>
                <a:latin typeface="Arial" panose="020B0604020202020204" pitchFamily="34" charset="0"/>
                <a:ea typeface="Calibri"/>
                <a:cs typeface="Arial" panose="020B0604020202020204" pitchFamily="34" charset="0"/>
                <a:sym typeface="Calibri"/>
              </a:endParaRPr>
            </a:p>
            <a:p>
              <a:pPr marL="0" marR="0" lvl="0" indent="0" algn="l" rtl="0">
                <a:spcBef>
                  <a:spcPts val="0"/>
                </a:spcBef>
                <a:spcAft>
                  <a:spcPts val="0"/>
                </a:spcAft>
                <a:buNone/>
              </a:pPr>
              <a:r>
                <a:rPr lang="en-US" sz="2400" dirty="0">
                  <a:solidFill>
                    <a:schemeClr val="dk1"/>
                  </a:solidFill>
                  <a:latin typeface="Arial" panose="020B0604020202020204" pitchFamily="34" charset="0"/>
                  <a:ea typeface="Calibri"/>
                  <a:cs typeface="Arial" panose="020B0604020202020204" pitchFamily="34" charset="0"/>
                  <a:sym typeface="Calibri"/>
                </a:rPr>
                <a:t>$38,200/</a:t>
              </a:r>
              <a:r>
                <a:rPr lang="en-US" sz="2400" dirty="0" err="1">
                  <a:solidFill>
                    <a:schemeClr val="dk1"/>
                  </a:solidFill>
                  <a:latin typeface="Arial" panose="020B0604020202020204" pitchFamily="34" charset="0"/>
                  <a:ea typeface="Calibri"/>
                  <a:cs typeface="Arial" panose="020B0604020202020204" pitchFamily="34" charset="0"/>
                  <a:sym typeface="Calibri"/>
                </a:rPr>
                <a:t>yr</a:t>
              </a:r>
              <a:endParaRPr sz="2400" dirty="0">
                <a:solidFill>
                  <a:schemeClr val="dk1"/>
                </a:solidFill>
                <a:latin typeface="Arial" panose="020B0604020202020204" pitchFamily="34" charset="0"/>
                <a:ea typeface="Calibri"/>
                <a:cs typeface="Arial" panose="020B0604020202020204" pitchFamily="34" charset="0"/>
                <a:sym typeface="Calibri"/>
              </a:endParaRPr>
            </a:p>
            <a:p>
              <a:pPr marL="0" marR="0" lvl="0" indent="0" algn="l" rtl="0">
                <a:spcBef>
                  <a:spcPts val="0"/>
                </a:spcBef>
                <a:spcAft>
                  <a:spcPts val="0"/>
                </a:spcAft>
                <a:buNone/>
              </a:pPr>
              <a:r>
                <a:rPr lang="en-US" sz="2400" dirty="0">
                  <a:solidFill>
                    <a:schemeClr val="dk1"/>
                  </a:solidFill>
                  <a:latin typeface="Arial" panose="020B0604020202020204" pitchFamily="34" charset="0"/>
                  <a:ea typeface="Calibri"/>
                  <a:cs typeface="Arial" panose="020B0604020202020204" pitchFamily="34" charset="0"/>
                  <a:sym typeface="Calibri"/>
                </a:rPr>
                <a:t>$5,000/</a:t>
              </a:r>
              <a:r>
                <a:rPr lang="en-US" sz="2400" dirty="0" err="1">
                  <a:solidFill>
                    <a:schemeClr val="dk1"/>
                  </a:solidFill>
                  <a:latin typeface="Arial" panose="020B0604020202020204" pitchFamily="34" charset="0"/>
                  <a:ea typeface="Calibri"/>
                  <a:cs typeface="Arial" panose="020B0604020202020204" pitchFamily="34" charset="0"/>
                  <a:sym typeface="Calibri"/>
                </a:rPr>
                <a:t>yr</a:t>
              </a:r>
              <a:endParaRPr lang="en-US" sz="2400" dirty="0">
                <a:solidFill>
                  <a:schemeClr val="dk1"/>
                </a:solidFill>
                <a:latin typeface="Arial" panose="020B0604020202020204" pitchFamily="34" charset="0"/>
                <a:ea typeface="Calibri"/>
                <a:cs typeface="Arial" panose="020B0604020202020204" pitchFamily="34" charset="0"/>
                <a:sym typeface="Calibri"/>
              </a:endParaRPr>
            </a:p>
            <a:p>
              <a:pPr marL="0" marR="0" lvl="0" indent="0" algn="l" rtl="0">
                <a:spcBef>
                  <a:spcPts val="0"/>
                </a:spcBef>
                <a:spcAft>
                  <a:spcPts val="0"/>
                </a:spcAft>
                <a:buNone/>
              </a:pPr>
              <a:r>
                <a:rPr lang="en-US" sz="2400" dirty="0">
                  <a:solidFill>
                    <a:schemeClr val="dk1"/>
                  </a:solidFill>
                  <a:latin typeface="Arial" panose="020B0604020202020204" pitchFamily="34" charset="0"/>
                  <a:ea typeface="Calibri"/>
                  <a:cs typeface="Arial" panose="020B0604020202020204" pitchFamily="34" charset="0"/>
                  <a:sym typeface="Calibri"/>
                </a:rPr>
                <a:t>$1,200/</a:t>
              </a:r>
              <a:r>
                <a:rPr lang="en-US" sz="2400" dirty="0" err="1">
                  <a:solidFill>
                    <a:schemeClr val="dk1"/>
                  </a:solidFill>
                  <a:latin typeface="Arial" panose="020B0604020202020204" pitchFamily="34" charset="0"/>
                  <a:ea typeface="Calibri"/>
                  <a:cs typeface="Arial" panose="020B0604020202020204" pitchFamily="34" charset="0"/>
                  <a:sym typeface="Calibri"/>
                </a:rPr>
                <a:t>yr</a:t>
              </a:r>
              <a:endParaRPr sz="2400" dirty="0">
                <a:solidFill>
                  <a:schemeClr val="dk1"/>
                </a:solidFill>
                <a:latin typeface="Arial" panose="020B0604020202020204" pitchFamily="34" charset="0"/>
                <a:ea typeface="Calibri"/>
                <a:cs typeface="Arial" panose="020B0604020202020204" pitchFamily="34" charset="0"/>
                <a:sym typeface="Calibri"/>
              </a:endParaRPr>
            </a:p>
            <a:p>
              <a:pPr marL="0" marR="0" lvl="0" indent="0" algn="l" rtl="0">
                <a:spcBef>
                  <a:spcPts val="0"/>
                </a:spcBef>
                <a:spcAft>
                  <a:spcPts val="0"/>
                </a:spcAft>
                <a:buNone/>
              </a:pPr>
              <a:r>
                <a:rPr lang="en-US" sz="2400" dirty="0">
                  <a:solidFill>
                    <a:schemeClr val="dk1"/>
                  </a:solidFill>
                  <a:latin typeface="Arial" panose="020B0604020202020204" pitchFamily="34" charset="0"/>
                  <a:ea typeface="Calibri"/>
                  <a:cs typeface="Arial" panose="020B0604020202020204" pitchFamily="34" charset="0"/>
                  <a:sym typeface="Calibri"/>
                </a:rPr>
                <a:t>$10,000/</a:t>
              </a:r>
              <a:r>
                <a:rPr lang="en-US" sz="2400" dirty="0" err="1">
                  <a:solidFill>
                    <a:schemeClr val="dk1"/>
                  </a:solidFill>
                  <a:latin typeface="Arial" panose="020B0604020202020204" pitchFamily="34" charset="0"/>
                  <a:ea typeface="Calibri"/>
                  <a:cs typeface="Arial" panose="020B0604020202020204" pitchFamily="34" charset="0"/>
                  <a:sym typeface="Calibri"/>
                </a:rPr>
                <a:t>yr</a:t>
              </a:r>
              <a:endParaRPr sz="2400" dirty="0">
                <a:solidFill>
                  <a:schemeClr val="dk1"/>
                </a:solidFill>
                <a:latin typeface="Arial" panose="020B0604020202020204" pitchFamily="34" charset="0"/>
                <a:ea typeface="Calibri"/>
                <a:cs typeface="Arial" panose="020B0604020202020204" pitchFamily="34" charset="0"/>
                <a:sym typeface="Calibri"/>
              </a:endParaRPr>
            </a:p>
          </p:txBody>
        </p:sp>
      </p:grpSp>
    </p:spTree>
    <p:extLst>
      <p:ext uri="{BB962C8B-B14F-4D97-AF65-F5344CB8AC3E}">
        <p14:creationId xmlns:p14="http://schemas.microsoft.com/office/powerpoint/2010/main" val="414019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2918" y="290073"/>
            <a:ext cx="7719322" cy="1143000"/>
          </a:xfrm>
        </p:spPr>
        <p:txBody>
          <a:bodyPr>
            <a:noAutofit/>
          </a:bodyPr>
          <a:lstStyle/>
          <a:p>
            <a:pPr algn="ctr"/>
            <a:r>
              <a:rPr lang="en-US" b="1" dirty="0">
                <a:solidFill>
                  <a:srgbClr val="000090"/>
                </a:solidFill>
              </a:rPr>
              <a:t>Anticipated Business Value Deliverables</a:t>
            </a:r>
          </a:p>
        </p:txBody>
      </p:sp>
      <p:sp>
        <p:nvSpPr>
          <p:cNvPr id="14" name="TextBox 13"/>
          <p:cNvSpPr txBox="1"/>
          <p:nvPr/>
        </p:nvSpPr>
        <p:spPr>
          <a:xfrm>
            <a:off x="5466081" y="6524308"/>
            <a:ext cx="1193019" cy="338554"/>
          </a:xfrm>
          <a:prstGeom prst="rect">
            <a:avLst/>
          </a:prstGeom>
          <a:noFill/>
        </p:spPr>
        <p:txBody>
          <a:bodyPr wrap="none" rtlCol="0">
            <a:spAutoFit/>
          </a:bodyPr>
          <a:lstStyle/>
          <a:p>
            <a:r>
              <a:rPr lang="en-US" sz="1600"/>
              <a:t>Confidential</a:t>
            </a:r>
          </a:p>
        </p:txBody>
      </p:sp>
      <p:grpSp>
        <p:nvGrpSpPr>
          <p:cNvPr id="15" name="Group 14"/>
          <p:cNvGrpSpPr/>
          <p:nvPr/>
        </p:nvGrpSpPr>
        <p:grpSpPr>
          <a:xfrm>
            <a:off x="0" y="0"/>
            <a:ext cx="938719" cy="6655110"/>
            <a:chOff x="-4335" y="-3077"/>
            <a:chExt cx="938719" cy="6655110"/>
          </a:xfrm>
        </p:grpSpPr>
        <p:pic>
          <p:nvPicPr>
            <p:cNvPr id="16" name="Picture 15" descr="NSF.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3463" y="5734169"/>
              <a:ext cx="914400" cy="921327"/>
            </a:xfrm>
            <a:prstGeom prst="rect">
              <a:avLst/>
            </a:prstGeom>
          </p:spPr>
        </p:pic>
        <p:grpSp>
          <p:nvGrpSpPr>
            <p:cNvPr id="17" name="Group 16"/>
            <p:cNvGrpSpPr>
              <a:grpSpLocks noChangeAspect="1"/>
            </p:cNvGrpSpPr>
            <p:nvPr/>
          </p:nvGrpSpPr>
          <p:grpSpPr>
            <a:xfrm rot="16200000">
              <a:off x="-2360643" y="2353231"/>
              <a:ext cx="5651336" cy="938719"/>
              <a:chOff x="325118" y="2690362"/>
              <a:chExt cx="6177280" cy="1026083"/>
            </a:xfrm>
          </p:grpSpPr>
          <p:sp>
            <p:nvSpPr>
              <p:cNvPr id="18" name="Rectangle 17"/>
              <p:cNvSpPr/>
              <p:nvPr/>
            </p:nvSpPr>
            <p:spPr>
              <a:xfrm rot="5400000">
                <a:off x="2914007" y="106209"/>
                <a:ext cx="999501" cy="6177280"/>
              </a:xfrm>
              <a:prstGeom prst="rect">
                <a:avLst/>
              </a:prstGeom>
              <a:solidFill>
                <a:srgbClr val="F8DE28"/>
              </a:solidFill>
              <a:ln>
                <a:solidFill>
                  <a:srgbClr val="FBEC8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9" name="Picture 18" descr="AMBIC-horizontal.png"/>
              <p:cNvPicPr>
                <a:picLocks noChangeAspect="1"/>
              </p:cNvPicPr>
              <p:nvPr/>
            </p:nvPicPr>
            <p:blipFill rotWithShape="1">
              <a:blip r:embed="rId3">
                <a:extLst>
                  <a:ext uri="{28A0092B-C50C-407E-A947-70E740481C1C}">
                    <a14:useLocalDpi xmlns:a14="http://schemas.microsoft.com/office/drawing/2010/main" val="0"/>
                  </a:ext>
                </a:extLst>
              </a:blip>
              <a:srcRect r="38824"/>
              <a:stretch/>
            </p:blipFill>
            <p:spPr>
              <a:xfrm>
                <a:off x="395795" y="2834194"/>
                <a:ext cx="3356340" cy="737618"/>
              </a:xfrm>
              <a:prstGeom prst="rect">
                <a:avLst/>
              </a:prstGeom>
              <a:noFill/>
              <a:ln>
                <a:noFill/>
              </a:ln>
            </p:spPr>
          </p:pic>
          <p:sp>
            <p:nvSpPr>
              <p:cNvPr id="20" name="TextBox 19"/>
              <p:cNvSpPr txBox="1"/>
              <p:nvPr/>
            </p:nvSpPr>
            <p:spPr>
              <a:xfrm>
                <a:off x="3875481" y="2690362"/>
                <a:ext cx="2455165" cy="1026083"/>
              </a:xfrm>
              <a:prstGeom prst="rect">
                <a:avLst/>
              </a:prstGeom>
              <a:solidFill>
                <a:srgbClr val="F8DE28"/>
              </a:solidFill>
              <a:ln>
                <a:noFill/>
              </a:ln>
            </p:spPr>
            <p:txBody>
              <a:bodyPr wrap="none" rtlCol="0">
                <a:spAutoFit/>
              </a:bodyPr>
              <a:lstStyle/>
              <a:p>
                <a:r>
                  <a:rPr lang="en-US" sz="1100" b="1" dirty="0">
                    <a:solidFill>
                      <a:srgbClr val="211D7D"/>
                    </a:solidFill>
                  </a:rPr>
                  <a:t>Johns Hopkins University</a:t>
                </a:r>
              </a:p>
              <a:p>
                <a:r>
                  <a:rPr lang="en-US" sz="1100" b="1" dirty="0">
                    <a:solidFill>
                      <a:srgbClr val="211D7D"/>
                    </a:solidFill>
                  </a:rPr>
                  <a:t>Clemson University</a:t>
                </a:r>
              </a:p>
              <a:p>
                <a:r>
                  <a:rPr lang="en-US" sz="1100" b="1" dirty="0">
                    <a:solidFill>
                      <a:srgbClr val="211D7D"/>
                    </a:solidFill>
                  </a:rPr>
                  <a:t>University of Delaware</a:t>
                </a:r>
              </a:p>
              <a:p>
                <a:r>
                  <a:rPr lang="en-US" sz="1100" b="1" dirty="0">
                    <a:solidFill>
                      <a:srgbClr val="211D7D"/>
                    </a:solidFill>
                  </a:rPr>
                  <a:t>University of Massachusetts Lowell</a:t>
                </a:r>
              </a:p>
              <a:p>
                <a:r>
                  <a:rPr lang="en-US" sz="1100" b="1" dirty="0">
                    <a:solidFill>
                      <a:srgbClr val="211D7D"/>
                    </a:solidFill>
                  </a:rPr>
                  <a:t>University of Maryland</a:t>
                </a:r>
              </a:p>
            </p:txBody>
          </p:sp>
        </p:grpSp>
      </p:grpSp>
      <p:graphicFrame>
        <p:nvGraphicFramePr>
          <p:cNvPr id="4" name="Table 3"/>
          <p:cNvGraphicFramePr>
            <a:graphicFrameLocks noGrp="1"/>
          </p:cNvGraphicFramePr>
          <p:nvPr>
            <p:extLst>
              <p:ext uri="{D42A27DB-BD31-4B8C-83A1-F6EECF244321}">
                <p14:modId xmlns:p14="http://schemas.microsoft.com/office/powerpoint/2010/main" val="461471269"/>
              </p:ext>
            </p:extLst>
          </p:nvPr>
        </p:nvGraphicFramePr>
        <p:xfrm>
          <a:off x="2679469" y="1600195"/>
          <a:ext cx="7622770" cy="4671035"/>
        </p:xfrm>
        <a:graphic>
          <a:graphicData uri="http://schemas.openxmlformats.org/drawingml/2006/table">
            <a:tbl>
              <a:tblPr/>
              <a:tblGrid>
                <a:gridCol w="648393">
                  <a:extLst>
                    <a:ext uri="{9D8B030D-6E8A-4147-A177-3AD203B41FA5}">
                      <a16:colId xmlns:a16="http://schemas.microsoft.com/office/drawing/2014/main" val="2742210696"/>
                    </a:ext>
                  </a:extLst>
                </a:gridCol>
                <a:gridCol w="1737360">
                  <a:extLst>
                    <a:ext uri="{9D8B030D-6E8A-4147-A177-3AD203B41FA5}">
                      <a16:colId xmlns:a16="http://schemas.microsoft.com/office/drawing/2014/main" val="205425799"/>
                    </a:ext>
                  </a:extLst>
                </a:gridCol>
                <a:gridCol w="5237017">
                  <a:extLst>
                    <a:ext uri="{9D8B030D-6E8A-4147-A177-3AD203B41FA5}">
                      <a16:colId xmlns:a16="http://schemas.microsoft.com/office/drawing/2014/main" val="955151665"/>
                    </a:ext>
                  </a:extLst>
                </a:gridCol>
              </a:tblGrid>
              <a:tr h="174953">
                <a:tc gridSpan="3">
                  <a:txBody>
                    <a:bodyPr/>
                    <a:lstStyle/>
                    <a:p>
                      <a:pPr algn="l" rtl="0" fontAlgn="ctr"/>
                      <a:r>
                        <a:rPr lang="en-US" sz="1000" b="1" i="0" u="none" strike="noStrike" dirty="0">
                          <a:solidFill>
                            <a:srgbClr val="FFFFFF"/>
                          </a:solidFill>
                          <a:effectLst/>
                          <a:latin typeface="Calibri" panose="020F0502020204030204" pitchFamily="34" charset="0"/>
                        </a:rPr>
                        <a:t>Project Name:  Tracking the Evolution of Instability via Barcoded Population Dynamics</a:t>
                      </a:r>
                    </a:p>
                  </a:txBody>
                  <a:tcPr marL="7607" marR="7607" marT="7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82206482"/>
                  </a:ext>
                </a:extLst>
              </a:tr>
              <a:tr h="167347">
                <a:tc gridSpan="3">
                  <a:txBody>
                    <a:bodyPr/>
                    <a:lstStyle/>
                    <a:p>
                      <a:pPr algn="l" rtl="0" fontAlgn="ctr"/>
                      <a:r>
                        <a:rPr lang="en-US" sz="1000" b="1" i="0" u="none" strike="noStrike" dirty="0">
                          <a:solidFill>
                            <a:srgbClr val="FFFFFF"/>
                          </a:solidFill>
                          <a:effectLst/>
                          <a:latin typeface="Calibri" panose="020F0502020204030204" pitchFamily="34" charset="0"/>
                        </a:rPr>
                        <a:t>Project Academic PI: Reza Kalhor, Michael Betenbaugh</a:t>
                      </a:r>
                    </a:p>
                  </a:txBody>
                  <a:tcPr marL="7607" marR="7607" marT="7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40422047"/>
                  </a:ext>
                </a:extLst>
              </a:tr>
              <a:tr h="167347">
                <a:tc gridSpan="3">
                  <a:txBody>
                    <a:bodyPr/>
                    <a:lstStyle/>
                    <a:p>
                      <a:pPr algn="l" rtl="0" fontAlgn="ctr"/>
                      <a:r>
                        <a:rPr lang="en-US" sz="1000" b="1" i="0" u="none" strike="noStrike">
                          <a:solidFill>
                            <a:srgbClr val="FFFFFF"/>
                          </a:solidFill>
                          <a:effectLst/>
                          <a:latin typeface="Calibri" panose="020F0502020204030204" pitchFamily="34" charset="0"/>
                        </a:rPr>
                        <a:t>Project IAB Lead:</a:t>
                      </a:r>
                    </a:p>
                  </a:txBody>
                  <a:tcPr marL="7607" marR="7607" marT="7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34110699"/>
                  </a:ext>
                </a:extLst>
              </a:tr>
              <a:tr h="167347">
                <a:tc gridSpan="3">
                  <a:txBody>
                    <a:bodyPr/>
                    <a:lstStyle/>
                    <a:p>
                      <a:pPr algn="l" rtl="0" fontAlgn="ctr"/>
                      <a:r>
                        <a:rPr lang="en-US" sz="1000" b="1" i="0" u="none" strike="noStrike">
                          <a:solidFill>
                            <a:srgbClr val="FFFFFF"/>
                          </a:solidFill>
                          <a:effectLst/>
                          <a:latin typeface="Calibri" panose="020F0502020204030204" pitchFamily="34" charset="0"/>
                        </a:rPr>
                        <a:t> </a:t>
                      </a:r>
                    </a:p>
                  </a:txBody>
                  <a:tcPr marL="7607" marR="7607" marT="7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03599429"/>
                  </a:ext>
                </a:extLst>
              </a:tr>
              <a:tr h="167347">
                <a:tc>
                  <a:txBody>
                    <a:bodyPr/>
                    <a:lstStyle/>
                    <a:p>
                      <a:pPr algn="l" rtl="0" fontAlgn="ctr"/>
                      <a:r>
                        <a:rPr lang="en-US" sz="1000" b="1" i="0" u="none" strike="noStrike" dirty="0">
                          <a:solidFill>
                            <a:srgbClr val="FFFFFF"/>
                          </a:solidFill>
                          <a:effectLst/>
                          <a:latin typeface="Calibri" panose="020F0502020204030204" pitchFamily="34" charset="0"/>
                        </a:rPr>
                        <a:t>Category</a:t>
                      </a:r>
                    </a:p>
                  </a:txBody>
                  <a:tcPr marL="7607" marR="7607" marT="7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l" rtl="0" fontAlgn="ctr"/>
                      <a:r>
                        <a:rPr lang="en-US" sz="1000" b="1" i="0" u="none" strike="noStrike">
                          <a:solidFill>
                            <a:srgbClr val="000000"/>
                          </a:solidFill>
                          <a:effectLst/>
                          <a:latin typeface="Calibri" panose="020F0502020204030204" pitchFamily="34" charset="0"/>
                        </a:rPr>
                        <a:t>Sub-Category</a:t>
                      </a:r>
                    </a:p>
                  </a:txBody>
                  <a:tcPr marL="7607" marR="7607" marT="7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ctr"/>
                      <a:r>
                        <a:rPr lang="en-US" sz="1000" b="1" i="0" u="none" strike="noStrike">
                          <a:solidFill>
                            <a:srgbClr val="000000"/>
                          </a:solidFill>
                          <a:effectLst/>
                          <a:latin typeface="Calibri" panose="020F0502020204030204" pitchFamily="34" charset="0"/>
                        </a:rPr>
                        <a:t>Business Value Deliverables</a:t>
                      </a:r>
                    </a:p>
                  </a:txBody>
                  <a:tcPr marL="7607" marR="7607" marT="7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2301848473"/>
                  </a:ext>
                </a:extLst>
              </a:tr>
              <a:tr h="167347">
                <a:tc rowSpan="2">
                  <a:txBody>
                    <a:bodyPr/>
                    <a:lstStyle/>
                    <a:p>
                      <a:pPr algn="l" rtl="0" fontAlgn="ctr"/>
                      <a:r>
                        <a:rPr lang="en-US" sz="1000" b="1" i="0" u="none" strike="noStrike">
                          <a:solidFill>
                            <a:srgbClr val="FFFFFF"/>
                          </a:solidFill>
                          <a:effectLst/>
                          <a:latin typeface="Calibri" panose="020F0502020204030204" pitchFamily="34" charset="0"/>
                        </a:rPr>
                        <a:t>Technical Data</a:t>
                      </a:r>
                    </a:p>
                  </a:txBody>
                  <a:tcPr marL="7607" marR="7607" marT="7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l" rtl="0" fontAlgn="ctr"/>
                      <a:r>
                        <a:rPr lang="en-US" sz="1000" b="0" i="0" u="none" strike="noStrike">
                          <a:solidFill>
                            <a:srgbClr val="000000"/>
                          </a:solidFill>
                          <a:effectLst/>
                          <a:latin typeface="Calibri" panose="020F0502020204030204" pitchFamily="34" charset="0"/>
                        </a:rPr>
                        <a:t>Digital Data</a:t>
                      </a:r>
                    </a:p>
                  </a:txBody>
                  <a:tcPr marL="7607" marR="7607" marT="7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l" rtl="0" fontAlgn="ctr"/>
                      <a:r>
                        <a:rPr lang="en-US" sz="1000" b="0" i="0" u="none" strike="noStrike" dirty="0">
                          <a:solidFill>
                            <a:srgbClr val="000000"/>
                          </a:solidFill>
                          <a:effectLst/>
                          <a:latin typeface="Calibri" panose="020F0502020204030204" pitchFamily="34" charset="0"/>
                        </a:rPr>
                        <a:t> Sequencing data</a:t>
                      </a:r>
                    </a:p>
                  </a:txBody>
                  <a:tcPr marL="7607" marR="7607" marT="7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600596935"/>
                  </a:ext>
                </a:extLst>
              </a:tr>
              <a:tr h="167347">
                <a:tc vMerge="1">
                  <a:txBody>
                    <a:bodyPr/>
                    <a:lstStyle/>
                    <a:p>
                      <a:endParaRPr lang="en-US"/>
                    </a:p>
                  </a:txBody>
                  <a:tcPr/>
                </a:tc>
                <a:tc>
                  <a:txBody>
                    <a:bodyPr/>
                    <a:lstStyle/>
                    <a:p>
                      <a:pPr algn="l" rtl="0" fontAlgn="ctr"/>
                      <a:r>
                        <a:rPr lang="en-US" sz="1000" b="0" i="0" u="none" strike="noStrike">
                          <a:solidFill>
                            <a:srgbClr val="000000"/>
                          </a:solidFill>
                          <a:effectLst/>
                          <a:latin typeface="Calibri" panose="020F0502020204030204" pitchFamily="34" charset="0"/>
                        </a:rPr>
                        <a:t>Printed Data</a:t>
                      </a:r>
                    </a:p>
                  </a:txBody>
                  <a:tcPr marL="7607" marR="7607" marT="7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ctr"/>
                      <a:r>
                        <a:rPr lang="en-US" sz="1000" b="0" i="0" u="none" strike="noStrike" dirty="0">
                          <a:solidFill>
                            <a:srgbClr val="000000"/>
                          </a:solidFill>
                          <a:effectLst/>
                          <a:latin typeface="Calibri" panose="020F0502020204030204" pitchFamily="34" charset="0"/>
                        </a:rPr>
                        <a:t> </a:t>
                      </a:r>
                    </a:p>
                  </a:txBody>
                  <a:tcPr marL="7607" marR="7607" marT="7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1012739796"/>
                  </a:ext>
                </a:extLst>
              </a:tr>
              <a:tr h="167347">
                <a:tc rowSpan="3">
                  <a:txBody>
                    <a:bodyPr/>
                    <a:lstStyle/>
                    <a:p>
                      <a:pPr algn="l" rtl="0" fontAlgn="ctr"/>
                      <a:r>
                        <a:rPr lang="en-US" sz="1000" b="1" i="0" u="none" strike="noStrike">
                          <a:solidFill>
                            <a:srgbClr val="FFFFFF"/>
                          </a:solidFill>
                          <a:effectLst/>
                          <a:latin typeface="Calibri" panose="020F0502020204030204" pitchFamily="34" charset="0"/>
                        </a:rPr>
                        <a:t>Procedure</a:t>
                      </a:r>
                    </a:p>
                  </a:txBody>
                  <a:tcPr marL="7607" marR="7607" marT="7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l" rtl="0" fontAlgn="ctr"/>
                      <a:r>
                        <a:rPr lang="en-US" sz="1000" b="0" i="0" u="none" strike="noStrike">
                          <a:solidFill>
                            <a:srgbClr val="000000"/>
                          </a:solidFill>
                          <a:effectLst/>
                          <a:latin typeface="Calibri" panose="020F0502020204030204" pitchFamily="34" charset="0"/>
                        </a:rPr>
                        <a:t>Manual</a:t>
                      </a:r>
                    </a:p>
                  </a:txBody>
                  <a:tcPr marL="7607" marR="7607" marT="7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l" rtl="0" fontAlgn="ctr"/>
                      <a:r>
                        <a:rPr lang="en-US" sz="1000" b="0" i="0" u="none" strike="noStrike" dirty="0">
                          <a:solidFill>
                            <a:srgbClr val="000000"/>
                          </a:solidFill>
                          <a:effectLst/>
                          <a:latin typeface="Calibri" panose="020F0502020204030204" pitchFamily="34" charset="0"/>
                        </a:rPr>
                        <a:t> </a:t>
                      </a:r>
                    </a:p>
                  </a:txBody>
                  <a:tcPr marL="7607" marR="7607" marT="7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10118647"/>
                  </a:ext>
                </a:extLst>
              </a:tr>
              <a:tr h="167347">
                <a:tc vMerge="1">
                  <a:txBody>
                    <a:bodyPr/>
                    <a:lstStyle/>
                    <a:p>
                      <a:endParaRPr lang="en-US"/>
                    </a:p>
                  </a:txBody>
                  <a:tcPr/>
                </a:tc>
                <a:tc>
                  <a:txBody>
                    <a:bodyPr/>
                    <a:lstStyle/>
                    <a:p>
                      <a:pPr algn="l" rtl="0" fontAlgn="ctr"/>
                      <a:r>
                        <a:rPr lang="en-US" sz="1000" b="0" i="0" u="none" strike="noStrike">
                          <a:solidFill>
                            <a:srgbClr val="000000"/>
                          </a:solidFill>
                          <a:effectLst/>
                          <a:latin typeface="Calibri" panose="020F0502020204030204" pitchFamily="34" charset="0"/>
                        </a:rPr>
                        <a:t>Protocols</a:t>
                      </a:r>
                    </a:p>
                  </a:txBody>
                  <a:tcPr marL="7607" marR="7607" marT="7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ctr"/>
                      <a:r>
                        <a:rPr lang="en-US" sz="1000" b="0" i="0" u="none" strike="noStrike" dirty="0">
                          <a:solidFill>
                            <a:srgbClr val="000000"/>
                          </a:solidFill>
                          <a:effectLst/>
                          <a:latin typeface="Calibri" panose="020F0502020204030204" pitchFamily="34" charset="0"/>
                        </a:rPr>
                        <a:t> Protocol for development of barcoded cell lines and analysis of cell lineage sequencing data</a:t>
                      </a:r>
                    </a:p>
                  </a:txBody>
                  <a:tcPr marL="7607" marR="7607" marT="7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934943316"/>
                  </a:ext>
                </a:extLst>
              </a:tr>
              <a:tr h="167347">
                <a:tc vMerge="1">
                  <a:txBody>
                    <a:bodyPr/>
                    <a:lstStyle/>
                    <a:p>
                      <a:endParaRPr lang="en-US"/>
                    </a:p>
                  </a:txBody>
                  <a:tcPr/>
                </a:tc>
                <a:tc>
                  <a:txBody>
                    <a:bodyPr/>
                    <a:lstStyle/>
                    <a:p>
                      <a:pPr algn="l" rtl="0" fontAlgn="ctr"/>
                      <a:r>
                        <a:rPr lang="en-US" sz="1000" b="0" i="0" u="none" strike="noStrike">
                          <a:solidFill>
                            <a:srgbClr val="000000"/>
                          </a:solidFill>
                          <a:effectLst/>
                          <a:latin typeface="Calibri" panose="020F0502020204030204" pitchFamily="34" charset="0"/>
                        </a:rPr>
                        <a:t>Design Specifications</a:t>
                      </a:r>
                    </a:p>
                  </a:txBody>
                  <a:tcPr marL="7607" marR="7607" marT="7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l" rtl="0" fontAlgn="ctr"/>
                      <a:r>
                        <a:rPr lang="en-US" sz="1000" b="0" i="0" u="none" strike="noStrike" dirty="0">
                          <a:solidFill>
                            <a:srgbClr val="000000"/>
                          </a:solidFill>
                          <a:effectLst/>
                          <a:latin typeface="Calibri" panose="020F0502020204030204" pitchFamily="34" charset="0"/>
                        </a:rPr>
                        <a:t> Guidelines to identify stable and unstable clones based on early evolutionary dynamics</a:t>
                      </a:r>
                    </a:p>
                  </a:txBody>
                  <a:tcPr marL="7607" marR="7607" marT="7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2489836426"/>
                  </a:ext>
                </a:extLst>
              </a:tr>
              <a:tr h="167347">
                <a:tc rowSpan="4">
                  <a:txBody>
                    <a:bodyPr/>
                    <a:lstStyle/>
                    <a:p>
                      <a:pPr algn="l" rtl="0" fontAlgn="ctr"/>
                      <a:r>
                        <a:rPr lang="en-US" sz="1000" b="1" i="0" u="none" strike="noStrike">
                          <a:solidFill>
                            <a:srgbClr val="FFFFFF"/>
                          </a:solidFill>
                          <a:effectLst/>
                          <a:latin typeface="Calibri" panose="020F0502020204030204" pitchFamily="34" charset="0"/>
                        </a:rPr>
                        <a:t>Computer Programs</a:t>
                      </a:r>
                    </a:p>
                  </a:txBody>
                  <a:tcPr marL="7607" marR="7607" marT="7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l" rtl="0" fontAlgn="ctr"/>
                      <a:r>
                        <a:rPr lang="en-US" sz="1000" b="0" i="0" u="none" strike="noStrike">
                          <a:solidFill>
                            <a:srgbClr val="000000"/>
                          </a:solidFill>
                          <a:effectLst/>
                          <a:latin typeface="Calibri" panose="020F0502020204030204" pitchFamily="34" charset="0"/>
                        </a:rPr>
                        <a:t>Web-accessed, server-hosted</a:t>
                      </a:r>
                    </a:p>
                  </a:txBody>
                  <a:tcPr marL="7607" marR="7607" marT="7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ctr"/>
                      <a:r>
                        <a:rPr lang="en-US" sz="1000" b="0" i="0" u="none" strike="noStrike" dirty="0">
                          <a:solidFill>
                            <a:srgbClr val="000000"/>
                          </a:solidFill>
                          <a:effectLst/>
                          <a:latin typeface="Calibri" panose="020F0502020204030204" pitchFamily="34" charset="0"/>
                        </a:rPr>
                        <a:t> </a:t>
                      </a:r>
                    </a:p>
                  </a:txBody>
                  <a:tcPr marL="7607" marR="7607" marT="7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1786715960"/>
                  </a:ext>
                </a:extLst>
              </a:tr>
              <a:tr h="167347">
                <a:tc vMerge="1">
                  <a:txBody>
                    <a:bodyPr/>
                    <a:lstStyle/>
                    <a:p>
                      <a:endParaRPr lang="en-US"/>
                    </a:p>
                  </a:txBody>
                  <a:tcPr/>
                </a:tc>
                <a:tc>
                  <a:txBody>
                    <a:bodyPr/>
                    <a:lstStyle/>
                    <a:p>
                      <a:pPr algn="l" rtl="0" fontAlgn="ctr"/>
                      <a:r>
                        <a:rPr lang="en-US" sz="1000" b="0" i="0" u="none" strike="noStrike">
                          <a:solidFill>
                            <a:srgbClr val="000000"/>
                          </a:solidFill>
                          <a:effectLst/>
                          <a:latin typeface="Calibri" panose="020F0502020204030204" pitchFamily="34" charset="0"/>
                        </a:rPr>
                        <a:t>Distributed compiled software</a:t>
                      </a:r>
                    </a:p>
                  </a:txBody>
                  <a:tcPr marL="7607" marR="7607" marT="7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l" rtl="0" fontAlgn="ctr"/>
                      <a:r>
                        <a:rPr lang="en-US" sz="1000" b="0" i="0" u="none" strike="noStrike" dirty="0">
                          <a:solidFill>
                            <a:srgbClr val="000000"/>
                          </a:solidFill>
                          <a:effectLst/>
                          <a:latin typeface="Calibri" panose="020F0502020204030204" pitchFamily="34" charset="0"/>
                        </a:rPr>
                        <a:t> </a:t>
                      </a:r>
                    </a:p>
                  </a:txBody>
                  <a:tcPr marL="7607" marR="7607" marT="7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1017022632"/>
                  </a:ext>
                </a:extLst>
              </a:tr>
              <a:tr h="167347">
                <a:tc vMerge="1">
                  <a:txBody>
                    <a:bodyPr/>
                    <a:lstStyle/>
                    <a:p>
                      <a:endParaRPr lang="en-US"/>
                    </a:p>
                  </a:txBody>
                  <a:tcPr/>
                </a:tc>
                <a:tc>
                  <a:txBody>
                    <a:bodyPr/>
                    <a:lstStyle/>
                    <a:p>
                      <a:pPr algn="l" rtl="0" fontAlgn="ctr"/>
                      <a:r>
                        <a:rPr lang="en-US" sz="1000" b="0" i="0" u="none" strike="noStrike">
                          <a:solidFill>
                            <a:srgbClr val="000000"/>
                          </a:solidFill>
                          <a:effectLst/>
                          <a:latin typeface="Calibri" panose="020F0502020204030204" pitchFamily="34" charset="0"/>
                        </a:rPr>
                        <a:t>Formatted, annotated code</a:t>
                      </a:r>
                    </a:p>
                  </a:txBody>
                  <a:tcPr marL="7607" marR="7607" marT="7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ctr"/>
                      <a:r>
                        <a:rPr lang="en-US" sz="1000" b="0" i="0" u="none" strike="noStrike" dirty="0">
                          <a:solidFill>
                            <a:srgbClr val="000000"/>
                          </a:solidFill>
                          <a:effectLst/>
                          <a:latin typeface="Calibri" panose="020F0502020204030204" pitchFamily="34" charset="0"/>
                        </a:rPr>
                        <a:t> Clonal dynamics simulation software to fit parameters of cellular behavior</a:t>
                      </a:r>
                    </a:p>
                  </a:txBody>
                  <a:tcPr marL="7607" marR="7607" marT="7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3117854007"/>
                  </a:ext>
                </a:extLst>
              </a:tr>
              <a:tr h="167347">
                <a:tc vMerge="1">
                  <a:txBody>
                    <a:bodyPr/>
                    <a:lstStyle/>
                    <a:p>
                      <a:endParaRPr lang="en-US"/>
                    </a:p>
                  </a:txBody>
                  <a:tcPr/>
                </a:tc>
                <a:tc>
                  <a:txBody>
                    <a:bodyPr/>
                    <a:lstStyle/>
                    <a:p>
                      <a:pPr algn="l" rtl="0" fontAlgn="ctr"/>
                      <a:r>
                        <a:rPr lang="en-US" sz="1000" b="0" i="0" u="none" strike="noStrike">
                          <a:solidFill>
                            <a:srgbClr val="000000"/>
                          </a:solidFill>
                          <a:effectLst/>
                          <a:latin typeface="Calibri" panose="020F0502020204030204" pitchFamily="34" charset="0"/>
                        </a:rPr>
                        <a:t>Printed algorithm</a:t>
                      </a:r>
                    </a:p>
                  </a:txBody>
                  <a:tcPr marL="7607" marR="7607" marT="7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l" rtl="0" fontAlgn="ctr"/>
                      <a:r>
                        <a:rPr lang="en-US" sz="1000" b="0" i="0" u="none" strike="noStrike" dirty="0">
                          <a:solidFill>
                            <a:srgbClr val="000000"/>
                          </a:solidFill>
                          <a:effectLst/>
                          <a:latin typeface="Calibri" panose="020F0502020204030204" pitchFamily="34" charset="0"/>
                        </a:rPr>
                        <a:t> </a:t>
                      </a:r>
                    </a:p>
                  </a:txBody>
                  <a:tcPr marL="7607" marR="7607" marT="7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4054457821"/>
                  </a:ext>
                </a:extLst>
              </a:tr>
              <a:tr h="167347">
                <a:tc rowSpan="5">
                  <a:txBody>
                    <a:bodyPr/>
                    <a:lstStyle/>
                    <a:p>
                      <a:pPr algn="l" rtl="0" fontAlgn="ctr"/>
                      <a:r>
                        <a:rPr lang="en-US" sz="1000" b="1" i="0" u="none" strike="noStrike">
                          <a:solidFill>
                            <a:srgbClr val="FFFFFF"/>
                          </a:solidFill>
                          <a:effectLst/>
                          <a:latin typeface="Calibri" panose="020F0502020204030204" pitchFamily="34" charset="0"/>
                        </a:rPr>
                        <a:t>Reports</a:t>
                      </a:r>
                    </a:p>
                  </a:txBody>
                  <a:tcPr marL="7607" marR="7607" marT="7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l" rtl="0" fontAlgn="ctr"/>
                      <a:r>
                        <a:rPr lang="en-US" sz="1000" b="0" i="0" u="none" strike="noStrike">
                          <a:solidFill>
                            <a:srgbClr val="000000"/>
                          </a:solidFill>
                          <a:effectLst/>
                          <a:latin typeface="Calibri" panose="020F0502020204030204" pitchFamily="34" charset="0"/>
                        </a:rPr>
                        <a:t>Meeting Slides and Minutes</a:t>
                      </a:r>
                    </a:p>
                  </a:txBody>
                  <a:tcPr marL="7607" marR="7607" marT="7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ctr"/>
                      <a:r>
                        <a:rPr lang="en-US" sz="1000" b="0" i="0" u="none" strike="noStrike" dirty="0">
                          <a:solidFill>
                            <a:srgbClr val="000000"/>
                          </a:solidFill>
                          <a:effectLst/>
                          <a:latin typeface="Calibri" panose="020F0502020204030204" pitchFamily="34" charset="0"/>
                        </a:rPr>
                        <a:t> Mentor meeting slides and notes will be posted to the AMBIC website</a:t>
                      </a:r>
                    </a:p>
                  </a:txBody>
                  <a:tcPr marL="7607" marR="7607" marT="7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1072460612"/>
                  </a:ext>
                </a:extLst>
              </a:tr>
              <a:tr h="167347">
                <a:tc vMerge="1">
                  <a:txBody>
                    <a:bodyPr/>
                    <a:lstStyle/>
                    <a:p>
                      <a:endParaRPr lang="en-US"/>
                    </a:p>
                  </a:txBody>
                  <a:tcPr/>
                </a:tc>
                <a:tc>
                  <a:txBody>
                    <a:bodyPr/>
                    <a:lstStyle/>
                    <a:p>
                      <a:pPr algn="l" rtl="0" fontAlgn="ctr"/>
                      <a:r>
                        <a:rPr lang="en-US" sz="1000" b="0" i="0" u="none" strike="noStrike">
                          <a:solidFill>
                            <a:srgbClr val="000000"/>
                          </a:solidFill>
                          <a:effectLst/>
                          <a:latin typeface="Calibri" panose="020F0502020204030204" pitchFamily="34" charset="0"/>
                        </a:rPr>
                        <a:t>Peer-reviewed publication</a:t>
                      </a:r>
                    </a:p>
                  </a:txBody>
                  <a:tcPr marL="7607" marR="7607" marT="7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l" rtl="0" fontAlgn="ctr"/>
                      <a:r>
                        <a:rPr lang="en-US" sz="1000" b="0" i="0" u="none" strike="noStrike" dirty="0">
                          <a:solidFill>
                            <a:srgbClr val="000000"/>
                          </a:solidFill>
                          <a:effectLst/>
                          <a:latin typeface="Calibri" panose="020F0502020204030204" pitchFamily="34" charset="0"/>
                        </a:rPr>
                        <a:t> At least one publication in a notable journal</a:t>
                      </a:r>
                    </a:p>
                  </a:txBody>
                  <a:tcPr marL="7607" marR="7607" marT="7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3469907269"/>
                  </a:ext>
                </a:extLst>
              </a:tr>
              <a:tr h="167347">
                <a:tc vMerge="1">
                  <a:txBody>
                    <a:bodyPr/>
                    <a:lstStyle/>
                    <a:p>
                      <a:endParaRPr lang="en-US"/>
                    </a:p>
                  </a:txBody>
                  <a:tcPr/>
                </a:tc>
                <a:tc>
                  <a:txBody>
                    <a:bodyPr/>
                    <a:lstStyle/>
                    <a:p>
                      <a:pPr algn="l" rtl="0" fontAlgn="ctr"/>
                      <a:r>
                        <a:rPr lang="en-US" sz="1000" b="0" i="0" u="none" strike="noStrike">
                          <a:solidFill>
                            <a:srgbClr val="000000"/>
                          </a:solidFill>
                          <a:effectLst/>
                          <a:latin typeface="Calibri" panose="020F0502020204030204" pitchFamily="34" charset="0"/>
                        </a:rPr>
                        <a:t>Thesis or Dissertation</a:t>
                      </a:r>
                    </a:p>
                  </a:txBody>
                  <a:tcPr marL="7607" marR="7607" marT="7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ctr"/>
                      <a:r>
                        <a:rPr lang="en-US" sz="1000" b="0" i="0" u="none" strike="noStrike" dirty="0">
                          <a:solidFill>
                            <a:srgbClr val="000000"/>
                          </a:solidFill>
                          <a:effectLst/>
                          <a:latin typeface="Calibri" panose="020F0502020204030204" pitchFamily="34" charset="0"/>
                        </a:rPr>
                        <a:t> PhD thesis</a:t>
                      </a:r>
                    </a:p>
                  </a:txBody>
                  <a:tcPr marL="7607" marR="7607" marT="7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263661551"/>
                  </a:ext>
                </a:extLst>
              </a:tr>
              <a:tr h="167347">
                <a:tc vMerge="1">
                  <a:txBody>
                    <a:bodyPr/>
                    <a:lstStyle/>
                    <a:p>
                      <a:endParaRPr lang="en-US"/>
                    </a:p>
                  </a:txBody>
                  <a:tcPr/>
                </a:tc>
                <a:tc>
                  <a:txBody>
                    <a:bodyPr/>
                    <a:lstStyle/>
                    <a:p>
                      <a:pPr algn="l" rtl="0" fontAlgn="ctr"/>
                      <a:r>
                        <a:rPr lang="en-US" sz="1000" b="0" i="0" u="none" strike="noStrike">
                          <a:solidFill>
                            <a:srgbClr val="000000"/>
                          </a:solidFill>
                          <a:effectLst/>
                          <a:latin typeface="Calibri" panose="020F0502020204030204" pitchFamily="34" charset="0"/>
                        </a:rPr>
                        <a:t>Internal Technical Report</a:t>
                      </a:r>
                    </a:p>
                  </a:txBody>
                  <a:tcPr marL="7607" marR="7607" marT="7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l" rtl="0" fontAlgn="ctr"/>
                      <a:r>
                        <a:rPr lang="en-US" sz="1000" b="0" i="0" u="none" strike="noStrike" dirty="0">
                          <a:solidFill>
                            <a:srgbClr val="000000"/>
                          </a:solidFill>
                          <a:effectLst/>
                          <a:latin typeface="Calibri" panose="020F0502020204030204" pitchFamily="34" charset="0"/>
                        </a:rPr>
                        <a:t> </a:t>
                      </a:r>
                    </a:p>
                  </a:txBody>
                  <a:tcPr marL="7607" marR="7607" marT="7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2072120177"/>
                  </a:ext>
                </a:extLst>
              </a:tr>
              <a:tr h="167347">
                <a:tc vMerge="1">
                  <a:txBody>
                    <a:bodyPr/>
                    <a:lstStyle/>
                    <a:p>
                      <a:endParaRPr lang="en-US"/>
                    </a:p>
                  </a:txBody>
                  <a:tcPr/>
                </a:tc>
                <a:tc>
                  <a:txBody>
                    <a:bodyPr/>
                    <a:lstStyle/>
                    <a:p>
                      <a:pPr algn="l" rtl="0" fontAlgn="ctr"/>
                      <a:r>
                        <a:rPr lang="en-US" sz="1000" b="0" i="0" u="none" strike="noStrike">
                          <a:solidFill>
                            <a:srgbClr val="000000"/>
                          </a:solidFill>
                          <a:effectLst/>
                          <a:latin typeface="Calibri" panose="020F0502020204030204" pitchFamily="34" charset="0"/>
                        </a:rPr>
                        <a:t>Public Presentation</a:t>
                      </a:r>
                    </a:p>
                  </a:txBody>
                  <a:tcPr marL="7607" marR="7607" marT="7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ctr"/>
                      <a:r>
                        <a:rPr lang="en-US" sz="1000" b="0" i="0" u="none" strike="noStrike" dirty="0">
                          <a:solidFill>
                            <a:srgbClr val="000000"/>
                          </a:solidFill>
                          <a:effectLst/>
                          <a:latin typeface="Calibri" panose="020F0502020204030204" pitchFamily="34" charset="0"/>
                        </a:rPr>
                        <a:t> Project updates at AMBIC semi-annual meetings; presentations of (published) data at relevant conferences and seminars</a:t>
                      </a:r>
                    </a:p>
                  </a:txBody>
                  <a:tcPr marL="7607" marR="7607" marT="7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1322382371"/>
                  </a:ext>
                </a:extLst>
              </a:tr>
              <a:tr h="167347">
                <a:tc rowSpan="3">
                  <a:txBody>
                    <a:bodyPr/>
                    <a:lstStyle/>
                    <a:p>
                      <a:pPr algn="l" rtl="0" fontAlgn="ctr"/>
                      <a:r>
                        <a:rPr lang="en-US" sz="1000" b="1" i="0" u="none" strike="noStrike">
                          <a:solidFill>
                            <a:srgbClr val="FFFFFF"/>
                          </a:solidFill>
                          <a:effectLst/>
                          <a:latin typeface="Calibri" panose="020F0502020204030204" pitchFamily="34" charset="0"/>
                        </a:rPr>
                        <a:t>Training</a:t>
                      </a:r>
                    </a:p>
                  </a:txBody>
                  <a:tcPr marL="7607" marR="7607" marT="7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l" rtl="0" fontAlgn="ctr"/>
                      <a:r>
                        <a:rPr lang="en-US" sz="1000" b="0" i="0" u="none" strike="noStrike">
                          <a:solidFill>
                            <a:srgbClr val="000000"/>
                          </a:solidFill>
                          <a:effectLst/>
                          <a:latin typeface="Calibri" panose="020F0502020204030204" pitchFamily="34" charset="0"/>
                        </a:rPr>
                        <a:t>Individual Study Documents</a:t>
                      </a:r>
                    </a:p>
                  </a:txBody>
                  <a:tcPr marL="7607" marR="7607" marT="7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l" rtl="0" fontAlgn="ctr"/>
                      <a:r>
                        <a:rPr lang="en-US" sz="1000" b="0" i="0" u="none" strike="noStrike" dirty="0">
                          <a:solidFill>
                            <a:srgbClr val="000000"/>
                          </a:solidFill>
                          <a:effectLst/>
                          <a:latin typeface="Calibri" panose="020F0502020204030204" pitchFamily="34" charset="0"/>
                        </a:rPr>
                        <a:t> </a:t>
                      </a:r>
                    </a:p>
                  </a:txBody>
                  <a:tcPr marL="7607" marR="7607" marT="7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2318916955"/>
                  </a:ext>
                </a:extLst>
              </a:tr>
              <a:tr h="167347">
                <a:tc vMerge="1">
                  <a:txBody>
                    <a:bodyPr/>
                    <a:lstStyle/>
                    <a:p>
                      <a:endParaRPr lang="en-US"/>
                    </a:p>
                  </a:txBody>
                  <a:tcPr/>
                </a:tc>
                <a:tc>
                  <a:txBody>
                    <a:bodyPr/>
                    <a:lstStyle/>
                    <a:p>
                      <a:pPr algn="l" rtl="0" fontAlgn="ctr"/>
                      <a:r>
                        <a:rPr lang="en-US" sz="1000" b="0" i="0" u="none" strike="noStrike">
                          <a:solidFill>
                            <a:srgbClr val="000000"/>
                          </a:solidFill>
                          <a:effectLst/>
                          <a:latin typeface="Calibri" panose="020F0502020204030204" pitchFamily="34" charset="0"/>
                        </a:rPr>
                        <a:t>Recorded Webinar</a:t>
                      </a:r>
                    </a:p>
                  </a:txBody>
                  <a:tcPr marL="7607" marR="7607" marT="7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ctr"/>
                      <a:r>
                        <a:rPr lang="en-US" sz="1000" b="0" i="0" u="none" strike="noStrike" dirty="0">
                          <a:solidFill>
                            <a:srgbClr val="000000"/>
                          </a:solidFill>
                          <a:effectLst/>
                          <a:latin typeface="Calibri" panose="020F0502020204030204" pitchFamily="34" charset="0"/>
                        </a:rPr>
                        <a:t> Webinar on applying barcoding to CHO cell selection and stability</a:t>
                      </a:r>
                    </a:p>
                  </a:txBody>
                  <a:tcPr marL="7607" marR="7607" marT="7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4078880172"/>
                  </a:ext>
                </a:extLst>
              </a:tr>
              <a:tr h="167347">
                <a:tc vMerge="1">
                  <a:txBody>
                    <a:bodyPr/>
                    <a:lstStyle/>
                    <a:p>
                      <a:endParaRPr lang="en-US"/>
                    </a:p>
                  </a:txBody>
                  <a:tcPr/>
                </a:tc>
                <a:tc>
                  <a:txBody>
                    <a:bodyPr/>
                    <a:lstStyle/>
                    <a:p>
                      <a:pPr algn="l" rtl="0" fontAlgn="ctr"/>
                      <a:r>
                        <a:rPr lang="en-US" sz="1000" b="0" i="0" u="none" strike="noStrike">
                          <a:solidFill>
                            <a:srgbClr val="000000"/>
                          </a:solidFill>
                          <a:effectLst/>
                          <a:latin typeface="Calibri" panose="020F0502020204030204" pitchFamily="34" charset="0"/>
                        </a:rPr>
                        <a:t>Live Class, Course or lab</a:t>
                      </a:r>
                    </a:p>
                  </a:txBody>
                  <a:tcPr marL="7607" marR="7607" marT="7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l" rtl="0" fontAlgn="ctr"/>
                      <a:r>
                        <a:rPr lang="en-US" sz="1000" b="0" i="0" u="none" strike="noStrike" dirty="0">
                          <a:solidFill>
                            <a:srgbClr val="000000"/>
                          </a:solidFill>
                          <a:effectLst/>
                          <a:latin typeface="Calibri" panose="020F0502020204030204" pitchFamily="34" charset="0"/>
                        </a:rPr>
                        <a:t> </a:t>
                      </a:r>
                    </a:p>
                  </a:txBody>
                  <a:tcPr marL="7607" marR="7607" marT="7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2591679731"/>
                  </a:ext>
                </a:extLst>
              </a:tr>
              <a:tr h="167347">
                <a:tc rowSpan="3">
                  <a:txBody>
                    <a:bodyPr/>
                    <a:lstStyle/>
                    <a:p>
                      <a:pPr algn="l" rtl="0" fontAlgn="ctr"/>
                      <a:r>
                        <a:rPr lang="en-US" sz="1000" b="1" i="0" u="none" strike="noStrike">
                          <a:solidFill>
                            <a:srgbClr val="FFFFFF"/>
                          </a:solidFill>
                          <a:effectLst/>
                          <a:latin typeface="Calibri" panose="020F0502020204030204" pitchFamily="34" charset="0"/>
                        </a:rPr>
                        <a:t>Material</a:t>
                      </a:r>
                    </a:p>
                  </a:txBody>
                  <a:tcPr marL="7607" marR="7607" marT="7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l" rtl="0" fontAlgn="ctr"/>
                      <a:r>
                        <a:rPr lang="en-US" sz="1000" b="0" i="0" u="none" strike="noStrike">
                          <a:solidFill>
                            <a:srgbClr val="000000"/>
                          </a:solidFill>
                          <a:effectLst/>
                          <a:latin typeface="Calibri" panose="020F0502020204030204" pitchFamily="34" charset="0"/>
                        </a:rPr>
                        <a:t>Organism</a:t>
                      </a:r>
                    </a:p>
                  </a:txBody>
                  <a:tcPr marL="7607" marR="7607" marT="7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ctr"/>
                      <a:r>
                        <a:rPr lang="en-US" sz="1000" b="0" i="0" u="none" strike="noStrike" dirty="0">
                          <a:solidFill>
                            <a:srgbClr val="000000"/>
                          </a:solidFill>
                          <a:effectLst/>
                          <a:latin typeface="Calibri" panose="020F0502020204030204" pitchFamily="34" charset="0"/>
                        </a:rPr>
                        <a:t> Stable and unstable CHO populations</a:t>
                      </a:r>
                    </a:p>
                  </a:txBody>
                  <a:tcPr marL="7607" marR="7607" marT="7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92590178"/>
                  </a:ext>
                </a:extLst>
              </a:tr>
              <a:tr h="167347">
                <a:tc vMerge="1">
                  <a:txBody>
                    <a:bodyPr/>
                    <a:lstStyle/>
                    <a:p>
                      <a:endParaRPr lang="en-US"/>
                    </a:p>
                  </a:txBody>
                  <a:tcPr/>
                </a:tc>
                <a:tc>
                  <a:txBody>
                    <a:bodyPr/>
                    <a:lstStyle/>
                    <a:p>
                      <a:pPr algn="l" rtl="0" fontAlgn="ctr"/>
                      <a:r>
                        <a:rPr lang="en-US" sz="1000" b="0" i="0" u="none" strike="noStrike">
                          <a:solidFill>
                            <a:srgbClr val="000000"/>
                          </a:solidFill>
                          <a:effectLst/>
                          <a:latin typeface="Calibri" panose="020F0502020204030204" pitchFamily="34" charset="0"/>
                        </a:rPr>
                        <a:t>Process Product or Byproduct</a:t>
                      </a:r>
                    </a:p>
                  </a:txBody>
                  <a:tcPr marL="7607" marR="7607" marT="7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l" rtl="0" fontAlgn="ct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mAbs</a:t>
                      </a:r>
                      <a:r>
                        <a:rPr lang="en-US" sz="1000" b="0" i="0" u="none" strike="noStrike" dirty="0">
                          <a:solidFill>
                            <a:srgbClr val="000000"/>
                          </a:solidFill>
                          <a:effectLst/>
                          <a:latin typeface="Calibri" panose="020F0502020204030204" pitchFamily="34" charset="0"/>
                        </a:rPr>
                        <a:t> and other recombinant proteins of interest</a:t>
                      </a:r>
                    </a:p>
                  </a:txBody>
                  <a:tcPr marL="7607" marR="7607" marT="7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4110637919"/>
                  </a:ext>
                </a:extLst>
              </a:tr>
              <a:tr h="167347">
                <a:tc vMerge="1">
                  <a:txBody>
                    <a:bodyPr/>
                    <a:lstStyle/>
                    <a:p>
                      <a:endParaRPr lang="en-US"/>
                    </a:p>
                  </a:txBody>
                  <a:tcPr/>
                </a:tc>
                <a:tc>
                  <a:txBody>
                    <a:bodyPr/>
                    <a:lstStyle/>
                    <a:p>
                      <a:pPr algn="l" rtl="0" fontAlgn="ctr"/>
                      <a:r>
                        <a:rPr lang="en-US" sz="1000" b="0" i="0" u="none" strike="noStrike">
                          <a:solidFill>
                            <a:srgbClr val="000000"/>
                          </a:solidFill>
                          <a:effectLst/>
                          <a:latin typeface="Calibri" panose="020F0502020204030204" pitchFamily="34" charset="0"/>
                        </a:rPr>
                        <a:t>Reference Material</a:t>
                      </a:r>
                    </a:p>
                  </a:txBody>
                  <a:tcPr marL="7607" marR="7607" marT="7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ctr"/>
                      <a:r>
                        <a:rPr lang="en-US" sz="1000" b="0" i="0" u="none" strike="noStrike" dirty="0">
                          <a:solidFill>
                            <a:srgbClr val="000000"/>
                          </a:solidFill>
                          <a:effectLst/>
                          <a:latin typeface="Calibri" panose="020F0502020204030204" pitchFamily="34" charset="0"/>
                        </a:rPr>
                        <a:t> Barcoding toolkit for establishing stable and unstable CHO cell lines</a:t>
                      </a:r>
                    </a:p>
                  </a:txBody>
                  <a:tcPr marL="7607" marR="7607" marT="7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391657725"/>
                  </a:ext>
                </a:extLst>
              </a:tr>
              <a:tr h="167347">
                <a:tc rowSpan="2">
                  <a:txBody>
                    <a:bodyPr/>
                    <a:lstStyle/>
                    <a:p>
                      <a:pPr algn="l" rtl="0" fontAlgn="ctr"/>
                      <a:r>
                        <a:rPr lang="en-US" sz="1000" b="1" i="0" u="none" strike="noStrike">
                          <a:solidFill>
                            <a:srgbClr val="FFFFFF"/>
                          </a:solidFill>
                          <a:effectLst/>
                          <a:latin typeface="Calibri" panose="020F0502020204030204" pitchFamily="34" charset="0"/>
                        </a:rPr>
                        <a:t>Analysis</a:t>
                      </a:r>
                    </a:p>
                  </a:txBody>
                  <a:tcPr marL="7607" marR="7607" marT="7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l" rtl="0" fontAlgn="ctr"/>
                      <a:r>
                        <a:rPr lang="en-US" sz="1000" b="0" i="0" u="none" strike="noStrike">
                          <a:solidFill>
                            <a:srgbClr val="000000"/>
                          </a:solidFill>
                          <a:effectLst/>
                          <a:latin typeface="Calibri" panose="020F0502020204030204" pitchFamily="34" charset="0"/>
                        </a:rPr>
                        <a:t>Testing of IAB material</a:t>
                      </a:r>
                    </a:p>
                  </a:txBody>
                  <a:tcPr marL="7607" marR="7607" marT="7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l" rtl="0" fontAlgn="ctr"/>
                      <a:r>
                        <a:rPr lang="en-US" sz="1000" b="0" i="0" u="none" strike="noStrike" dirty="0">
                          <a:solidFill>
                            <a:srgbClr val="000000"/>
                          </a:solidFill>
                          <a:effectLst/>
                          <a:latin typeface="Calibri" panose="020F0502020204030204" pitchFamily="34" charset="0"/>
                        </a:rPr>
                        <a:t> </a:t>
                      </a:r>
                    </a:p>
                  </a:txBody>
                  <a:tcPr marL="7607" marR="7607" marT="7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3332853597"/>
                  </a:ext>
                </a:extLst>
              </a:tr>
              <a:tr h="167347">
                <a:tc vMerge="1">
                  <a:txBody>
                    <a:bodyPr/>
                    <a:lstStyle/>
                    <a:p>
                      <a:endParaRPr lang="en-US"/>
                    </a:p>
                  </a:txBody>
                  <a:tcPr/>
                </a:tc>
                <a:tc>
                  <a:txBody>
                    <a:bodyPr/>
                    <a:lstStyle/>
                    <a:p>
                      <a:pPr algn="l" rtl="0" fontAlgn="ctr"/>
                      <a:r>
                        <a:rPr lang="en-US" sz="1000" b="0" i="0" u="none" strike="noStrike">
                          <a:solidFill>
                            <a:srgbClr val="000000"/>
                          </a:solidFill>
                          <a:effectLst/>
                          <a:latin typeface="Calibri" panose="020F0502020204030204" pitchFamily="34" charset="0"/>
                        </a:rPr>
                        <a:t>Evaluation with IAB data</a:t>
                      </a:r>
                    </a:p>
                  </a:txBody>
                  <a:tcPr marL="7607" marR="7607" marT="7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l" rtl="0" fontAlgn="ctr"/>
                      <a:r>
                        <a:rPr lang="en-US" sz="1000" b="0" i="0" u="none" strike="noStrike" dirty="0">
                          <a:solidFill>
                            <a:srgbClr val="000000"/>
                          </a:solidFill>
                          <a:effectLst/>
                          <a:latin typeface="Calibri" panose="020F0502020204030204" pitchFamily="34" charset="0"/>
                        </a:rPr>
                        <a:t> </a:t>
                      </a:r>
                    </a:p>
                  </a:txBody>
                  <a:tcPr marL="7607" marR="7607" marT="7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1942876748"/>
                  </a:ext>
                </a:extLst>
              </a:tr>
            </a:tbl>
          </a:graphicData>
        </a:graphic>
      </p:graphicFrame>
    </p:spTree>
    <p:extLst>
      <p:ext uri="{BB962C8B-B14F-4D97-AF65-F5344CB8AC3E}">
        <p14:creationId xmlns:p14="http://schemas.microsoft.com/office/powerpoint/2010/main" val="1301804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555287" y="-15551"/>
            <a:ext cx="7797318" cy="101762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dirty="0">
                <a:solidFill>
                  <a:srgbClr val="000090"/>
                </a:solidFill>
                <a:latin typeface="Arial" panose="020B0604020202020204" pitchFamily="34" charset="0"/>
                <a:cs typeface="Arial" panose="020B0604020202020204" pitchFamily="34" charset="0"/>
              </a:rPr>
              <a:t>Industrial Relevance &amp; Need</a:t>
            </a:r>
          </a:p>
        </p:txBody>
      </p:sp>
      <p:grpSp>
        <p:nvGrpSpPr>
          <p:cNvPr id="11" name="Group 10">
            <a:extLst>
              <a:ext uri="{FF2B5EF4-FFF2-40B4-BE49-F238E27FC236}">
                <a16:creationId xmlns:a16="http://schemas.microsoft.com/office/drawing/2014/main" id="{575A8133-ACE0-4658-A9C0-B928B8136091}"/>
              </a:ext>
            </a:extLst>
          </p:cNvPr>
          <p:cNvGrpSpPr/>
          <p:nvPr/>
        </p:nvGrpSpPr>
        <p:grpSpPr>
          <a:xfrm>
            <a:off x="0" y="0"/>
            <a:ext cx="938719" cy="6655110"/>
            <a:chOff x="-4335" y="-3077"/>
            <a:chExt cx="938719" cy="6655110"/>
          </a:xfrm>
        </p:grpSpPr>
        <p:pic>
          <p:nvPicPr>
            <p:cNvPr id="12" name="Picture 11" descr="NSF.jpeg">
              <a:extLst>
                <a:ext uri="{FF2B5EF4-FFF2-40B4-BE49-F238E27FC236}">
                  <a16:creationId xmlns:a16="http://schemas.microsoft.com/office/drawing/2014/main" id="{86212E21-9B7A-490F-BB65-80ABE4F032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3463" y="5734169"/>
              <a:ext cx="914400" cy="921327"/>
            </a:xfrm>
            <a:prstGeom prst="rect">
              <a:avLst/>
            </a:prstGeom>
          </p:spPr>
        </p:pic>
        <p:grpSp>
          <p:nvGrpSpPr>
            <p:cNvPr id="13" name="Group 12">
              <a:extLst>
                <a:ext uri="{FF2B5EF4-FFF2-40B4-BE49-F238E27FC236}">
                  <a16:creationId xmlns:a16="http://schemas.microsoft.com/office/drawing/2014/main" id="{EEB1AD3D-1743-4835-A241-1D2FE89BF530}"/>
                </a:ext>
              </a:extLst>
            </p:cNvPr>
            <p:cNvGrpSpPr>
              <a:grpSpLocks noChangeAspect="1"/>
            </p:cNvGrpSpPr>
            <p:nvPr/>
          </p:nvGrpSpPr>
          <p:grpSpPr>
            <a:xfrm rot="16200000">
              <a:off x="-2360643" y="2353231"/>
              <a:ext cx="5651336" cy="938719"/>
              <a:chOff x="325118" y="2690362"/>
              <a:chExt cx="6177280" cy="1026083"/>
            </a:xfrm>
          </p:grpSpPr>
          <p:sp>
            <p:nvSpPr>
              <p:cNvPr id="14" name="Rectangle 13">
                <a:extLst>
                  <a:ext uri="{FF2B5EF4-FFF2-40B4-BE49-F238E27FC236}">
                    <a16:creationId xmlns:a16="http://schemas.microsoft.com/office/drawing/2014/main" id="{509E8546-58C9-4112-95B0-BADCFBE80EDA}"/>
                  </a:ext>
                </a:extLst>
              </p:cNvPr>
              <p:cNvSpPr/>
              <p:nvPr/>
            </p:nvSpPr>
            <p:spPr>
              <a:xfrm rot="5400000">
                <a:off x="2914007" y="106209"/>
                <a:ext cx="999501" cy="6177280"/>
              </a:xfrm>
              <a:prstGeom prst="rect">
                <a:avLst/>
              </a:prstGeom>
              <a:solidFill>
                <a:srgbClr val="F8DE28"/>
              </a:solidFill>
              <a:ln>
                <a:solidFill>
                  <a:srgbClr val="FBEC8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descr="AMBIC-horizontal.png">
                <a:extLst>
                  <a:ext uri="{FF2B5EF4-FFF2-40B4-BE49-F238E27FC236}">
                    <a16:creationId xmlns:a16="http://schemas.microsoft.com/office/drawing/2014/main" id="{4E24F4E7-3B28-4828-942C-CA572564B775}"/>
                  </a:ext>
                </a:extLst>
              </p:cNvPr>
              <p:cNvPicPr>
                <a:picLocks noChangeAspect="1"/>
              </p:cNvPicPr>
              <p:nvPr/>
            </p:nvPicPr>
            <p:blipFill rotWithShape="1">
              <a:blip r:embed="rId3">
                <a:extLst>
                  <a:ext uri="{28A0092B-C50C-407E-A947-70E740481C1C}">
                    <a14:useLocalDpi xmlns:a14="http://schemas.microsoft.com/office/drawing/2010/main" val="0"/>
                  </a:ext>
                </a:extLst>
              </a:blip>
              <a:srcRect r="38824"/>
              <a:stretch/>
            </p:blipFill>
            <p:spPr>
              <a:xfrm>
                <a:off x="395795" y="2834194"/>
                <a:ext cx="3356340" cy="737618"/>
              </a:xfrm>
              <a:prstGeom prst="rect">
                <a:avLst/>
              </a:prstGeom>
              <a:noFill/>
              <a:ln>
                <a:noFill/>
              </a:ln>
            </p:spPr>
          </p:pic>
          <p:sp>
            <p:nvSpPr>
              <p:cNvPr id="16" name="TextBox 15">
                <a:extLst>
                  <a:ext uri="{FF2B5EF4-FFF2-40B4-BE49-F238E27FC236}">
                    <a16:creationId xmlns:a16="http://schemas.microsoft.com/office/drawing/2014/main" id="{CA27EAE4-3D61-41A8-B98A-F1DC0AC27A78}"/>
                  </a:ext>
                </a:extLst>
              </p:cNvPr>
              <p:cNvSpPr txBox="1"/>
              <p:nvPr/>
            </p:nvSpPr>
            <p:spPr>
              <a:xfrm>
                <a:off x="3875481" y="2690362"/>
                <a:ext cx="2455165" cy="1026083"/>
              </a:xfrm>
              <a:prstGeom prst="rect">
                <a:avLst/>
              </a:prstGeom>
              <a:solidFill>
                <a:srgbClr val="F8DE28"/>
              </a:solidFill>
              <a:ln>
                <a:noFill/>
              </a:ln>
            </p:spPr>
            <p:txBody>
              <a:bodyPr wrap="none" rtlCol="0">
                <a:spAutoFit/>
              </a:bodyPr>
              <a:lstStyle/>
              <a:p>
                <a:r>
                  <a:rPr lang="en-US" sz="1100" b="1" dirty="0">
                    <a:solidFill>
                      <a:srgbClr val="211D7D"/>
                    </a:solidFill>
                  </a:rPr>
                  <a:t>Johns Hopkins University</a:t>
                </a:r>
              </a:p>
              <a:p>
                <a:r>
                  <a:rPr lang="en-US" sz="1100" b="1" dirty="0">
                    <a:solidFill>
                      <a:srgbClr val="211D7D"/>
                    </a:solidFill>
                  </a:rPr>
                  <a:t>Clemson University</a:t>
                </a:r>
              </a:p>
              <a:p>
                <a:r>
                  <a:rPr lang="en-US" sz="1100" b="1" dirty="0">
                    <a:solidFill>
                      <a:srgbClr val="211D7D"/>
                    </a:solidFill>
                  </a:rPr>
                  <a:t>University of Delaware</a:t>
                </a:r>
              </a:p>
              <a:p>
                <a:r>
                  <a:rPr lang="en-US" sz="1100" b="1" dirty="0">
                    <a:solidFill>
                      <a:srgbClr val="211D7D"/>
                    </a:solidFill>
                  </a:rPr>
                  <a:t>University of Massachusetts Lowell</a:t>
                </a:r>
              </a:p>
              <a:p>
                <a:r>
                  <a:rPr lang="en-US" sz="1100" b="1" dirty="0">
                    <a:solidFill>
                      <a:srgbClr val="211D7D"/>
                    </a:solidFill>
                  </a:rPr>
                  <a:t>University of Maryland</a:t>
                </a:r>
              </a:p>
            </p:txBody>
          </p:sp>
        </p:grpSp>
      </p:grpSp>
      <p:sp>
        <p:nvSpPr>
          <p:cNvPr id="6" name="Content Placeholder 2">
            <a:extLst>
              <a:ext uri="{FF2B5EF4-FFF2-40B4-BE49-F238E27FC236}">
                <a16:creationId xmlns:a16="http://schemas.microsoft.com/office/drawing/2014/main" id="{82A0E9BF-4C1B-B1FC-1227-4FE8CC09EF45}"/>
              </a:ext>
            </a:extLst>
          </p:cNvPr>
          <p:cNvSpPr>
            <a:spLocks noGrp="1"/>
          </p:cNvSpPr>
          <p:nvPr>
            <p:ph idx="1"/>
          </p:nvPr>
        </p:nvSpPr>
        <p:spPr>
          <a:xfrm>
            <a:off x="1010565" y="1076118"/>
            <a:ext cx="11341399" cy="4351338"/>
          </a:xfrm>
        </p:spPr>
        <p:txBody>
          <a:bodyPr/>
          <a:lstStyle/>
          <a:p>
            <a:r>
              <a:rPr lang="en-US" dirty="0"/>
              <a:t>CHO producer cell lines are often unstable</a:t>
            </a:r>
          </a:p>
          <a:p>
            <a:r>
              <a:rPr lang="en-US" dirty="0"/>
              <a:t>Methods for characterizing cell line stability are time-consuming</a:t>
            </a:r>
          </a:p>
          <a:p>
            <a:r>
              <a:rPr lang="en-US" dirty="0"/>
              <a:t>Current instability analyses provide a snapshot of cultures but minimal information on how clonal lineages move between subpopulations</a:t>
            </a:r>
          </a:p>
        </p:txBody>
      </p:sp>
      <p:pic>
        <p:nvPicPr>
          <p:cNvPr id="5" name="Picture 4" descr="Background pattern&#10;&#10;Description automatically generated">
            <a:extLst>
              <a:ext uri="{FF2B5EF4-FFF2-40B4-BE49-F238E27FC236}">
                <a16:creationId xmlns:a16="http://schemas.microsoft.com/office/drawing/2014/main" id="{274F2D37-7EE0-68C4-5E45-744D1E49DFC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333" t="16819" r="5727" b="28358"/>
          <a:stretch/>
        </p:blipFill>
        <p:spPr>
          <a:xfrm>
            <a:off x="2734693" y="3146002"/>
            <a:ext cx="7401169" cy="3509108"/>
          </a:xfrm>
          <a:prstGeom prst="rect">
            <a:avLst/>
          </a:prstGeom>
        </p:spPr>
      </p:pic>
    </p:spTree>
    <p:extLst>
      <p:ext uri="{BB962C8B-B14F-4D97-AF65-F5344CB8AC3E}">
        <p14:creationId xmlns:p14="http://schemas.microsoft.com/office/powerpoint/2010/main" val="3798507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555287" y="148571"/>
            <a:ext cx="7797318" cy="101762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dirty="0">
                <a:solidFill>
                  <a:srgbClr val="000090"/>
                </a:solidFill>
                <a:latin typeface="Arial" panose="020B0604020202020204" pitchFamily="34" charset="0"/>
                <a:cs typeface="Arial" panose="020B0604020202020204" pitchFamily="34" charset="0"/>
              </a:rPr>
              <a:t>Project Goals</a:t>
            </a:r>
          </a:p>
        </p:txBody>
      </p:sp>
      <p:grpSp>
        <p:nvGrpSpPr>
          <p:cNvPr id="11" name="Group 10">
            <a:extLst>
              <a:ext uri="{FF2B5EF4-FFF2-40B4-BE49-F238E27FC236}">
                <a16:creationId xmlns:a16="http://schemas.microsoft.com/office/drawing/2014/main" id="{B81A7E1F-EAFB-4783-8217-B641D70512AB}"/>
              </a:ext>
            </a:extLst>
          </p:cNvPr>
          <p:cNvGrpSpPr/>
          <p:nvPr/>
        </p:nvGrpSpPr>
        <p:grpSpPr>
          <a:xfrm>
            <a:off x="0" y="0"/>
            <a:ext cx="938719" cy="6655110"/>
            <a:chOff x="-4335" y="-3077"/>
            <a:chExt cx="938719" cy="6655110"/>
          </a:xfrm>
        </p:grpSpPr>
        <p:pic>
          <p:nvPicPr>
            <p:cNvPr id="12" name="Picture 11" descr="NSF.jpeg">
              <a:extLst>
                <a:ext uri="{FF2B5EF4-FFF2-40B4-BE49-F238E27FC236}">
                  <a16:creationId xmlns:a16="http://schemas.microsoft.com/office/drawing/2014/main" id="{50DC8271-EE16-4652-9B49-CBE15947E3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3463" y="5734169"/>
              <a:ext cx="914400" cy="921327"/>
            </a:xfrm>
            <a:prstGeom prst="rect">
              <a:avLst/>
            </a:prstGeom>
          </p:spPr>
        </p:pic>
        <p:grpSp>
          <p:nvGrpSpPr>
            <p:cNvPr id="13" name="Group 12">
              <a:extLst>
                <a:ext uri="{FF2B5EF4-FFF2-40B4-BE49-F238E27FC236}">
                  <a16:creationId xmlns:a16="http://schemas.microsoft.com/office/drawing/2014/main" id="{E091B823-8A9E-43DE-A67F-86F47F8CA90B}"/>
                </a:ext>
              </a:extLst>
            </p:cNvPr>
            <p:cNvGrpSpPr>
              <a:grpSpLocks noChangeAspect="1"/>
            </p:cNvGrpSpPr>
            <p:nvPr/>
          </p:nvGrpSpPr>
          <p:grpSpPr>
            <a:xfrm rot="16200000">
              <a:off x="-2360643" y="2353231"/>
              <a:ext cx="5651336" cy="938719"/>
              <a:chOff x="325118" y="2690362"/>
              <a:chExt cx="6177280" cy="1026083"/>
            </a:xfrm>
          </p:grpSpPr>
          <p:sp>
            <p:nvSpPr>
              <p:cNvPr id="14" name="Rectangle 13">
                <a:extLst>
                  <a:ext uri="{FF2B5EF4-FFF2-40B4-BE49-F238E27FC236}">
                    <a16:creationId xmlns:a16="http://schemas.microsoft.com/office/drawing/2014/main" id="{4FB670EF-CBB1-4D2D-9D80-7DCF018E83C1}"/>
                  </a:ext>
                </a:extLst>
              </p:cNvPr>
              <p:cNvSpPr/>
              <p:nvPr/>
            </p:nvSpPr>
            <p:spPr>
              <a:xfrm rot="5400000">
                <a:off x="2914007" y="106209"/>
                <a:ext cx="999501" cy="6177280"/>
              </a:xfrm>
              <a:prstGeom prst="rect">
                <a:avLst/>
              </a:prstGeom>
              <a:solidFill>
                <a:srgbClr val="F8DE28"/>
              </a:solidFill>
              <a:ln>
                <a:solidFill>
                  <a:srgbClr val="FBEC8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descr="AMBIC-horizontal.png">
                <a:extLst>
                  <a:ext uri="{FF2B5EF4-FFF2-40B4-BE49-F238E27FC236}">
                    <a16:creationId xmlns:a16="http://schemas.microsoft.com/office/drawing/2014/main" id="{0433B3B1-C806-4CE1-BEF9-D3E3E794941D}"/>
                  </a:ext>
                </a:extLst>
              </p:cNvPr>
              <p:cNvPicPr>
                <a:picLocks noChangeAspect="1"/>
              </p:cNvPicPr>
              <p:nvPr/>
            </p:nvPicPr>
            <p:blipFill rotWithShape="1">
              <a:blip r:embed="rId3">
                <a:extLst>
                  <a:ext uri="{28A0092B-C50C-407E-A947-70E740481C1C}">
                    <a14:useLocalDpi xmlns:a14="http://schemas.microsoft.com/office/drawing/2010/main" val="0"/>
                  </a:ext>
                </a:extLst>
              </a:blip>
              <a:srcRect r="38824"/>
              <a:stretch/>
            </p:blipFill>
            <p:spPr>
              <a:xfrm>
                <a:off x="395795" y="2834194"/>
                <a:ext cx="3356340" cy="737618"/>
              </a:xfrm>
              <a:prstGeom prst="rect">
                <a:avLst/>
              </a:prstGeom>
              <a:noFill/>
              <a:ln>
                <a:noFill/>
              </a:ln>
            </p:spPr>
          </p:pic>
          <p:sp>
            <p:nvSpPr>
              <p:cNvPr id="16" name="TextBox 15">
                <a:extLst>
                  <a:ext uri="{FF2B5EF4-FFF2-40B4-BE49-F238E27FC236}">
                    <a16:creationId xmlns:a16="http://schemas.microsoft.com/office/drawing/2014/main" id="{058B71F7-4A8F-480D-ABB7-3F353ED63DD1}"/>
                  </a:ext>
                </a:extLst>
              </p:cNvPr>
              <p:cNvSpPr txBox="1"/>
              <p:nvPr/>
            </p:nvSpPr>
            <p:spPr>
              <a:xfrm>
                <a:off x="3875481" y="2690362"/>
                <a:ext cx="2455165" cy="1026083"/>
              </a:xfrm>
              <a:prstGeom prst="rect">
                <a:avLst/>
              </a:prstGeom>
              <a:solidFill>
                <a:srgbClr val="F8DE28"/>
              </a:solidFill>
              <a:ln>
                <a:noFill/>
              </a:ln>
            </p:spPr>
            <p:txBody>
              <a:bodyPr wrap="none" rtlCol="0">
                <a:spAutoFit/>
              </a:bodyPr>
              <a:lstStyle/>
              <a:p>
                <a:r>
                  <a:rPr lang="en-US" sz="1100" b="1" dirty="0">
                    <a:solidFill>
                      <a:srgbClr val="211D7D"/>
                    </a:solidFill>
                  </a:rPr>
                  <a:t>Johns Hopkins University</a:t>
                </a:r>
              </a:p>
              <a:p>
                <a:r>
                  <a:rPr lang="en-US" sz="1100" b="1" dirty="0">
                    <a:solidFill>
                      <a:srgbClr val="211D7D"/>
                    </a:solidFill>
                  </a:rPr>
                  <a:t>Clemson University</a:t>
                </a:r>
              </a:p>
              <a:p>
                <a:r>
                  <a:rPr lang="en-US" sz="1100" b="1" dirty="0">
                    <a:solidFill>
                      <a:srgbClr val="211D7D"/>
                    </a:solidFill>
                  </a:rPr>
                  <a:t>University of Delaware</a:t>
                </a:r>
              </a:p>
              <a:p>
                <a:r>
                  <a:rPr lang="en-US" sz="1100" b="1" dirty="0">
                    <a:solidFill>
                      <a:srgbClr val="211D7D"/>
                    </a:solidFill>
                  </a:rPr>
                  <a:t>University of Massachusetts Lowell</a:t>
                </a:r>
              </a:p>
              <a:p>
                <a:r>
                  <a:rPr lang="en-US" sz="1100" b="1" dirty="0">
                    <a:solidFill>
                      <a:srgbClr val="211D7D"/>
                    </a:solidFill>
                  </a:rPr>
                  <a:t>University of Maryland</a:t>
                </a:r>
              </a:p>
            </p:txBody>
          </p:sp>
        </p:grpSp>
      </p:grpSp>
      <p:sp>
        <p:nvSpPr>
          <p:cNvPr id="18" name="Content Placeholder 2">
            <a:extLst>
              <a:ext uri="{FF2B5EF4-FFF2-40B4-BE49-F238E27FC236}">
                <a16:creationId xmlns:a16="http://schemas.microsoft.com/office/drawing/2014/main" id="{AD5A6099-8D43-B2B0-4D9F-C1B3D1E9BAD8}"/>
              </a:ext>
            </a:extLst>
          </p:cNvPr>
          <p:cNvSpPr>
            <a:spLocks noGrp="1"/>
          </p:cNvSpPr>
          <p:nvPr>
            <p:ph idx="1"/>
          </p:nvPr>
        </p:nvSpPr>
        <p:spPr>
          <a:xfrm>
            <a:off x="943054" y="1165534"/>
            <a:ext cx="6834274" cy="5692466"/>
          </a:xfrm>
        </p:spPr>
        <p:txBody>
          <a:bodyPr>
            <a:normAutofit fontScale="85000" lnSpcReduction="20000"/>
          </a:bodyPr>
          <a:lstStyle/>
          <a:p>
            <a:pPr marL="0" indent="0">
              <a:buNone/>
            </a:pPr>
            <a:r>
              <a:rPr lang="en-US" b="1" u="sng" dirty="0"/>
              <a:t>Questions:</a:t>
            </a:r>
          </a:p>
          <a:p>
            <a:pPr marL="514350" indent="-514350">
              <a:buFont typeface="+mj-lt"/>
              <a:buAutoNum type="arabicPeriod"/>
            </a:pPr>
            <a:r>
              <a:rPr lang="en-US" i="1" dirty="0"/>
              <a:t>What are the dynamics of instability?</a:t>
            </a:r>
          </a:p>
          <a:p>
            <a:pPr lvl="1"/>
            <a:r>
              <a:rPr lang="en-US" dirty="0"/>
              <a:t>Do clones gradually lose production? </a:t>
            </a:r>
          </a:p>
          <a:p>
            <a:pPr lvl="1"/>
            <a:r>
              <a:rPr lang="en-US" dirty="0"/>
              <a:t>Or do clones lose productivity in a stochastic manner?</a:t>
            </a:r>
          </a:p>
          <a:p>
            <a:pPr lvl="1"/>
            <a:r>
              <a:rPr lang="en-US" dirty="0"/>
              <a:t>How does this behavior differ between stable and unstable lines?</a:t>
            </a:r>
            <a:br>
              <a:rPr lang="en-US" dirty="0"/>
            </a:br>
            <a:r>
              <a:rPr lang="en-US" b="1" i="1" dirty="0"/>
              <a:t>These insights would help illuminate mechanisms of instability</a:t>
            </a:r>
            <a:endParaRPr lang="en-US" dirty="0"/>
          </a:p>
          <a:p>
            <a:pPr lvl="1"/>
            <a:endParaRPr lang="en-US" dirty="0"/>
          </a:p>
          <a:p>
            <a:pPr marL="514350" indent="-514350">
              <a:buFont typeface="+mj-lt"/>
              <a:buAutoNum type="arabicPeriod"/>
            </a:pPr>
            <a:r>
              <a:rPr lang="en-US" i="1" dirty="0"/>
              <a:t>How does production level affect stability?</a:t>
            </a:r>
          </a:p>
          <a:p>
            <a:pPr lvl="1"/>
            <a:r>
              <a:rPr lang="en-US" dirty="0"/>
              <a:t>Is production uniformly anticorrelated with stability at a clonal level?</a:t>
            </a:r>
          </a:p>
          <a:p>
            <a:pPr lvl="1"/>
            <a:r>
              <a:rPr lang="en-US" dirty="0"/>
              <a:t>Are there regimes of production that are stable?</a:t>
            </a:r>
            <a:br>
              <a:rPr lang="en-US" dirty="0"/>
            </a:br>
            <a:r>
              <a:rPr lang="en-US" b="1" i="1" dirty="0"/>
              <a:t>These insights will illuminate strategies to minimize instability or maximize production without incurring instability</a:t>
            </a:r>
            <a:endParaRPr lang="en-US" u="sng" dirty="0"/>
          </a:p>
          <a:p>
            <a:pPr marL="0" indent="0">
              <a:buNone/>
            </a:pPr>
            <a:r>
              <a:rPr lang="en-US" b="1" u="sng" dirty="0">
                <a:solidFill>
                  <a:srgbClr val="0070C0"/>
                </a:solidFill>
              </a:rPr>
              <a:t>Solution:</a:t>
            </a:r>
            <a:r>
              <a:rPr lang="en-US" dirty="0">
                <a:solidFill>
                  <a:srgbClr val="0070C0"/>
                </a:solidFill>
              </a:rPr>
              <a:t> Simultaneously characterize </a:t>
            </a:r>
            <a:r>
              <a:rPr lang="en-US" dirty="0" err="1">
                <a:solidFill>
                  <a:srgbClr val="0070C0"/>
                </a:solidFill>
              </a:rPr>
              <a:t>subclonal</a:t>
            </a:r>
            <a:r>
              <a:rPr lang="en-US" dirty="0">
                <a:solidFill>
                  <a:srgbClr val="0070C0"/>
                </a:solidFill>
              </a:rPr>
              <a:t> dynamics and production levels within stable and unstable CHO producer lines</a:t>
            </a:r>
            <a:br>
              <a:rPr lang="en-US" dirty="0">
                <a:solidFill>
                  <a:srgbClr val="00B050"/>
                </a:solidFill>
              </a:rPr>
            </a:br>
            <a:r>
              <a:rPr lang="en-US" sz="1800" dirty="0"/>
              <a:t>(subclones are defined as individual cells within a clonal line at a given timepoint)</a:t>
            </a:r>
            <a:endParaRPr lang="en-US" dirty="0"/>
          </a:p>
          <a:p>
            <a:pPr lvl="1"/>
            <a:endParaRPr lang="en-US" dirty="0"/>
          </a:p>
        </p:txBody>
      </p:sp>
      <p:grpSp>
        <p:nvGrpSpPr>
          <p:cNvPr id="34" name="Group 33">
            <a:extLst>
              <a:ext uri="{FF2B5EF4-FFF2-40B4-BE49-F238E27FC236}">
                <a16:creationId xmlns:a16="http://schemas.microsoft.com/office/drawing/2014/main" id="{36364672-0150-CF54-17A4-43752D2DBDD4}"/>
              </a:ext>
            </a:extLst>
          </p:cNvPr>
          <p:cNvGrpSpPr/>
          <p:nvPr/>
        </p:nvGrpSpPr>
        <p:grpSpPr>
          <a:xfrm>
            <a:off x="7868000" y="980868"/>
            <a:ext cx="4373004" cy="2055120"/>
            <a:chOff x="6842436" y="3001648"/>
            <a:chExt cx="4373004" cy="2055120"/>
          </a:xfrm>
        </p:grpSpPr>
        <p:graphicFrame>
          <p:nvGraphicFramePr>
            <p:cNvPr id="28" name="Chart 27">
              <a:extLst>
                <a:ext uri="{FF2B5EF4-FFF2-40B4-BE49-F238E27FC236}">
                  <a16:creationId xmlns:a16="http://schemas.microsoft.com/office/drawing/2014/main" id="{0E6AC585-0BE4-FEDC-2D23-0C540D9D7A32}"/>
                </a:ext>
              </a:extLst>
            </p:cNvPr>
            <p:cNvGraphicFramePr/>
            <p:nvPr>
              <p:extLst>
                <p:ext uri="{D42A27DB-BD31-4B8C-83A1-F6EECF244321}">
                  <p14:modId xmlns:p14="http://schemas.microsoft.com/office/powerpoint/2010/main" val="3331030700"/>
                </p:ext>
              </p:extLst>
            </p:nvPr>
          </p:nvGraphicFramePr>
          <p:xfrm>
            <a:off x="7252578" y="3174541"/>
            <a:ext cx="1716052" cy="1647973"/>
          </p:xfrm>
          <a:graphic>
            <a:graphicData uri="http://schemas.openxmlformats.org/drawingml/2006/chart">
              <c:chart xmlns:c="http://schemas.openxmlformats.org/drawingml/2006/chart" xmlns:r="http://schemas.openxmlformats.org/officeDocument/2006/relationships" r:id="rId4"/>
            </a:graphicData>
          </a:graphic>
        </p:graphicFrame>
        <p:grpSp>
          <p:nvGrpSpPr>
            <p:cNvPr id="25" name="Group 24">
              <a:extLst>
                <a:ext uri="{FF2B5EF4-FFF2-40B4-BE49-F238E27FC236}">
                  <a16:creationId xmlns:a16="http://schemas.microsoft.com/office/drawing/2014/main" id="{71310C94-B8D1-2446-DC94-DD2F133DFA71}"/>
                </a:ext>
              </a:extLst>
            </p:cNvPr>
            <p:cNvGrpSpPr/>
            <p:nvPr/>
          </p:nvGrpSpPr>
          <p:grpSpPr>
            <a:xfrm>
              <a:off x="7192028" y="3429000"/>
              <a:ext cx="1638821" cy="1282874"/>
              <a:chOff x="7730647" y="3276600"/>
              <a:chExt cx="1638821" cy="1282874"/>
            </a:xfrm>
          </p:grpSpPr>
          <p:cxnSp>
            <p:nvCxnSpPr>
              <p:cNvPr id="21" name="Straight Connector 20">
                <a:extLst>
                  <a:ext uri="{FF2B5EF4-FFF2-40B4-BE49-F238E27FC236}">
                    <a16:creationId xmlns:a16="http://schemas.microsoft.com/office/drawing/2014/main" id="{213FBBC4-200A-2563-A2EF-B9EDE6E1196E}"/>
                  </a:ext>
                </a:extLst>
              </p:cNvPr>
              <p:cNvCxnSpPr>
                <a:cxnSpLocks/>
              </p:cNvCxnSpPr>
              <p:nvPr/>
            </p:nvCxnSpPr>
            <p:spPr>
              <a:xfrm>
                <a:off x="7741085" y="4559474"/>
                <a:ext cx="1628383" cy="0"/>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D2557669-8A45-4B42-BFE5-702F86822F21}"/>
                  </a:ext>
                </a:extLst>
              </p:cNvPr>
              <p:cNvCxnSpPr>
                <a:cxnSpLocks/>
              </p:cNvCxnSpPr>
              <p:nvPr/>
            </p:nvCxnSpPr>
            <p:spPr>
              <a:xfrm flipV="1">
                <a:off x="7730647" y="3276600"/>
                <a:ext cx="0" cy="1282874"/>
              </a:xfrm>
              <a:prstGeom prst="line">
                <a:avLst/>
              </a:prstGeom>
            </p:spPr>
            <p:style>
              <a:lnRef idx="1">
                <a:schemeClr val="dk1"/>
              </a:lnRef>
              <a:fillRef idx="0">
                <a:schemeClr val="dk1"/>
              </a:fillRef>
              <a:effectRef idx="0">
                <a:schemeClr val="dk1"/>
              </a:effectRef>
              <a:fontRef idx="minor">
                <a:schemeClr val="tx1"/>
              </a:fontRef>
            </p:style>
          </p:cxnSp>
        </p:grpSp>
        <p:graphicFrame>
          <p:nvGraphicFramePr>
            <p:cNvPr id="29" name="Chart 28">
              <a:extLst>
                <a:ext uri="{FF2B5EF4-FFF2-40B4-BE49-F238E27FC236}">
                  <a16:creationId xmlns:a16="http://schemas.microsoft.com/office/drawing/2014/main" id="{745610AA-45AF-5530-9834-B6EC298972A4}"/>
                </a:ext>
              </a:extLst>
            </p:cNvPr>
            <p:cNvGraphicFramePr/>
            <p:nvPr>
              <p:extLst>
                <p:ext uri="{D42A27DB-BD31-4B8C-83A1-F6EECF244321}">
                  <p14:modId xmlns:p14="http://schemas.microsoft.com/office/powerpoint/2010/main" val="3706695478"/>
                </p:ext>
              </p:extLst>
            </p:nvPr>
          </p:nvGraphicFramePr>
          <p:xfrm>
            <a:off x="9369220" y="3174541"/>
            <a:ext cx="1716052" cy="1647973"/>
          </p:xfrm>
          <a:graphic>
            <a:graphicData uri="http://schemas.openxmlformats.org/drawingml/2006/chart">
              <c:chart xmlns:c="http://schemas.openxmlformats.org/drawingml/2006/chart" xmlns:r="http://schemas.openxmlformats.org/officeDocument/2006/relationships" r:id="rId5"/>
            </a:graphicData>
          </a:graphic>
        </p:graphicFrame>
        <p:grpSp>
          <p:nvGrpSpPr>
            <p:cNvPr id="30" name="Group 29">
              <a:extLst>
                <a:ext uri="{FF2B5EF4-FFF2-40B4-BE49-F238E27FC236}">
                  <a16:creationId xmlns:a16="http://schemas.microsoft.com/office/drawing/2014/main" id="{98CF31EE-A752-48EA-6452-557C009313B6}"/>
                </a:ext>
              </a:extLst>
            </p:cNvPr>
            <p:cNvGrpSpPr/>
            <p:nvPr/>
          </p:nvGrpSpPr>
          <p:grpSpPr>
            <a:xfrm>
              <a:off x="9308670" y="3429000"/>
              <a:ext cx="1638821" cy="1282874"/>
              <a:chOff x="7529974" y="3276600"/>
              <a:chExt cx="1638821" cy="1282874"/>
            </a:xfrm>
          </p:grpSpPr>
          <p:cxnSp>
            <p:nvCxnSpPr>
              <p:cNvPr id="31" name="Straight Connector 30">
                <a:extLst>
                  <a:ext uri="{FF2B5EF4-FFF2-40B4-BE49-F238E27FC236}">
                    <a16:creationId xmlns:a16="http://schemas.microsoft.com/office/drawing/2014/main" id="{0DD098A2-8F50-F23A-2271-01BB0B3FDAEF}"/>
                  </a:ext>
                </a:extLst>
              </p:cNvPr>
              <p:cNvCxnSpPr>
                <a:cxnSpLocks/>
              </p:cNvCxnSpPr>
              <p:nvPr/>
            </p:nvCxnSpPr>
            <p:spPr>
              <a:xfrm>
                <a:off x="7540412" y="4559474"/>
                <a:ext cx="1628383" cy="0"/>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A730B4C0-0682-3DCA-18EE-ABAFEAB3C319}"/>
                  </a:ext>
                </a:extLst>
              </p:cNvPr>
              <p:cNvCxnSpPr>
                <a:cxnSpLocks/>
              </p:cNvCxnSpPr>
              <p:nvPr/>
            </p:nvCxnSpPr>
            <p:spPr>
              <a:xfrm flipV="1">
                <a:off x="7529974" y="3276600"/>
                <a:ext cx="0" cy="1282874"/>
              </a:xfrm>
              <a:prstGeom prst="line">
                <a:avLst/>
              </a:prstGeom>
            </p:spPr>
            <p:style>
              <a:lnRef idx="1">
                <a:schemeClr val="dk1"/>
              </a:lnRef>
              <a:fillRef idx="0">
                <a:schemeClr val="dk1"/>
              </a:fillRef>
              <a:effectRef idx="0">
                <a:schemeClr val="dk1"/>
              </a:effectRef>
              <a:fontRef idx="minor">
                <a:schemeClr val="tx1"/>
              </a:fontRef>
            </p:style>
          </p:cxnSp>
        </p:grpSp>
        <p:sp>
          <p:nvSpPr>
            <p:cNvPr id="33" name="TextBox 32">
              <a:extLst>
                <a:ext uri="{FF2B5EF4-FFF2-40B4-BE49-F238E27FC236}">
                  <a16:creationId xmlns:a16="http://schemas.microsoft.com/office/drawing/2014/main" id="{4E8B5564-3B6F-0178-5611-C347CC627A60}"/>
                </a:ext>
              </a:extLst>
            </p:cNvPr>
            <p:cNvSpPr txBox="1"/>
            <p:nvPr/>
          </p:nvSpPr>
          <p:spPr>
            <a:xfrm>
              <a:off x="6979408" y="3001648"/>
              <a:ext cx="4236032" cy="369332"/>
            </a:xfrm>
            <a:prstGeom prst="rect">
              <a:avLst/>
            </a:prstGeom>
            <a:noFill/>
          </p:spPr>
          <p:txBody>
            <a:bodyPr wrap="none" rtlCol="0">
              <a:spAutoFit/>
            </a:bodyPr>
            <a:lstStyle/>
            <a:p>
              <a:pPr algn="ctr"/>
              <a:r>
                <a:rPr lang="en-US" dirty="0"/>
                <a:t>Gradual Reduction vs. Stochastic Reduction</a:t>
              </a:r>
            </a:p>
          </p:txBody>
        </p:sp>
        <p:sp>
          <p:nvSpPr>
            <p:cNvPr id="35" name="TextBox 34">
              <a:extLst>
                <a:ext uri="{FF2B5EF4-FFF2-40B4-BE49-F238E27FC236}">
                  <a16:creationId xmlns:a16="http://schemas.microsoft.com/office/drawing/2014/main" id="{63FEE957-C051-46AD-FF73-3C55A9B83AA2}"/>
                </a:ext>
              </a:extLst>
            </p:cNvPr>
            <p:cNvSpPr txBox="1"/>
            <p:nvPr/>
          </p:nvSpPr>
          <p:spPr>
            <a:xfrm>
              <a:off x="7691888" y="4687436"/>
              <a:ext cx="649537" cy="369332"/>
            </a:xfrm>
            <a:prstGeom prst="rect">
              <a:avLst/>
            </a:prstGeom>
            <a:noFill/>
          </p:spPr>
          <p:txBody>
            <a:bodyPr wrap="none" rtlCol="0">
              <a:spAutoFit/>
            </a:bodyPr>
            <a:lstStyle/>
            <a:p>
              <a:r>
                <a:rPr lang="en-US" dirty="0"/>
                <a:t>Time</a:t>
              </a:r>
            </a:p>
          </p:txBody>
        </p:sp>
        <p:sp>
          <p:nvSpPr>
            <p:cNvPr id="36" name="TextBox 35">
              <a:extLst>
                <a:ext uri="{FF2B5EF4-FFF2-40B4-BE49-F238E27FC236}">
                  <a16:creationId xmlns:a16="http://schemas.microsoft.com/office/drawing/2014/main" id="{747E4C07-E289-8865-0681-6D6BD58C550E}"/>
                </a:ext>
              </a:extLst>
            </p:cNvPr>
            <p:cNvSpPr txBox="1"/>
            <p:nvPr/>
          </p:nvSpPr>
          <p:spPr>
            <a:xfrm>
              <a:off x="9833582" y="4687436"/>
              <a:ext cx="649537" cy="369332"/>
            </a:xfrm>
            <a:prstGeom prst="rect">
              <a:avLst/>
            </a:prstGeom>
            <a:noFill/>
          </p:spPr>
          <p:txBody>
            <a:bodyPr wrap="none" rtlCol="0">
              <a:spAutoFit/>
            </a:bodyPr>
            <a:lstStyle/>
            <a:p>
              <a:r>
                <a:rPr lang="en-US" dirty="0"/>
                <a:t>Time</a:t>
              </a:r>
            </a:p>
          </p:txBody>
        </p:sp>
        <p:sp>
          <p:nvSpPr>
            <p:cNvPr id="37" name="TextBox 36">
              <a:extLst>
                <a:ext uri="{FF2B5EF4-FFF2-40B4-BE49-F238E27FC236}">
                  <a16:creationId xmlns:a16="http://schemas.microsoft.com/office/drawing/2014/main" id="{39B283E4-F35B-89BF-5FA2-00C5B18201D2}"/>
                </a:ext>
              </a:extLst>
            </p:cNvPr>
            <p:cNvSpPr txBox="1"/>
            <p:nvPr/>
          </p:nvSpPr>
          <p:spPr>
            <a:xfrm rot="16200000">
              <a:off x="6418858" y="3885770"/>
              <a:ext cx="1216487" cy="369332"/>
            </a:xfrm>
            <a:prstGeom prst="rect">
              <a:avLst/>
            </a:prstGeom>
            <a:noFill/>
          </p:spPr>
          <p:txBody>
            <a:bodyPr wrap="none" rtlCol="0">
              <a:spAutoFit/>
            </a:bodyPr>
            <a:lstStyle/>
            <a:p>
              <a:r>
                <a:rPr lang="en-US" dirty="0"/>
                <a:t>Production</a:t>
              </a:r>
            </a:p>
          </p:txBody>
        </p:sp>
      </p:grpSp>
      <p:grpSp>
        <p:nvGrpSpPr>
          <p:cNvPr id="38" name="Group 37">
            <a:extLst>
              <a:ext uri="{FF2B5EF4-FFF2-40B4-BE49-F238E27FC236}">
                <a16:creationId xmlns:a16="http://schemas.microsoft.com/office/drawing/2014/main" id="{6A58D75D-2BC7-CD74-B393-20E509B7C084}"/>
              </a:ext>
            </a:extLst>
          </p:cNvPr>
          <p:cNvGrpSpPr/>
          <p:nvPr/>
        </p:nvGrpSpPr>
        <p:grpSpPr>
          <a:xfrm>
            <a:off x="7868000" y="3581670"/>
            <a:ext cx="4292948" cy="1997101"/>
            <a:chOff x="6842436" y="3059667"/>
            <a:chExt cx="4292948" cy="1997101"/>
          </a:xfrm>
        </p:grpSpPr>
        <p:graphicFrame>
          <p:nvGraphicFramePr>
            <p:cNvPr id="39" name="Chart 38">
              <a:extLst>
                <a:ext uri="{FF2B5EF4-FFF2-40B4-BE49-F238E27FC236}">
                  <a16:creationId xmlns:a16="http://schemas.microsoft.com/office/drawing/2014/main" id="{4422C450-428D-F973-26A5-39196DE1D230}"/>
                </a:ext>
              </a:extLst>
            </p:cNvPr>
            <p:cNvGraphicFramePr/>
            <p:nvPr>
              <p:extLst>
                <p:ext uri="{D42A27DB-BD31-4B8C-83A1-F6EECF244321}">
                  <p14:modId xmlns:p14="http://schemas.microsoft.com/office/powerpoint/2010/main" val="715914991"/>
                </p:ext>
              </p:extLst>
            </p:nvPr>
          </p:nvGraphicFramePr>
          <p:xfrm>
            <a:off x="7252578" y="3174541"/>
            <a:ext cx="1716052" cy="1647973"/>
          </p:xfrm>
          <a:graphic>
            <a:graphicData uri="http://schemas.openxmlformats.org/drawingml/2006/chart">
              <c:chart xmlns:c="http://schemas.openxmlformats.org/drawingml/2006/chart" xmlns:r="http://schemas.openxmlformats.org/officeDocument/2006/relationships" r:id="rId6"/>
            </a:graphicData>
          </a:graphic>
        </p:graphicFrame>
        <p:grpSp>
          <p:nvGrpSpPr>
            <p:cNvPr id="40" name="Group 39">
              <a:extLst>
                <a:ext uri="{FF2B5EF4-FFF2-40B4-BE49-F238E27FC236}">
                  <a16:creationId xmlns:a16="http://schemas.microsoft.com/office/drawing/2014/main" id="{3ECEADF9-1C3A-7BA3-DF97-15BB8DBC723C}"/>
                </a:ext>
              </a:extLst>
            </p:cNvPr>
            <p:cNvGrpSpPr/>
            <p:nvPr/>
          </p:nvGrpSpPr>
          <p:grpSpPr>
            <a:xfrm>
              <a:off x="7192028" y="3429000"/>
              <a:ext cx="1638821" cy="1282874"/>
              <a:chOff x="7730647" y="3276600"/>
              <a:chExt cx="1638821" cy="1282874"/>
            </a:xfrm>
          </p:grpSpPr>
          <p:cxnSp>
            <p:nvCxnSpPr>
              <p:cNvPr id="49" name="Straight Connector 48">
                <a:extLst>
                  <a:ext uri="{FF2B5EF4-FFF2-40B4-BE49-F238E27FC236}">
                    <a16:creationId xmlns:a16="http://schemas.microsoft.com/office/drawing/2014/main" id="{3D010AB9-B470-FC4B-2057-AFA212F9BDFB}"/>
                  </a:ext>
                </a:extLst>
              </p:cNvPr>
              <p:cNvCxnSpPr>
                <a:cxnSpLocks/>
              </p:cNvCxnSpPr>
              <p:nvPr/>
            </p:nvCxnSpPr>
            <p:spPr>
              <a:xfrm>
                <a:off x="7741085" y="4559474"/>
                <a:ext cx="1628383" cy="0"/>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917C30CE-1F23-A96B-12AC-28FC3BEA5228}"/>
                  </a:ext>
                </a:extLst>
              </p:cNvPr>
              <p:cNvCxnSpPr>
                <a:cxnSpLocks/>
              </p:cNvCxnSpPr>
              <p:nvPr/>
            </p:nvCxnSpPr>
            <p:spPr>
              <a:xfrm flipV="1">
                <a:off x="7730647" y="3276600"/>
                <a:ext cx="0" cy="1282874"/>
              </a:xfrm>
              <a:prstGeom prst="line">
                <a:avLst/>
              </a:prstGeom>
            </p:spPr>
            <p:style>
              <a:lnRef idx="1">
                <a:schemeClr val="dk1"/>
              </a:lnRef>
              <a:fillRef idx="0">
                <a:schemeClr val="dk1"/>
              </a:fillRef>
              <a:effectRef idx="0">
                <a:schemeClr val="dk1"/>
              </a:effectRef>
              <a:fontRef idx="minor">
                <a:schemeClr val="tx1"/>
              </a:fontRef>
            </p:style>
          </p:cxnSp>
        </p:grpSp>
        <p:graphicFrame>
          <p:nvGraphicFramePr>
            <p:cNvPr id="41" name="Chart 40">
              <a:extLst>
                <a:ext uri="{FF2B5EF4-FFF2-40B4-BE49-F238E27FC236}">
                  <a16:creationId xmlns:a16="http://schemas.microsoft.com/office/drawing/2014/main" id="{7EC85C0A-076B-065F-DC4F-8369812EAF9D}"/>
                </a:ext>
              </a:extLst>
            </p:cNvPr>
            <p:cNvGraphicFramePr/>
            <p:nvPr>
              <p:extLst>
                <p:ext uri="{D42A27DB-BD31-4B8C-83A1-F6EECF244321}">
                  <p14:modId xmlns:p14="http://schemas.microsoft.com/office/powerpoint/2010/main" val="2185729976"/>
                </p:ext>
              </p:extLst>
            </p:nvPr>
          </p:nvGraphicFramePr>
          <p:xfrm>
            <a:off x="9419332" y="3174541"/>
            <a:ext cx="1716052" cy="1647973"/>
          </p:xfrm>
          <a:graphic>
            <a:graphicData uri="http://schemas.openxmlformats.org/drawingml/2006/chart">
              <c:chart xmlns:c="http://schemas.openxmlformats.org/drawingml/2006/chart" xmlns:r="http://schemas.openxmlformats.org/officeDocument/2006/relationships" r:id="rId7"/>
            </a:graphicData>
          </a:graphic>
        </p:graphicFrame>
        <p:grpSp>
          <p:nvGrpSpPr>
            <p:cNvPr id="42" name="Group 41">
              <a:extLst>
                <a:ext uri="{FF2B5EF4-FFF2-40B4-BE49-F238E27FC236}">
                  <a16:creationId xmlns:a16="http://schemas.microsoft.com/office/drawing/2014/main" id="{BECE6EAE-1E39-653D-D032-6DAAAEE5DE42}"/>
                </a:ext>
              </a:extLst>
            </p:cNvPr>
            <p:cNvGrpSpPr/>
            <p:nvPr/>
          </p:nvGrpSpPr>
          <p:grpSpPr>
            <a:xfrm>
              <a:off x="9358782" y="3429000"/>
              <a:ext cx="1638821" cy="1282874"/>
              <a:chOff x="7580086" y="3276600"/>
              <a:chExt cx="1638821" cy="1282874"/>
            </a:xfrm>
          </p:grpSpPr>
          <p:cxnSp>
            <p:nvCxnSpPr>
              <p:cNvPr id="47" name="Straight Connector 46">
                <a:extLst>
                  <a:ext uri="{FF2B5EF4-FFF2-40B4-BE49-F238E27FC236}">
                    <a16:creationId xmlns:a16="http://schemas.microsoft.com/office/drawing/2014/main" id="{F9663034-487D-8C83-9C47-C8F824758785}"/>
                  </a:ext>
                </a:extLst>
              </p:cNvPr>
              <p:cNvCxnSpPr>
                <a:cxnSpLocks/>
              </p:cNvCxnSpPr>
              <p:nvPr/>
            </p:nvCxnSpPr>
            <p:spPr>
              <a:xfrm>
                <a:off x="7590524" y="4559474"/>
                <a:ext cx="1628383" cy="0"/>
              </a:xfrm>
              <a:prstGeom prst="line">
                <a:avLst/>
              </a:prstGeom>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31B589F5-2908-5BE0-15D9-7D998AAF28C7}"/>
                  </a:ext>
                </a:extLst>
              </p:cNvPr>
              <p:cNvCxnSpPr>
                <a:cxnSpLocks/>
              </p:cNvCxnSpPr>
              <p:nvPr/>
            </p:nvCxnSpPr>
            <p:spPr>
              <a:xfrm flipV="1">
                <a:off x="7580086" y="3276600"/>
                <a:ext cx="0" cy="1282874"/>
              </a:xfrm>
              <a:prstGeom prst="line">
                <a:avLst/>
              </a:prstGeom>
            </p:spPr>
            <p:style>
              <a:lnRef idx="1">
                <a:schemeClr val="dk1"/>
              </a:lnRef>
              <a:fillRef idx="0">
                <a:schemeClr val="dk1"/>
              </a:fillRef>
              <a:effectRef idx="0">
                <a:schemeClr val="dk1"/>
              </a:effectRef>
              <a:fontRef idx="minor">
                <a:schemeClr val="tx1"/>
              </a:fontRef>
            </p:style>
          </p:cxnSp>
        </p:grpSp>
        <p:sp>
          <p:nvSpPr>
            <p:cNvPr id="43" name="TextBox 42">
              <a:extLst>
                <a:ext uri="{FF2B5EF4-FFF2-40B4-BE49-F238E27FC236}">
                  <a16:creationId xmlns:a16="http://schemas.microsoft.com/office/drawing/2014/main" id="{C9044818-B674-6723-4F92-40B6D944B9F7}"/>
                </a:ext>
              </a:extLst>
            </p:cNvPr>
            <p:cNvSpPr txBox="1"/>
            <p:nvPr/>
          </p:nvSpPr>
          <p:spPr>
            <a:xfrm>
              <a:off x="7382797" y="3059667"/>
              <a:ext cx="3564694" cy="369332"/>
            </a:xfrm>
            <a:prstGeom prst="rect">
              <a:avLst/>
            </a:prstGeom>
            <a:noFill/>
          </p:spPr>
          <p:txBody>
            <a:bodyPr wrap="none" rtlCol="0">
              <a:spAutoFit/>
            </a:bodyPr>
            <a:lstStyle/>
            <a:p>
              <a:r>
                <a:rPr lang="en-US" dirty="0"/>
                <a:t>Direct Descent vs. Stepwise Descent</a:t>
              </a:r>
            </a:p>
          </p:txBody>
        </p:sp>
        <p:sp>
          <p:nvSpPr>
            <p:cNvPr id="44" name="TextBox 43">
              <a:extLst>
                <a:ext uri="{FF2B5EF4-FFF2-40B4-BE49-F238E27FC236}">
                  <a16:creationId xmlns:a16="http://schemas.microsoft.com/office/drawing/2014/main" id="{4B33C001-F543-751E-73CC-4ABD32B5B660}"/>
                </a:ext>
              </a:extLst>
            </p:cNvPr>
            <p:cNvSpPr txBox="1"/>
            <p:nvPr/>
          </p:nvSpPr>
          <p:spPr>
            <a:xfrm>
              <a:off x="7691888" y="4687436"/>
              <a:ext cx="936860" cy="369332"/>
            </a:xfrm>
            <a:prstGeom prst="rect">
              <a:avLst/>
            </a:prstGeom>
            <a:noFill/>
          </p:spPr>
          <p:txBody>
            <a:bodyPr wrap="none" rtlCol="0">
              <a:spAutoFit/>
            </a:bodyPr>
            <a:lstStyle/>
            <a:p>
              <a:r>
                <a:rPr lang="en-US" dirty="0"/>
                <a:t>Stability</a:t>
              </a:r>
            </a:p>
          </p:txBody>
        </p:sp>
        <p:sp>
          <p:nvSpPr>
            <p:cNvPr id="45" name="TextBox 44">
              <a:extLst>
                <a:ext uri="{FF2B5EF4-FFF2-40B4-BE49-F238E27FC236}">
                  <a16:creationId xmlns:a16="http://schemas.microsoft.com/office/drawing/2014/main" id="{AF77FF88-2676-44E0-5561-1E9FD0F8DA75}"/>
                </a:ext>
              </a:extLst>
            </p:cNvPr>
            <p:cNvSpPr txBox="1"/>
            <p:nvPr/>
          </p:nvSpPr>
          <p:spPr>
            <a:xfrm>
              <a:off x="9808928" y="4687436"/>
              <a:ext cx="936860" cy="369332"/>
            </a:xfrm>
            <a:prstGeom prst="rect">
              <a:avLst/>
            </a:prstGeom>
            <a:noFill/>
          </p:spPr>
          <p:txBody>
            <a:bodyPr wrap="none" rtlCol="0">
              <a:spAutoFit/>
            </a:bodyPr>
            <a:lstStyle/>
            <a:p>
              <a:r>
                <a:rPr lang="en-US" dirty="0"/>
                <a:t>Stability</a:t>
              </a:r>
            </a:p>
          </p:txBody>
        </p:sp>
        <p:sp>
          <p:nvSpPr>
            <p:cNvPr id="46" name="TextBox 45">
              <a:extLst>
                <a:ext uri="{FF2B5EF4-FFF2-40B4-BE49-F238E27FC236}">
                  <a16:creationId xmlns:a16="http://schemas.microsoft.com/office/drawing/2014/main" id="{7E70214B-7D9F-185C-0368-746484BD5B2C}"/>
                </a:ext>
              </a:extLst>
            </p:cNvPr>
            <p:cNvSpPr txBox="1"/>
            <p:nvPr/>
          </p:nvSpPr>
          <p:spPr>
            <a:xfrm rot="16200000">
              <a:off x="6418858" y="3885770"/>
              <a:ext cx="1216487" cy="369332"/>
            </a:xfrm>
            <a:prstGeom prst="rect">
              <a:avLst/>
            </a:prstGeom>
            <a:noFill/>
          </p:spPr>
          <p:txBody>
            <a:bodyPr wrap="none" rtlCol="0">
              <a:spAutoFit/>
            </a:bodyPr>
            <a:lstStyle/>
            <a:p>
              <a:r>
                <a:rPr lang="en-US" dirty="0"/>
                <a:t>Production</a:t>
              </a:r>
            </a:p>
          </p:txBody>
        </p:sp>
      </p:grpSp>
      <p:sp>
        <p:nvSpPr>
          <p:cNvPr id="2" name="TextBox 1">
            <a:extLst>
              <a:ext uri="{FF2B5EF4-FFF2-40B4-BE49-F238E27FC236}">
                <a16:creationId xmlns:a16="http://schemas.microsoft.com/office/drawing/2014/main" id="{23F96293-EA43-554F-4390-4FD6ABF9437F}"/>
              </a:ext>
            </a:extLst>
          </p:cNvPr>
          <p:cNvSpPr txBox="1"/>
          <p:nvPr/>
        </p:nvSpPr>
        <p:spPr>
          <a:xfrm>
            <a:off x="8177918" y="1920360"/>
            <a:ext cx="942887" cy="307777"/>
          </a:xfrm>
          <a:prstGeom prst="rect">
            <a:avLst/>
          </a:prstGeom>
          <a:noFill/>
        </p:spPr>
        <p:txBody>
          <a:bodyPr wrap="none" rtlCol="0">
            <a:spAutoFit/>
          </a:bodyPr>
          <a:lstStyle/>
          <a:p>
            <a:r>
              <a:rPr lang="en-US" sz="1400" dirty="0">
                <a:solidFill>
                  <a:schemeClr val="accent3"/>
                </a:solidFill>
              </a:rPr>
              <a:t>Subclone1</a:t>
            </a:r>
          </a:p>
        </p:txBody>
      </p:sp>
      <p:sp>
        <p:nvSpPr>
          <p:cNvPr id="3" name="TextBox 2">
            <a:extLst>
              <a:ext uri="{FF2B5EF4-FFF2-40B4-BE49-F238E27FC236}">
                <a16:creationId xmlns:a16="http://schemas.microsoft.com/office/drawing/2014/main" id="{56788F04-F0A9-EEAD-82D1-0B2F23CEBEA5}"/>
              </a:ext>
            </a:extLst>
          </p:cNvPr>
          <p:cNvSpPr txBox="1"/>
          <p:nvPr/>
        </p:nvSpPr>
        <p:spPr>
          <a:xfrm>
            <a:off x="8846793" y="1428575"/>
            <a:ext cx="942887" cy="307777"/>
          </a:xfrm>
          <a:prstGeom prst="rect">
            <a:avLst/>
          </a:prstGeom>
          <a:noFill/>
        </p:spPr>
        <p:txBody>
          <a:bodyPr wrap="none" rtlCol="0">
            <a:spAutoFit/>
          </a:bodyPr>
          <a:lstStyle/>
          <a:p>
            <a:r>
              <a:rPr lang="en-US" sz="1400" dirty="0">
                <a:solidFill>
                  <a:schemeClr val="accent1"/>
                </a:solidFill>
              </a:rPr>
              <a:t>Subclone3</a:t>
            </a:r>
          </a:p>
        </p:txBody>
      </p:sp>
      <p:sp>
        <p:nvSpPr>
          <p:cNvPr id="4" name="TextBox 3">
            <a:extLst>
              <a:ext uri="{FF2B5EF4-FFF2-40B4-BE49-F238E27FC236}">
                <a16:creationId xmlns:a16="http://schemas.microsoft.com/office/drawing/2014/main" id="{99D904F3-D6B0-AC36-6006-4B1477E23458}"/>
              </a:ext>
            </a:extLst>
          </p:cNvPr>
          <p:cNvSpPr txBox="1"/>
          <p:nvPr/>
        </p:nvSpPr>
        <p:spPr>
          <a:xfrm>
            <a:off x="8541365" y="2302951"/>
            <a:ext cx="942887" cy="307777"/>
          </a:xfrm>
          <a:prstGeom prst="rect">
            <a:avLst/>
          </a:prstGeom>
          <a:noFill/>
        </p:spPr>
        <p:txBody>
          <a:bodyPr wrap="none" rtlCol="0">
            <a:spAutoFit/>
          </a:bodyPr>
          <a:lstStyle/>
          <a:p>
            <a:r>
              <a:rPr lang="en-US" sz="1400" dirty="0">
                <a:solidFill>
                  <a:schemeClr val="accent2"/>
                </a:solidFill>
              </a:rPr>
              <a:t>Subclone2</a:t>
            </a:r>
          </a:p>
        </p:txBody>
      </p:sp>
    </p:spTree>
    <p:extLst>
      <p:ext uri="{BB962C8B-B14F-4D97-AF65-F5344CB8AC3E}">
        <p14:creationId xmlns:p14="http://schemas.microsoft.com/office/powerpoint/2010/main" val="2961494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555287" y="148571"/>
            <a:ext cx="7797318" cy="101762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dirty="0">
                <a:solidFill>
                  <a:srgbClr val="000090"/>
                </a:solidFill>
                <a:latin typeface="Arial" panose="020B0604020202020204" pitchFamily="34" charset="0"/>
                <a:cs typeface="Arial" panose="020B0604020202020204" pitchFamily="34" charset="0"/>
              </a:rPr>
              <a:t>Objectives</a:t>
            </a:r>
          </a:p>
        </p:txBody>
      </p:sp>
      <p:grpSp>
        <p:nvGrpSpPr>
          <p:cNvPr id="11" name="Group 10">
            <a:extLst>
              <a:ext uri="{FF2B5EF4-FFF2-40B4-BE49-F238E27FC236}">
                <a16:creationId xmlns:a16="http://schemas.microsoft.com/office/drawing/2014/main" id="{A14A1F39-DEA4-4963-95D1-2B8D0BBC1CA7}"/>
              </a:ext>
            </a:extLst>
          </p:cNvPr>
          <p:cNvGrpSpPr/>
          <p:nvPr/>
        </p:nvGrpSpPr>
        <p:grpSpPr>
          <a:xfrm>
            <a:off x="0" y="0"/>
            <a:ext cx="938719" cy="6655110"/>
            <a:chOff x="-4335" y="-3077"/>
            <a:chExt cx="938719" cy="6655110"/>
          </a:xfrm>
        </p:grpSpPr>
        <p:pic>
          <p:nvPicPr>
            <p:cNvPr id="12" name="Picture 11" descr="NSF.jpeg">
              <a:extLst>
                <a:ext uri="{FF2B5EF4-FFF2-40B4-BE49-F238E27FC236}">
                  <a16:creationId xmlns:a16="http://schemas.microsoft.com/office/drawing/2014/main" id="{F308FD8F-2A41-4056-A015-AC0F45CC75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463" y="5734169"/>
              <a:ext cx="914400" cy="921327"/>
            </a:xfrm>
            <a:prstGeom prst="rect">
              <a:avLst/>
            </a:prstGeom>
          </p:spPr>
        </p:pic>
        <p:grpSp>
          <p:nvGrpSpPr>
            <p:cNvPr id="13" name="Group 12">
              <a:extLst>
                <a:ext uri="{FF2B5EF4-FFF2-40B4-BE49-F238E27FC236}">
                  <a16:creationId xmlns:a16="http://schemas.microsoft.com/office/drawing/2014/main" id="{D9C96B8B-3C65-45F0-8E00-E9E48C954233}"/>
                </a:ext>
              </a:extLst>
            </p:cNvPr>
            <p:cNvGrpSpPr>
              <a:grpSpLocks noChangeAspect="1"/>
            </p:cNvGrpSpPr>
            <p:nvPr/>
          </p:nvGrpSpPr>
          <p:grpSpPr>
            <a:xfrm rot="16200000">
              <a:off x="-2360643" y="2353231"/>
              <a:ext cx="5651336" cy="938719"/>
              <a:chOff x="325118" y="2690362"/>
              <a:chExt cx="6177280" cy="1026083"/>
            </a:xfrm>
          </p:grpSpPr>
          <p:sp>
            <p:nvSpPr>
              <p:cNvPr id="14" name="Rectangle 13">
                <a:extLst>
                  <a:ext uri="{FF2B5EF4-FFF2-40B4-BE49-F238E27FC236}">
                    <a16:creationId xmlns:a16="http://schemas.microsoft.com/office/drawing/2014/main" id="{4A61A733-19E5-4C9D-8036-ED068546FDF6}"/>
                  </a:ext>
                </a:extLst>
              </p:cNvPr>
              <p:cNvSpPr/>
              <p:nvPr/>
            </p:nvSpPr>
            <p:spPr>
              <a:xfrm rot="5400000">
                <a:off x="2914007" y="106209"/>
                <a:ext cx="999501" cy="6177280"/>
              </a:xfrm>
              <a:prstGeom prst="rect">
                <a:avLst/>
              </a:prstGeom>
              <a:solidFill>
                <a:srgbClr val="F8DE28"/>
              </a:solidFill>
              <a:ln>
                <a:solidFill>
                  <a:srgbClr val="FBEC8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descr="AMBIC-horizontal.png">
                <a:extLst>
                  <a:ext uri="{FF2B5EF4-FFF2-40B4-BE49-F238E27FC236}">
                    <a16:creationId xmlns:a16="http://schemas.microsoft.com/office/drawing/2014/main" id="{2DE90AFE-1E1F-499D-8069-090888C661D7}"/>
                  </a:ext>
                </a:extLst>
              </p:cNvPr>
              <p:cNvPicPr>
                <a:picLocks noChangeAspect="1"/>
              </p:cNvPicPr>
              <p:nvPr/>
            </p:nvPicPr>
            <p:blipFill rotWithShape="1">
              <a:blip r:embed="rId4">
                <a:extLst>
                  <a:ext uri="{28A0092B-C50C-407E-A947-70E740481C1C}">
                    <a14:useLocalDpi xmlns:a14="http://schemas.microsoft.com/office/drawing/2010/main" val="0"/>
                  </a:ext>
                </a:extLst>
              </a:blip>
              <a:srcRect r="38824"/>
              <a:stretch/>
            </p:blipFill>
            <p:spPr>
              <a:xfrm>
                <a:off x="395795" y="2834194"/>
                <a:ext cx="3356340" cy="737618"/>
              </a:xfrm>
              <a:prstGeom prst="rect">
                <a:avLst/>
              </a:prstGeom>
              <a:noFill/>
              <a:ln>
                <a:noFill/>
              </a:ln>
            </p:spPr>
          </p:pic>
          <p:sp>
            <p:nvSpPr>
              <p:cNvPr id="16" name="TextBox 15">
                <a:extLst>
                  <a:ext uri="{FF2B5EF4-FFF2-40B4-BE49-F238E27FC236}">
                    <a16:creationId xmlns:a16="http://schemas.microsoft.com/office/drawing/2014/main" id="{A9CD11E0-23C5-467F-99EA-41F902C82528}"/>
                  </a:ext>
                </a:extLst>
              </p:cNvPr>
              <p:cNvSpPr txBox="1"/>
              <p:nvPr/>
            </p:nvSpPr>
            <p:spPr>
              <a:xfrm>
                <a:off x="3875481" y="2690362"/>
                <a:ext cx="2455165" cy="1026083"/>
              </a:xfrm>
              <a:prstGeom prst="rect">
                <a:avLst/>
              </a:prstGeom>
              <a:solidFill>
                <a:srgbClr val="F8DE28"/>
              </a:solidFill>
              <a:ln>
                <a:noFill/>
              </a:ln>
            </p:spPr>
            <p:txBody>
              <a:bodyPr wrap="none" rtlCol="0">
                <a:spAutoFit/>
              </a:bodyPr>
              <a:lstStyle/>
              <a:p>
                <a:r>
                  <a:rPr lang="en-US" sz="1100" b="1" dirty="0">
                    <a:solidFill>
                      <a:srgbClr val="211D7D"/>
                    </a:solidFill>
                  </a:rPr>
                  <a:t>Johns Hopkins University</a:t>
                </a:r>
              </a:p>
              <a:p>
                <a:r>
                  <a:rPr lang="en-US" sz="1100" b="1" dirty="0">
                    <a:solidFill>
                      <a:srgbClr val="211D7D"/>
                    </a:solidFill>
                  </a:rPr>
                  <a:t>Clemson University</a:t>
                </a:r>
              </a:p>
              <a:p>
                <a:r>
                  <a:rPr lang="en-US" sz="1100" b="1" dirty="0">
                    <a:solidFill>
                      <a:srgbClr val="211D7D"/>
                    </a:solidFill>
                  </a:rPr>
                  <a:t>University of Delaware</a:t>
                </a:r>
              </a:p>
              <a:p>
                <a:r>
                  <a:rPr lang="en-US" sz="1100" b="1" dirty="0">
                    <a:solidFill>
                      <a:srgbClr val="211D7D"/>
                    </a:solidFill>
                  </a:rPr>
                  <a:t>University of Massachusetts Lowell</a:t>
                </a:r>
              </a:p>
              <a:p>
                <a:r>
                  <a:rPr lang="en-US" sz="1100" b="1" dirty="0">
                    <a:solidFill>
                      <a:srgbClr val="211D7D"/>
                    </a:solidFill>
                  </a:rPr>
                  <a:t>University of Maryland</a:t>
                </a:r>
              </a:p>
            </p:txBody>
          </p:sp>
        </p:grpSp>
      </p:grpSp>
      <p:sp>
        <p:nvSpPr>
          <p:cNvPr id="6" name="Content Placeholder 2">
            <a:extLst>
              <a:ext uri="{FF2B5EF4-FFF2-40B4-BE49-F238E27FC236}">
                <a16:creationId xmlns:a16="http://schemas.microsoft.com/office/drawing/2014/main" id="{A4161CA8-F5B8-BF95-6A5D-CB315A554842}"/>
              </a:ext>
            </a:extLst>
          </p:cNvPr>
          <p:cNvSpPr>
            <a:spLocks noGrp="1"/>
          </p:cNvSpPr>
          <p:nvPr>
            <p:ph idx="1"/>
          </p:nvPr>
        </p:nvSpPr>
        <p:spPr>
          <a:xfrm>
            <a:off x="1045986" y="1825625"/>
            <a:ext cx="5354814" cy="4351338"/>
          </a:xfrm>
        </p:spPr>
        <p:txBody>
          <a:bodyPr>
            <a:normAutofit/>
          </a:bodyPr>
          <a:lstStyle/>
          <a:p>
            <a:pPr marL="514350" indent="-514350">
              <a:buFont typeface="+mj-lt"/>
              <a:buAutoNum type="arabicPeriod"/>
            </a:pPr>
            <a:r>
              <a:rPr lang="en-US" b="1" dirty="0"/>
              <a:t>Understand the heterogeneity and dynamics of instability and shed light on its mechanisms</a:t>
            </a:r>
          </a:p>
          <a:p>
            <a:pPr lvl="1"/>
            <a:r>
              <a:rPr lang="en-US" dirty="0"/>
              <a:t>How often do high producers become low producers?</a:t>
            </a:r>
          </a:p>
        </p:txBody>
      </p:sp>
      <p:cxnSp>
        <p:nvCxnSpPr>
          <p:cNvPr id="41" name="Straight Connector 40">
            <a:extLst>
              <a:ext uri="{FF2B5EF4-FFF2-40B4-BE49-F238E27FC236}">
                <a16:creationId xmlns:a16="http://schemas.microsoft.com/office/drawing/2014/main" id="{A21A2DA5-24B1-67D9-28BF-5F2342EC665C}"/>
              </a:ext>
            </a:extLst>
          </p:cNvPr>
          <p:cNvCxnSpPr>
            <a:cxnSpLocks/>
          </p:cNvCxnSpPr>
          <p:nvPr/>
        </p:nvCxnSpPr>
        <p:spPr>
          <a:xfrm>
            <a:off x="14791508" y="2921954"/>
            <a:ext cx="0" cy="2956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C113EC4-DA85-6F35-DC68-95CC96EBDA48}"/>
              </a:ext>
            </a:extLst>
          </p:cNvPr>
          <p:cNvCxnSpPr>
            <a:cxnSpLocks/>
          </p:cNvCxnSpPr>
          <p:nvPr/>
        </p:nvCxnSpPr>
        <p:spPr>
          <a:xfrm>
            <a:off x="15377353" y="2921954"/>
            <a:ext cx="0" cy="2956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0C143C6-910B-7218-3620-1AE6037EB4AD}"/>
              </a:ext>
            </a:extLst>
          </p:cNvPr>
          <p:cNvCxnSpPr>
            <a:cxnSpLocks/>
          </p:cNvCxnSpPr>
          <p:nvPr/>
        </p:nvCxnSpPr>
        <p:spPr>
          <a:xfrm>
            <a:off x="15747158" y="2921952"/>
            <a:ext cx="0" cy="2956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937D7AA-0716-0885-7380-09105D1ABAB5}"/>
              </a:ext>
            </a:extLst>
          </p:cNvPr>
          <p:cNvCxnSpPr>
            <a:cxnSpLocks/>
          </p:cNvCxnSpPr>
          <p:nvPr/>
        </p:nvCxnSpPr>
        <p:spPr>
          <a:xfrm>
            <a:off x="16331098" y="2921952"/>
            <a:ext cx="0" cy="2956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AC13212B-546C-5649-FF3A-F921241474F0}"/>
              </a:ext>
            </a:extLst>
          </p:cNvPr>
          <p:cNvCxnSpPr>
            <a:cxnSpLocks/>
          </p:cNvCxnSpPr>
          <p:nvPr/>
        </p:nvCxnSpPr>
        <p:spPr>
          <a:xfrm>
            <a:off x="16555538" y="2921954"/>
            <a:ext cx="0" cy="2956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F024D02-BCC5-B28E-3791-CC7C18B49F6D}"/>
              </a:ext>
            </a:extLst>
          </p:cNvPr>
          <p:cNvCxnSpPr>
            <a:cxnSpLocks/>
          </p:cNvCxnSpPr>
          <p:nvPr/>
        </p:nvCxnSpPr>
        <p:spPr>
          <a:xfrm>
            <a:off x="17141383" y="2921954"/>
            <a:ext cx="0" cy="2956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03E6FE0-9E12-3940-35EA-2452DD37010A}"/>
              </a:ext>
            </a:extLst>
          </p:cNvPr>
          <p:cNvCxnSpPr>
            <a:cxnSpLocks/>
          </p:cNvCxnSpPr>
          <p:nvPr/>
        </p:nvCxnSpPr>
        <p:spPr>
          <a:xfrm>
            <a:off x="17511188" y="2921952"/>
            <a:ext cx="0" cy="2956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F0BA0D5-7C26-43ED-3343-8F8972E1719D}"/>
              </a:ext>
            </a:extLst>
          </p:cNvPr>
          <p:cNvCxnSpPr>
            <a:cxnSpLocks/>
          </p:cNvCxnSpPr>
          <p:nvPr/>
        </p:nvCxnSpPr>
        <p:spPr>
          <a:xfrm>
            <a:off x="18095128" y="2921952"/>
            <a:ext cx="0" cy="2956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99ADC81F-C1A8-E99A-8531-8E169C2818D7}"/>
              </a:ext>
            </a:extLst>
          </p:cNvPr>
          <p:cNvGrpSpPr/>
          <p:nvPr/>
        </p:nvGrpSpPr>
        <p:grpSpPr>
          <a:xfrm>
            <a:off x="6723557" y="1306211"/>
            <a:ext cx="5552071" cy="4983752"/>
            <a:chOff x="6723557" y="1306211"/>
            <a:chExt cx="5552071" cy="4983752"/>
          </a:xfrm>
        </p:grpSpPr>
        <p:grpSp>
          <p:nvGrpSpPr>
            <p:cNvPr id="17" name="Group 16">
              <a:extLst>
                <a:ext uri="{FF2B5EF4-FFF2-40B4-BE49-F238E27FC236}">
                  <a16:creationId xmlns:a16="http://schemas.microsoft.com/office/drawing/2014/main" id="{74639D45-28A7-D113-AE2B-CB2EFB364F43}"/>
                </a:ext>
              </a:extLst>
            </p:cNvPr>
            <p:cNvGrpSpPr/>
            <p:nvPr/>
          </p:nvGrpSpPr>
          <p:grpSpPr>
            <a:xfrm>
              <a:off x="6723557" y="1918475"/>
              <a:ext cx="4149063" cy="4371488"/>
              <a:chOff x="7356449" y="1763262"/>
              <a:chExt cx="3628877" cy="3823416"/>
            </a:xfrm>
          </p:grpSpPr>
          <p:pic>
            <p:nvPicPr>
              <p:cNvPr id="4" name="Content Placeholder 4">
                <a:extLst>
                  <a:ext uri="{FF2B5EF4-FFF2-40B4-BE49-F238E27FC236}">
                    <a16:creationId xmlns:a16="http://schemas.microsoft.com/office/drawing/2014/main" id="{B8B29CC6-A54F-50F3-0ED0-56B4C131D71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60705" t="10832" r="27599" b="48841"/>
              <a:stretch/>
            </p:blipFill>
            <p:spPr>
              <a:xfrm>
                <a:off x="8044694" y="1763262"/>
                <a:ext cx="1390803" cy="3823415"/>
              </a:xfrm>
              <a:prstGeom prst="rect">
                <a:avLst/>
              </a:prstGeom>
            </p:spPr>
          </p:pic>
          <p:pic>
            <p:nvPicPr>
              <p:cNvPr id="7" name="Content Placeholder 4">
                <a:extLst>
                  <a:ext uri="{FF2B5EF4-FFF2-40B4-BE49-F238E27FC236}">
                    <a16:creationId xmlns:a16="http://schemas.microsoft.com/office/drawing/2014/main" id="{FD253258-C221-E9BA-A330-4AF4FCF011C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84847" t="10832" r="2119" b="48841"/>
              <a:stretch/>
            </p:blipFill>
            <p:spPr>
              <a:xfrm>
                <a:off x="9435497" y="1763262"/>
                <a:ext cx="1549829" cy="3823416"/>
              </a:xfrm>
              <a:prstGeom prst="rect">
                <a:avLst/>
              </a:prstGeom>
            </p:spPr>
          </p:pic>
          <p:pic>
            <p:nvPicPr>
              <p:cNvPr id="8" name="Content Placeholder 4">
                <a:extLst>
                  <a:ext uri="{FF2B5EF4-FFF2-40B4-BE49-F238E27FC236}">
                    <a16:creationId xmlns:a16="http://schemas.microsoft.com/office/drawing/2014/main" id="{092B6B42-67BF-5007-BF66-82AC222049E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8510" t="10832" r="75702" b="48841"/>
              <a:stretch/>
            </p:blipFill>
            <p:spPr>
              <a:xfrm>
                <a:off x="7356449" y="1763262"/>
                <a:ext cx="688245" cy="3823416"/>
              </a:xfrm>
              <a:prstGeom prst="rect">
                <a:avLst/>
              </a:prstGeom>
            </p:spPr>
          </p:pic>
          <p:sp>
            <p:nvSpPr>
              <p:cNvPr id="9" name="Rectangle 8">
                <a:extLst>
                  <a:ext uri="{FF2B5EF4-FFF2-40B4-BE49-F238E27FC236}">
                    <a16:creationId xmlns:a16="http://schemas.microsoft.com/office/drawing/2014/main" id="{61851BC4-ADC0-B70A-6EB0-BBEF1E766D01}"/>
                  </a:ext>
                </a:extLst>
              </p:cNvPr>
              <p:cNvSpPr/>
              <p:nvPr/>
            </p:nvSpPr>
            <p:spPr>
              <a:xfrm>
                <a:off x="8183880" y="5448300"/>
                <a:ext cx="205740" cy="138377"/>
              </a:xfrm>
              <a:prstGeom prst="rect">
                <a:avLst/>
              </a:prstGeom>
              <a:solidFill>
                <a:srgbClr val="FE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Oval 17">
              <a:extLst>
                <a:ext uri="{FF2B5EF4-FFF2-40B4-BE49-F238E27FC236}">
                  <a16:creationId xmlns:a16="http://schemas.microsoft.com/office/drawing/2014/main" id="{6803DEE4-CAE5-B1E4-FAE8-59B70496B278}"/>
                </a:ext>
              </a:extLst>
            </p:cNvPr>
            <p:cNvSpPr/>
            <p:nvPr/>
          </p:nvSpPr>
          <p:spPr>
            <a:xfrm>
              <a:off x="8617388" y="2619757"/>
              <a:ext cx="166858" cy="16685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9FD7F537-4493-DF6C-C31D-F18D0AAE8B1E}"/>
                </a:ext>
              </a:extLst>
            </p:cNvPr>
            <p:cNvCxnSpPr>
              <a:cxnSpLocks/>
              <a:stCxn id="18" idx="6"/>
            </p:cNvCxnSpPr>
            <p:nvPr/>
          </p:nvCxnSpPr>
          <p:spPr>
            <a:xfrm>
              <a:off x="8784246" y="2703186"/>
              <a:ext cx="525956" cy="1108538"/>
            </a:xfrm>
            <a:prstGeom prst="straightConnector1">
              <a:avLst/>
            </a:prstGeom>
            <a:ln w="1905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BC0A141-EBAA-0A15-B87C-4AD4C7E14615}"/>
                </a:ext>
              </a:extLst>
            </p:cNvPr>
            <p:cNvCxnSpPr>
              <a:cxnSpLocks/>
              <a:stCxn id="18" idx="6"/>
            </p:cNvCxnSpPr>
            <p:nvPr/>
          </p:nvCxnSpPr>
          <p:spPr>
            <a:xfrm>
              <a:off x="8784246" y="2703186"/>
              <a:ext cx="523474" cy="2905678"/>
            </a:xfrm>
            <a:prstGeom prst="straightConnector1">
              <a:avLst/>
            </a:prstGeom>
            <a:ln w="1905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00547A47-62E7-9C4B-748B-782FF999FF11}"/>
                </a:ext>
              </a:extLst>
            </p:cNvPr>
            <p:cNvSpPr txBox="1"/>
            <p:nvPr/>
          </p:nvSpPr>
          <p:spPr>
            <a:xfrm>
              <a:off x="7006078" y="1306211"/>
              <a:ext cx="4460965" cy="369332"/>
            </a:xfrm>
            <a:prstGeom prst="rect">
              <a:avLst/>
            </a:prstGeom>
            <a:noFill/>
          </p:spPr>
          <p:txBody>
            <a:bodyPr wrap="none" rtlCol="0">
              <a:spAutoFit/>
            </a:bodyPr>
            <a:lstStyle/>
            <a:p>
              <a:r>
                <a:rPr lang="en-US" b="1" dirty="0"/>
                <a:t>Previous data from AMBIC single-cell project</a:t>
              </a:r>
            </a:p>
          </p:txBody>
        </p:sp>
        <p:sp>
          <p:nvSpPr>
            <p:cNvPr id="2" name="TextBox 1">
              <a:extLst>
                <a:ext uri="{FF2B5EF4-FFF2-40B4-BE49-F238E27FC236}">
                  <a16:creationId xmlns:a16="http://schemas.microsoft.com/office/drawing/2014/main" id="{FE609677-19F4-2CEB-2676-16E5DFB52CE6}"/>
                </a:ext>
              </a:extLst>
            </p:cNvPr>
            <p:cNvSpPr txBox="1"/>
            <p:nvPr/>
          </p:nvSpPr>
          <p:spPr>
            <a:xfrm>
              <a:off x="10581525" y="3457887"/>
              <a:ext cx="1617170" cy="923330"/>
            </a:xfrm>
            <a:prstGeom prst="rect">
              <a:avLst/>
            </a:prstGeom>
            <a:noFill/>
          </p:spPr>
          <p:txBody>
            <a:bodyPr wrap="square" rtlCol="0">
              <a:spAutoFit/>
            </a:bodyPr>
            <a:lstStyle/>
            <a:p>
              <a:r>
                <a:rPr lang="en-US" dirty="0"/>
                <a:t>Does this </a:t>
              </a:r>
              <a:r>
                <a:rPr lang="en-US" dirty="0" err="1"/>
                <a:t>sublineage</a:t>
              </a:r>
              <a:r>
                <a:rPr lang="en-US" dirty="0"/>
                <a:t> stay stable…</a:t>
              </a:r>
            </a:p>
          </p:txBody>
        </p:sp>
        <p:sp>
          <p:nvSpPr>
            <p:cNvPr id="3" name="TextBox 2">
              <a:extLst>
                <a:ext uri="{FF2B5EF4-FFF2-40B4-BE49-F238E27FC236}">
                  <a16:creationId xmlns:a16="http://schemas.microsoft.com/office/drawing/2014/main" id="{249C4CF1-09F4-69E8-BA41-79AEEE919469}"/>
                </a:ext>
              </a:extLst>
            </p:cNvPr>
            <p:cNvSpPr txBox="1"/>
            <p:nvPr/>
          </p:nvSpPr>
          <p:spPr>
            <a:xfrm>
              <a:off x="10658458" y="5168476"/>
              <a:ext cx="1617170" cy="646331"/>
            </a:xfrm>
            <a:prstGeom prst="rect">
              <a:avLst/>
            </a:prstGeom>
            <a:noFill/>
          </p:spPr>
          <p:txBody>
            <a:bodyPr wrap="square" rtlCol="0">
              <a:spAutoFit/>
            </a:bodyPr>
            <a:lstStyle/>
            <a:p>
              <a:r>
                <a:rPr lang="en-US" dirty="0"/>
                <a:t>…or become unstable?</a:t>
              </a:r>
            </a:p>
          </p:txBody>
        </p:sp>
      </p:grpSp>
    </p:spTree>
    <p:extLst>
      <p:ext uri="{BB962C8B-B14F-4D97-AF65-F5344CB8AC3E}">
        <p14:creationId xmlns:p14="http://schemas.microsoft.com/office/powerpoint/2010/main" val="4157949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555287" y="148571"/>
            <a:ext cx="7797318" cy="101762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dirty="0">
                <a:solidFill>
                  <a:srgbClr val="000090"/>
                </a:solidFill>
                <a:latin typeface="Arial" panose="020B0604020202020204" pitchFamily="34" charset="0"/>
                <a:cs typeface="Arial" panose="020B0604020202020204" pitchFamily="34" charset="0"/>
              </a:rPr>
              <a:t>Objectives</a:t>
            </a:r>
          </a:p>
        </p:txBody>
      </p:sp>
      <p:grpSp>
        <p:nvGrpSpPr>
          <p:cNvPr id="11" name="Group 10">
            <a:extLst>
              <a:ext uri="{FF2B5EF4-FFF2-40B4-BE49-F238E27FC236}">
                <a16:creationId xmlns:a16="http://schemas.microsoft.com/office/drawing/2014/main" id="{A14A1F39-DEA4-4963-95D1-2B8D0BBC1CA7}"/>
              </a:ext>
            </a:extLst>
          </p:cNvPr>
          <p:cNvGrpSpPr/>
          <p:nvPr/>
        </p:nvGrpSpPr>
        <p:grpSpPr>
          <a:xfrm>
            <a:off x="0" y="0"/>
            <a:ext cx="938719" cy="6655110"/>
            <a:chOff x="-4335" y="-3077"/>
            <a:chExt cx="938719" cy="6655110"/>
          </a:xfrm>
        </p:grpSpPr>
        <p:pic>
          <p:nvPicPr>
            <p:cNvPr id="12" name="Picture 11" descr="NSF.jpeg">
              <a:extLst>
                <a:ext uri="{FF2B5EF4-FFF2-40B4-BE49-F238E27FC236}">
                  <a16:creationId xmlns:a16="http://schemas.microsoft.com/office/drawing/2014/main" id="{F308FD8F-2A41-4056-A015-AC0F45CC75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463" y="5734169"/>
              <a:ext cx="914400" cy="921327"/>
            </a:xfrm>
            <a:prstGeom prst="rect">
              <a:avLst/>
            </a:prstGeom>
          </p:spPr>
        </p:pic>
        <p:grpSp>
          <p:nvGrpSpPr>
            <p:cNvPr id="13" name="Group 12">
              <a:extLst>
                <a:ext uri="{FF2B5EF4-FFF2-40B4-BE49-F238E27FC236}">
                  <a16:creationId xmlns:a16="http://schemas.microsoft.com/office/drawing/2014/main" id="{D9C96B8B-3C65-45F0-8E00-E9E48C954233}"/>
                </a:ext>
              </a:extLst>
            </p:cNvPr>
            <p:cNvGrpSpPr>
              <a:grpSpLocks noChangeAspect="1"/>
            </p:cNvGrpSpPr>
            <p:nvPr/>
          </p:nvGrpSpPr>
          <p:grpSpPr>
            <a:xfrm rot="16200000">
              <a:off x="-2360643" y="2353231"/>
              <a:ext cx="5651336" cy="938719"/>
              <a:chOff x="325118" y="2690362"/>
              <a:chExt cx="6177280" cy="1026083"/>
            </a:xfrm>
          </p:grpSpPr>
          <p:sp>
            <p:nvSpPr>
              <p:cNvPr id="14" name="Rectangle 13">
                <a:extLst>
                  <a:ext uri="{FF2B5EF4-FFF2-40B4-BE49-F238E27FC236}">
                    <a16:creationId xmlns:a16="http://schemas.microsoft.com/office/drawing/2014/main" id="{4A61A733-19E5-4C9D-8036-ED068546FDF6}"/>
                  </a:ext>
                </a:extLst>
              </p:cNvPr>
              <p:cNvSpPr/>
              <p:nvPr/>
            </p:nvSpPr>
            <p:spPr>
              <a:xfrm rot="5400000">
                <a:off x="2914007" y="106209"/>
                <a:ext cx="999501" cy="6177280"/>
              </a:xfrm>
              <a:prstGeom prst="rect">
                <a:avLst/>
              </a:prstGeom>
              <a:solidFill>
                <a:srgbClr val="F8DE28"/>
              </a:solidFill>
              <a:ln>
                <a:solidFill>
                  <a:srgbClr val="FBEC8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descr="AMBIC-horizontal.png">
                <a:extLst>
                  <a:ext uri="{FF2B5EF4-FFF2-40B4-BE49-F238E27FC236}">
                    <a16:creationId xmlns:a16="http://schemas.microsoft.com/office/drawing/2014/main" id="{2DE90AFE-1E1F-499D-8069-090888C661D7}"/>
                  </a:ext>
                </a:extLst>
              </p:cNvPr>
              <p:cNvPicPr>
                <a:picLocks noChangeAspect="1"/>
              </p:cNvPicPr>
              <p:nvPr/>
            </p:nvPicPr>
            <p:blipFill rotWithShape="1">
              <a:blip r:embed="rId4">
                <a:extLst>
                  <a:ext uri="{28A0092B-C50C-407E-A947-70E740481C1C}">
                    <a14:useLocalDpi xmlns:a14="http://schemas.microsoft.com/office/drawing/2010/main" val="0"/>
                  </a:ext>
                </a:extLst>
              </a:blip>
              <a:srcRect r="38824"/>
              <a:stretch/>
            </p:blipFill>
            <p:spPr>
              <a:xfrm>
                <a:off x="395795" y="2834194"/>
                <a:ext cx="3356340" cy="737618"/>
              </a:xfrm>
              <a:prstGeom prst="rect">
                <a:avLst/>
              </a:prstGeom>
              <a:noFill/>
              <a:ln>
                <a:noFill/>
              </a:ln>
            </p:spPr>
          </p:pic>
          <p:sp>
            <p:nvSpPr>
              <p:cNvPr id="16" name="TextBox 15">
                <a:extLst>
                  <a:ext uri="{FF2B5EF4-FFF2-40B4-BE49-F238E27FC236}">
                    <a16:creationId xmlns:a16="http://schemas.microsoft.com/office/drawing/2014/main" id="{A9CD11E0-23C5-467F-99EA-41F902C82528}"/>
                  </a:ext>
                </a:extLst>
              </p:cNvPr>
              <p:cNvSpPr txBox="1"/>
              <p:nvPr/>
            </p:nvSpPr>
            <p:spPr>
              <a:xfrm>
                <a:off x="3875481" y="2690362"/>
                <a:ext cx="2455165" cy="1026083"/>
              </a:xfrm>
              <a:prstGeom prst="rect">
                <a:avLst/>
              </a:prstGeom>
              <a:solidFill>
                <a:srgbClr val="F8DE28"/>
              </a:solidFill>
              <a:ln>
                <a:noFill/>
              </a:ln>
            </p:spPr>
            <p:txBody>
              <a:bodyPr wrap="none" rtlCol="0">
                <a:spAutoFit/>
              </a:bodyPr>
              <a:lstStyle/>
              <a:p>
                <a:r>
                  <a:rPr lang="en-US" sz="1100" b="1" dirty="0">
                    <a:solidFill>
                      <a:srgbClr val="211D7D"/>
                    </a:solidFill>
                  </a:rPr>
                  <a:t>Johns Hopkins University</a:t>
                </a:r>
              </a:p>
              <a:p>
                <a:r>
                  <a:rPr lang="en-US" sz="1100" b="1" dirty="0">
                    <a:solidFill>
                      <a:srgbClr val="211D7D"/>
                    </a:solidFill>
                  </a:rPr>
                  <a:t>Clemson University</a:t>
                </a:r>
              </a:p>
              <a:p>
                <a:r>
                  <a:rPr lang="en-US" sz="1100" b="1" dirty="0">
                    <a:solidFill>
                      <a:srgbClr val="211D7D"/>
                    </a:solidFill>
                  </a:rPr>
                  <a:t>University of Delaware</a:t>
                </a:r>
              </a:p>
              <a:p>
                <a:r>
                  <a:rPr lang="en-US" sz="1100" b="1" dirty="0">
                    <a:solidFill>
                      <a:srgbClr val="211D7D"/>
                    </a:solidFill>
                  </a:rPr>
                  <a:t>University of Massachusetts Lowell</a:t>
                </a:r>
              </a:p>
              <a:p>
                <a:r>
                  <a:rPr lang="en-US" sz="1100" b="1" dirty="0">
                    <a:solidFill>
                      <a:srgbClr val="211D7D"/>
                    </a:solidFill>
                  </a:rPr>
                  <a:t>University of Maryland</a:t>
                </a:r>
              </a:p>
            </p:txBody>
          </p:sp>
        </p:grpSp>
      </p:grpSp>
      <p:sp>
        <p:nvSpPr>
          <p:cNvPr id="6" name="Content Placeholder 2">
            <a:extLst>
              <a:ext uri="{FF2B5EF4-FFF2-40B4-BE49-F238E27FC236}">
                <a16:creationId xmlns:a16="http://schemas.microsoft.com/office/drawing/2014/main" id="{A4161CA8-F5B8-BF95-6A5D-CB315A554842}"/>
              </a:ext>
            </a:extLst>
          </p:cNvPr>
          <p:cNvSpPr>
            <a:spLocks noGrp="1"/>
          </p:cNvSpPr>
          <p:nvPr>
            <p:ph idx="1"/>
          </p:nvPr>
        </p:nvSpPr>
        <p:spPr>
          <a:xfrm>
            <a:off x="1045986" y="1825625"/>
            <a:ext cx="5354814" cy="4351338"/>
          </a:xfrm>
        </p:spPr>
        <p:txBody>
          <a:bodyPr>
            <a:normAutofit/>
          </a:bodyPr>
          <a:lstStyle/>
          <a:p>
            <a:pPr marL="514350" indent="-514350">
              <a:buFont typeface="+mj-lt"/>
              <a:buAutoNum type="arabicPeriod"/>
            </a:pPr>
            <a:r>
              <a:rPr lang="en-US" b="1" dirty="0"/>
              <a:t>Understand the heterogeneity and dynamics of instability and shed light on its mechanisms</a:t>
            </a:r>
          </a:p>
          <a:p>
            <a:pPr lvl="1"/>
            <a:r>
              <a:rPr lang="en-US" dirty="0"/>
              <a:t>How often do high producers become low producers?</a:t>
            </a:r>
          </a:p>
          <a:p>
            <a:pPr lvl="1"/>
            <a:r>
              <a:rPr lang="en-US" dirty="0"/>
              <a:t>Are low producers always low producers?</a:t>
            </a:r>
          </a:p>
        </p:txBody>
      </p:sp>
      <p:cxnSp>
        <p:nvCxnSpPr>
          <p:cNvPr id="41" name="Straight Connector 40">
            <a:extLst>
              <a:ext uri="{FF2B5EF4-FFF2-40B4-BE49-F238E27FC236}">
                <a16:creationId xmlns:a16="http://schemas.microsoft.com/office/drawing/2014/main" id="{A21A2DA5-24B1-67D9-28BF-5F2342EC665C}"/>
              </a:ext>
            </a:extLst>
          </p:cNvPr>
          <p:cNvCxnSpPr>
            <a:cxnSpLocks/>
          </p:cNvCxnSpPr>
          <p:nvPr/>
        </p:nvCxnSpPr>
        <p:spPr>
          <a:xfrm>
            <a:off x="14791508" y="2921954"/>
            <a:ext cx="0" cy="2956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C113EC4-DA85-6F35-DC68-95CC96EBDA48}"/>
              </a:ext>
            </a:extLst>
          </p:cNvPr>
          <p:cNvCxnSpPr>
            <a:cxnSpLocks/>
          </p:cNvCxnSpPr>
          <p:nvPr/>
        </p:nvCxnSpPr>
        <p:spPr>
          <a:xfrm>
            <a:off x="15377353" y="2921954"/>
            <a:ext cx="0" cy="2956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0C143C6-910B-7218-3620-1AE6037EB4AD}"/>
              </a:ext>
            </a:extLst>
          </p:cNvPr>
          <p:cNvCxnSpPr>
            <a:cxnSpLocks/>
          </p:cNvCxnSpPr>
          <p:nvPr/>
        </p:nvCxnSpPr>
        <p:spPr>
          <a:xfrm>
            <a:off x="15747158" y="2921952"/>
            <a:ext cx="0" cy="2956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937D7AA-0716-0885-7380-09105D1ABAB5}"/>
              </a:ext>
            </a:extLst>
          </p:cNvPr>
          <p:cNvCxnSpPr>
            <a:cxnSpLocks/>
          </p:cNvCxnSpPr>
          <p:nvPr/>
        </p:nvCxnSpPr>
        <p:spPr>
          <a:xfrm>
            <a:off x="16331098" y="2921952"/>
            <a:ext cx="0" cy="2956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AC13212B-546C-5649-FF3A-F921241474F0}"/>
              </a:ext>
            </a:extLst>
          </p:cNvPr>
          <p:cNvCxnSpPr>
            <a:cxnSpLocks/>
          </p:cNvCxnSpPr>
          <p:nvPr/>
        </p:nvCxnSpPr>
        <p:spPr>
          <a:xfrm>
            <a:off x="16555538" y="2921954"/>
            <a:ext cx="0" cy="2956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F024D02-BCC5-B28E-3791-CC7C18B49F6D}"/>
              </a:ext>
            </a:extLst>
          </p:cNvPr>
          <p:cNvCxnSpPr>
            <a:cxnSpLocks/>
          </p:cNvCxnSpPr>
          <p:nvPr/>
        </p:nvCxnSpPr>
        <p:spPr>
          <a:xfrm>
            <a:off x="17141383" y="2921954"/>
            <a:ext cx="0" cy="2956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03E6FE0-9E12-3940-35EA-2452DD37010A}"/>
              </a:ext>
            </a:extLst>
          </p:cNvPr>
          <p:cNvCxnSpPr>
            <a:cxnSpLocks/>
          </p:cNvCxnSpPr>
          <p:nvPr/>
        </p:nvCxnSpPr>
        <p:spPr>
          <a:xfrm>
            <a:off x="17511188" y="2921952"/>
            <a:ext cx="0" cy="2956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F0BA0D5-7C26-43ED-3343-8F8972E1719D}"/>
              </a:ext>
            </a:extLst>
          </p:cNvPr>
          <p:cNvCxnSpPr>
            <a:cxnSpLocks/>
          </p:cNvCxnSpPr>
          <p:nvPr/>
        </p:nvCxnSpPr>
        <p:spPr>
          <a:xfrm>
            <a:off x="18095128" y="2921952"/>
            <a:ext cx="0" cy="2956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74639D45-28A7-D113-AE2B-CB2EFB364F43}"/>
              </a:ext>
            </a:extLst>
          </p:cNvPr>
          <p:cNvGrpSpPr/>
          <p:nvPr/>
        </p:nvGrpSpPr>
        <p:grpSpPr>
          <a:xfrm>
            <a:off x="6723557" y="1918475"/>
            <a:ext cx="4149063" cy="4371488"/>
            <a:chOff x="7356449" y="1763262"/>
            <a:chExt cx="3628877" cy="3823416"/>
          </a:xfrm>
        </p:grpSpPr>
        <p:pic>
          <p:nvPicPr>
            <p:cNvPr id="4" name="Content Placeholder 4">
              <a:extLst>
                <a:ext uri="{FF2B5EF4-FFF2-40B4-BE49-F238E27FC236}">
                  <a16:creationId xmlns:a16="http://schemas.microsoft.com/office/drawing/2014/main" id="{B8B29CC6-A54F-50F3-0ED0-56B4C131D71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60705" t="10832" r="27599" b="48841"/>
            <a:stretch/>
          </p:blipFill>
          <p:spPr>
            <a:xfrm>
              <a:off x="8044694" y="1763262"/>
              <a:ext cx="1390803" cy="3823415"/>
            </a:xfrm>
            <a:prstGeom prst="rect">
              <a:avLst/>
            </a:prstGeom>
          </p:spPr>
        </p:pic>
        <p:pic>
          <p:nvPicPr>
            <p:cNvPr id="7" name="Content Placeholder 4">
              <a:extLst>
                <a:ext uri="{FF2B5EF4-FFF2-40B4-BE49-F238E27FC236}">
                  <a16:creationId xmlns:a16="http://schemas.microsoft.com/office/drawing/2014/main" id="{FD253258-C221-E9BA-A330-4AF4FCF011C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84847" t="10832" r="2119" b="48841"/>
            <a:stretch/>
          </p:blipFill>
          <p:spPr>
            <a:xfrm>
              <a:off x="9435497" y="1763262"/>
              <a:ext cx="1549829" cy="3823416"/>
            </a:xfrm>
            <a:prstGeom prst="rect">
              <a:avLst/>
            </a:prstGeom>
          </p:spPr>
        </p:pic>
        <p:pic>
          <p:nvPicPr>
            <p:cNvPr id="8" name="Content Placeholder 4">
              <a:extLst>
                <a:ext uri="{FF2B5EF4-FFF2-40B4-BE49-F238E27FC236}">
                  <a16:creationId xmlns:a16="http://schemas.microsoft.com/office/drawing/2014/main" id="{092B6B42-67BF-5007-BF66-82AC222049E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8510" t="10832" r="75702" b="48841"/>
            <a:stretch/>
          </p:blipFill>
          <p:spPr>
            <a:xfrm>
              <a:off x="7356449" y="1763262"/>
              <a:ext cx="688245" cy="3823416"/>
            </a:xfrm>
            <a:prstGeom prst="rect">
              <a:avLst/>
            </a:prstGeom>
          </p:spPr>
        </p:pic>
        <p:sp>
          <p:nvSpPr>
            <p:cNvPr id="9" name="Rectangle 8">
              <a:extLst>
                <a:ext uri="{FF2B5EF4-FFF2-40B4-BE49-F238E27FC236}">
                  <a16:creationId xmlns:a16="http://schemas.microsoft.com/office/drawing/2014/main" id="{61851BC4-ADC0-B70A-6EB0-BBEF1E766D01}"/>
                </a:ext>
              </a:extLst>
            </p:cNvPr>
            <p:cNvSpPr/>
            <p:nvPr/>
          </p:nvSpPr>
          <p:spPr>
            <a:xfrm>
              <a:off x="8183880" y="5448300"/>
              <a:ext cx="205740" cy="138377"/>
            </a:xfrm>
            <a:prstGeom prst="rect">
              <a:avLst/>
            </a:prstGeom>
            <a:solidFill>
              <a:srgbClr val="FE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Oval 17">
            <a:extLst>
              <a:ext uri="{FF2B5EF4-FFF2-40B4-BE49-F238E27FC236}">
                <a16:creationId xmlns:a16="http://schemas.microsoft.com/office/drawing/2014/main" id="{6803DEE4-CAE5-B1E4-FAE8-59B70496B278}"/>
              </a:ext>
            </a:extLst>
          </p:cNvPr>
          <p:cNvSpPr/>
          <p:nvPr/>
        </p:nvSpPr>
        <p:spPr>
          <a:xfrm>
            <a:off x="8617388" y="2619757"/>
            <a:ext cx="166858" cy="16685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9FD7F537-4493-DF6C-C31D-F18D0AAE8B1E}"/>
              </a:ext>
            </a:extLst>
          </p:cNvPr>
          <p:cNvCxnSpPr>
            <a:cxnSpLocks/>
            <a:stCxn id="18" idx="6"/>
          </p:cNvCxnSpPr>
          <p:nvPr/>
        </p:nvCxnSpPr>
        <p:spPr>
          <a:xfrm>
            <a:off x="8784246" y="2703186"/>
            <a:ext cx="525956" cy="1108538"/>
          </a:xfrm>
          <a:prstGeom prst="straightConnector1">
            <a:avLst/>
          </a:prstGeom>
          <a:ln w="1905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BC0A141-EBAA-0A15-B87C-4AD4C7E14615}"/>
              </a:ext>
            </a:extLst>
          </p:cNvPr>
          <p:cNvCxnSpPr>
            <a:cxnSpLocks/>
            <a:stCxn id="18" idx="6"/>
          </p:cNvCxnSpPr>
          <p:nvPr/>
        </p:nvCxnSpPr>
        <p:spPr>
          <a:xfrm>
            <a:off x="8784246" y="2703186"/>
            <a:ext cx="523474" cy="2905678"/>
          </a:xfrm>
          <a:prstGeom prst="straightConnector1">
            <a:avLst/>
          </a:prstGeom>
          <a:ln w="1905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E0B0EA5-5F72-281F-3891-C00262F74E19}"/>
              </a:ext>
            </a:extLst>
          </p:cNvPr>
          <p:cNvSpPr/>
          <p:nvPr/>
        </p:nvSpPr>
        <p:spPr>
          <a:xfrm>
            <a:off x="7885001" y="5334220"/>
            <a:ext cx="166858" cy="166858"/>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cxnSp>
        <p:nvCxnSpPr>
          <p:cNvPr id="26" name="Straight Arrow Connector 25">
            <a:extLst>
              <a:ext uri="{FF2B5EF4-FFF2-40B4-BE49-F238E27FC236}">
                <a16:creationId xmlns:a16="http://schemas.microsoft.com/office/drawing/2014/main" id="{2D76EE1A-4D11-896F-AF6D-077F3A345767}"/>
              </a:ext>
            </a:extLst>
          </p:cNvPr>
          <p:cNvCxnSpPr>
            <a:cxnSpLocks/>
            <a:stCxn id="25" idx="6"/>
          </p:cNvCxnSpPr>
          <p:nvPr/>
        </p:nvCxnSpPr>
        <p:spPr>
          <a:xfrm>
            <a:off x="8051859" y="5417649"/>
            <a:ext cx="1278420" cy="233687"/>
          </a:xfrm>
          <a:prstGeom prst="straightConnector1">
            <a:avLst/>
          </a:prstGeom>
          <a:ln w="19050">
            <a:solidFill>
              <a:srgbClr val="FFC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E04E9C7A-0369-7502-C514-AE875E8EB0B5}"/>
              </a:ext>
            </a:extLst>
          </p:cNvPr>
          <p:cNvCxnSpPr>
            <a:cxnSpLocks/>
            <a:stCxn id="25" idx="6"/>
          </p:cNvCxnSpPr>
          <p:nvPr/>
        </p:nvCxnSpPr>
        <p:spPr>
          <a:xfrm flipV="1">
            <a:off x="8051859" y="3840498"/>
            <a:ext cx="1278420" cy="1577151"/>
          </a:xfrm>
          <a:prstGeom prst="straightConnector1">
            <a:avLst/>
          </a:prstGeom>
          <a:ln w="19050">
            <a:solidFill>
              <a:srgbClr val="FFC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354F14D2-B41E-DAB7-5449-2C6DCB842F9E}"/>
              </a:ext>
            </a:extLst>
          </p:cNvPr>
          <p:cNvSpPr txBox="1"/>
          <p:nvPr/>
        </p:nvSpPr>
        <p:spPr>
          <a:xfrm>
            <a:off x="10526079" y="3070042"/>
            <a:ext cx="1590170" cy="1200329"/>
          </a:xfrm>
          <a:prstGeom prst="rect">
            <a:avLst/>
          </a:prstGeom>
          <a:noFill/>
        </p:spPr>
        <p:txBody>
          <a:bodyPr wrap="square" rtlCol="0">
            <a:spAutoFit/>
          </a:bodyPr>
          <a:lstStyle/>
          <a:p>
            <a:r>
              <a:rPr lang="en-US" dirty="0"/>
              <a:t>Can low producers become high producers…</a:t>
            </a:r>
          </a:p>
        </p:txBody>
      </p:sp>
      <p:sp>
        <p:nvSpPr>
          <p:cNvPr id="37" name="TextBox 36">
            <a:extLst>
              <a:ext uri="{FF2B5EF4-FFF2-40B4-BE49-F238E27FC236}">
                <a16:creationId xmlns:a16="http://schemas.microsoft.com/office/drawing/2014/main" id="{00547A47-62E7-9C4B-748B-782FF999FF11}"/>
              </a:ext>
            </a:extLst>
          </p:cNvPr>
          <p:cNvSpPr txBox="1"/>
          <p:nvPr/>
        </p:nvSpPr>
        <p:spPr>
          <a:xfrm>
            <a:off x="7006078" y="1306211"/>
            <a:ext cx="4460965" cy="369332"/>
          </a:xfrm>
          <a:prstGeom prst="rect">
            <a:avLst/>
          </a:prstGeom>
          <a:noFill/>
        </p:spPr>
        <p:txBody>
          <a:bodyPr wrap="none" rtlCol="0">
            <a:spAutoFit/>
          </a:bodyPr>
          <a:lstStyle/>
          <a:p>
            <a:r>
              <a:rPr lang="en-US" b="1" dirty="0"/>
              <a:t>Previous data from AMBIC single-cell project</a:t>
            </a:r>
          </a:p>
        </p:txBody>
      </p:sp>
      <p:sp>
        <p:nvSpPr>
          <p:cNvPr id="2" name="TextBox 1">
            <a:extLst>
              <a:ext uri="{FF2B5EF4-FFF2-40B4-BE49-F238E27FC236}">
                <a16:creationId xmlns:a16="http://schemas.microsoft.com/office/drawing/2014/main" id="{9BBF6E44-99FB-6AB2-D4E9-6E48155A43CB}"/>
              </a:ext>
            </a:extLst>
          </p:cNvPr>
          <p:cNvSpPr txBox="1"/>
          <p:nvPr/>
        </p:nvSpPr>
        <p:spPr>
          <a:xfrm>
            <a:off x="10597496" y="4955984"/>
            <a:ext cx="1590170" cy="923330"/>
          </a:xfrm>
          <a:prstGeom prst="rect">
            <a:avLst/>
          </a:prstGeom>
          <a:noFill/>
        </p:spPr>
        <p:txBody>
          <a:bodyPr wrap="square" rtlCol="0">
            <a:spAutoFit/>
          </a:bodyPr>
          <a:lstStyle/>
          <a:p>
            <a:r>
              <a:rPr lang="en-US" dirty="0"/>
              <a:t>…or are they always low producers?</a:t>
            </a:r>
          </a:p>
        </p:txBody>
      </p:sp>
    </p:spTree>
    <p:extLst>
      <p:ext uri="{BB962C8B-B14F-4D97-AF65-F5344CB8AC3E}">
        <p14:creationId xmlns:p14="http://schemas.microsoft.com/office/powerpoint/2010/main" val="2661187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555287" y="148571"/>
            <a:ext cx="7797318" cy="101762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dirty="0">
                <a:solidFill>
                  <a:srgbClr val="000090"/>
                </a:solidFill>
                <a:latin typeface="Arial" panose="020B0604020202020204" pitchFamily="34" charset="0"/>
                <a:cs typeface="Arial" panose="020B0604020202020204" pitchFamily="34" charset="0"/>
              </a:rPr>
              <a:t>Objectives</a:t>
            </a:r>
          </a:p>
        </p:txBody>
      </p:sp>
      <p:grpSp>
        <p:nvGrpSpPr>
          <p:cNvPr id="11" name="Group 10">
            <a:extLst>
              <a:ext uri="{FF2B5EF4-FFF2-40B4-BE49-F238E27FC236}">
                <a16:creationId xmlns:a16="http://schemas.microsoft.com/office/drawing/2014/main" id="{A14A1F39-DEA4-4963-95D1-2B8D0BBC1CA7}"/>
              </a:ext>
            </a:extLst>
          </p:cNvPr>
          <p:cNvGrpSpPr/>
          <p:nvPr/>
        </p:nvGrpSpPr>
        <p:grpSpPr>
          <a:xfrm>
            <a:off x="0" y="0"/>
            <a:ext cx="938719" cy="6655110"/>
            <a:chOff x="-4335" y="-3077"/>
            <a:chExt cx="938719" cy="6655110"/>
          </a:xfrm>
        </p:grpSpPr>
        <p:pic>
          <p:nvPicPr>
            <p:cNvPr id="12" name="Picture 11" descr="NSF.jpeg">
              <a:extLst>
                <a:ext uri="{FF2B5EF4-FFF2-40B4-BE49-F238E27FC236}">
                  <a16:creationId xmlns:a16="http://schemas.microsoft.com/office/drawing/2014/main" id="{F308FD8F-2A41-4056-A015-AC0F45CC75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463" y="5734169"/>
              <a:ext cx="914400" cy="921327"/>
            </a:xfrm>
            <a:prstGeom prst="rect">
              <a:avLst/>
            </a:prstGeom>
          </p:spPr>
        </p:pic>
        <p:grpSp>
          <p:nvGrpSpPr>
            <p:cNvPr id="13" name="Group 12">
              <a:extLst>
                <a:ext uri="{FF2B5EF4-FFF2-40B4-BE49-F238E27FC236}">
                  <a16:creationId xmlns:a16="http://schemas.microsoft.com/office/drawing/2014/main" id="{D9C96B8B-3C65-45F0-8E00-E9E48C954233}"/>
                </a:ext>
              </a:extLst>
            </p:cNvPr>
            <p:cNvGrpSpPr>
              <a:grpSpLocks noChangeAspect="1"/>
            </p:cNvGrpSpPr>
            <p:nvPr/>
          </p:nvGrpSpPr>
          <p:grpSpPr>
            <a:xfrm rot="16200000">
              <a:off x="-2360643" y="2353231"/>
              <a:ext cx="5651336" cy="938719"/>
              <a:chOff x="325118" y="2690362"/>
              <a:chExt cx="6177280" cy="1026083"/>
            </a:xfrm>
          </p:grpSpPr>
          <p:sp>
            <p:nvSpPr>
              <p:cNvPr id="14" name="Rectangle 13">
                <a:extLst>
                  <a:ext uri="{FF2B5EF4-FFF2-40B4-BE49-F238E27FC236}">
                    <a16:creationId xmlns:a16="http://schemas.microsoft.com/office/drawing/2014/main" id="{4A61A733-19E5-4C9D-8036-ED068546FDF6}"/>
                  </a:ext>
                </a:extLst>
              </p:cNvPr>
              <p:cNvSpPr/>
              <p:nvPr/>
            </p:nvSpPr>
            <p:spPr>
              <a:xfrm rot="5400000">
                <a:off x="2914007" y="106209"/>
                <a:ext cx="999501" cy="6177280"/>
              </a:xfrm>
              <a:prstGeom prst="rect">
                <a:avLst/>
              </a:prstGeom>
              <a:solidFill>
                <a:srgbClr val="F8DE28"/>
              </a:solidFill>
              <a:ln>
                <a:solidFill>
                  <a:srgbClr val="FBEC8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descr="AMBIC-horizontal.png">
                <a:extLst>
                  <a:ext uri="{FF2B5EF4-FFF2-40B4-BE49-F238E27FC236}">
                    <a16:creationId xmlns:a16="http://schemas.microsoft.com/office/drawing/2014/main" id="{2DE90AFE-1E1F-499D-8069-090888C661D7}"/>
                  </a:ext>
                </a:extLst>
              </p:cNvPr>
              <p:cNvPicPr>
                <a:picLocks noChangeAspect="1"/>
              </p:cNvPicPr>
              <p:nvPr/>
            </p:nvPicPr>
            <p:blipFill rotWithShape="1">
              <a:blip r:embed="rId4">
                <a:extLst>
                  <a:ext uri="{28A0092B-C50C-407E-A947-70E740481C1C}">
                    <a14:useLocalDpi xmlns:a14="http://schemas.microsoft.com/office/drawing/2010/main" val="0"/>
                  </a:ext>
                </a:extLst>
              </a:blip>
              <a:srcRect r="38824"/>
              <a:stretch/>
            </p:blipFill>
            <p:spPr>
              <a:xfrm>
                <a:off x="395795" y="2834194"/>
                <a:ext cx="3356340" cy="737618"/>
              </a:xfrm>
              <a:prstGeom prst="rect">
                <a:avLst/>
              </a:prstGeom>
              <a:noFill/>
              <a:ln>
                <a:noFill/>
              </a:ln>
            </p:spPr>
          </p:pic>
          <p:sp>
            <p:nvSpPr>
              <p:cNvPr id="16" name="TextBox 15">
                <a:extLst>
                  <a:ext uri="{FF2B5EF4-FFF2-40B4-BE49-F238E27FC236}">
                    <a16:creationId xmlns:a16="http://schemas.microsoft.com/office/drawing/2014/main" id="{A9CD11E0-23C5-467F-99EA-41F902C82528}"/>
                  </a:ext>
                </a:extLst>
              </p:cNvPr>
              <p:cNvSpPr txBox="1"/>
              <p:nvPr/>
            </p:nvSpPr>
            <p:spPr>
              <a:xfrm>
                <a:off x="3875481" y="2690362"/>
                <a:ext cx="2455165" cy="1026083"/>
              </a:xfrm>
              <a:prstGeom prst="rect">
                <a:avLst/>
              </a:prstGeom>
              <a:solidFill>
                <a:srgbClr val="F8DE28"/>
              </a:solidFill>
              <a:ln>
                <a:noFill/>
              </a:ln>
            </p:spPr>
            <p:txBody>
              <a:bodyPr wrap="none" rtlCol="0">
                <a:spAutoFit/>
              </a:bodyPr>
              <a:lstStyle/>
              <a:p>
                <a:r>
                  <a:rPr lang="en-US" sz="1100" b="1" dirty="0">
                    <a:solidFill>
                      <a:srgbClr val="211D7D"/>
                    </a:solidFill>
                  </a:rPr>
                  <a:t>Johns Hopkins University</a:t>
                </a:r>
              </a:p>
              <a:p>
                <a:r>
                  <a:rPr lang="en-US" sz="1100" b="1" dirty="0">
                    <a:solidFill>
                      <a:srgbClr val="211D7D"/>
                    </a:solidFill>
                  </a:rPr>
                  <a:t>Clemson University</a:t>
                </a:r>
              </a:p>
              <a:p>
                <a:r>
                  <a:rPr lang="en-US" sz="1100" b="1" dirty="0">
                    <a:solidFill>
                      <a:srgbClr val="211D7D"/>
                    </a:solidFill>
                  </a:rPr>
                  <a:t>University of Delaware</a:t>
                </a:r>
              </a:p>
              <a:p>
                <a:r>
                  <a:rPr lang="en-US" sz="1100" b="1" dirty="0">
                    <a:solidFill>
                      <a:srgbClr val="211D7D"/>
                    </a:solidFill>
                  </a:rPr>
                  <a:t>University of Massachusetts Lowell</a:t>
                </a:r>
              </a:p>
              <a:p>
                <a:r>
                  <a:rPr lang="en-US" sz="1100" b="1" dirty="0">
                    <a:solidFill>
                      <a:srgbClr val="211D7D"/>
                    </a:solidFill>
                  </a:rPr>
                  <a:t>University of Maryland</a:t>
                </a:r>
              </a:p>
            </p:txBody>
          </p:sp>
        </p:grpSp>
      </p:grpSp>
      <p:sp>
        <p:nvSpPr>
          <p:cNvPr id="6" name="Content Placeholder 2">
            <a:extLst>
              <a:ext uri="{FF2B5EF4-FFF2-40B4-BE49-F238E27FC236}">
                <a16:creationId xmlns:a16="http://schemas.microsoft.com/office/drawing/2014/main" id="{A4161CA8-F5B8-BF95-6A5D-CB315A554842}"/>
              </a:ext>
            </a:extLst>
          </p:cNvPr>
          <p:cNvSpPr>
            <a:spLocks noGrp="1"/>
          </p:cNvSpPr>
          <p:nvPr>
            <p:ph idx="1"/>
          </p:nvPr>
        </p:nvSpPr>
        <p:spPr>
          <a:xfrm>
            <a:off x="1045986" y="1825625"/>
            <a:ext cx="5354814" cy="4351338"/>
          </a:xfrm>
        </p:spPr>
        <p:txBody>
          <a:bodyPr>
            <a:normAutofit/>
          </a:bodyPr>
          <a:lstStyle/>
          <a:p>
            <a:pPr marL="514350" indent="-514350">
              <a:buFont typeface="+mj-lt"/>
              <a:buAutoNum type="arabicPeriod"/>
            </a:pPr>
            <a:r>
              <a:rPr lang="en-US" b="1" dirty="0"/>
              <a:t>Understand the heterogeneity and dynamics of instability and shed light on its mechanisms</a:t>
            </a:r>
          </a:p>
          <a:p>
            <a:pPr lvl="1"/>
            <a:r>
              <a:rPr lang="en-US" dirty="0"/>
              <a:t>How often do high producers become low producers?</a:t>
            </a:r>
          </a:p>
          <a:p>
            <a:pPr lvl="1"/>
            <a:r>
              <a:rPr lang="en-US" dirty="0"/>
              <a:t>Are low producers always low producers?</a:t>
            </a:r>
          </a:p>
          <a:p>
            <a:pPr lvl="1"/>
            <a:r>
              <a:rPr lang="en-US" dirty="0"/>
              <a:t>Is there a threshold of stability, above which subclones are stable and below which subclones are unstable?</a:t>
            </a:r>
          </a:p>
        </p:txBody>
      </p:sp>
      <p:cxnSp>
        <p:nvCxnSpPr>
          <p:cNvPr id="41" name="Straight Connector 40">
            <a:extLst>
              <a:ext uri="{FF2B5EF4-FFF2-40B4-BE49-F238E27FC236}">
                <a16:creationId xmlns:a16="http://schemas.microsoft.com/office/drawing/2014/main" id="{A21A2DA5-24B1-67D9-28BF-5F2342EC665C}"/>
              </a:ext>
            </a:extLst>
          </p:cNvPr>
          <p:cNvCxnSpPr>
            <a:cxnSpLocks/>
          </p:cNvCxnSpPr>
          <p:nvPr/>
        </p:nvCxnSpPr>
        <p:spPr>
          <a:xfrm>
            <a:off x="14791508" y="2921954"/>
            <a:ext cx="0" cy="2956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C113EC4-DA85-6F35-DC68-95CC96EBDA48}"/>
              </a:ext>
            </a:extLst>
          </p:cNvPr>
          <p:cNvCxnSpPr>
            <a:cxnSpLocks/>
          </p:cNvCxnSpPr>
          <p:nvPr/>
        </p:nvCxnSpPr>
        <p:spPr>
          <a:xfrm>
            <a:off x="15377353" y="2921954"/>
            <a:ext cx="0" cy="2956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0C143C6-910B-7218-3620-1AE6037EB4AD}"/>
              </a:ext>
            </a:extLst>
          </p:cNvPr>
          <p:cNvCxnSpPr>
            <a:cxnSpLocks/>
          </p:cNvCxnSpPr>
          <p:nvPr/>
        </p:nvCxnSpPr>
        <p:spPr>
          <a:xfrm>
            <a:off x="15747158" y="2921952"/>
            <a:ext cx="0" cy="2956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937D7AA-0716-0885-7380-09105D1ABAB5}"/>
              </a:ext>
            </a:extLst>
          </p:cNvPr>
          <p:cNvCxnSpPr>
            <a:cxnSpLocks/>
          </p:cNvCxnSpPr>
          <p:nvPr/>
        </p:nvCxnSpPr>
        <p:spPr>
          <a:xfrm>
            <a:off x="16331098" y="2921952"/>
            <a:ext cx="0" cy="2956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AC13212B-546C-5649-FF3A-F921241474F0}"/>
              </a:ext>
            </a:extLst>
          </p:cNvPr>
          <p:cNvCxnSpPr>
            <a:cxnSpLocks/>
          </p:cNvCxnSpPr>
          <p:nvPr/>
        </p:nvCxnSpPr>
        <p:spPr>
          <a:xfrm>
            <a:off x="16555538" y="2921954"/>
            <a:ext cx="0" cy="2956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F024D02-BCC5-B28E-3791-CC7C18B49F6D}"/>
              </a:ext>
            </a:extLst>
          </p:cNvPr>
          <p:cNvCxnSpPr>
            <a:cxnSpLocks/>
          </p:cNvCxnSpPr>
          <p:nvPr/>
        </p:nvCxnSpPr>
        <p:spPr>
          <a:xfrm>
            <a:off x="17141383" y="2921954"/>
            <a:ext cx="0" cy="2956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03E6FE0-9E12-3940-35EA-2452DD37010A}"/>
              </a:ext>
            </a:extLst>
          </p:cNvPr>
          <p:cNvCxnSpPr>
            <a:cxnSpLocks/>
          </p:cNvCxnSpPr>
          <p:nvPr/>
        </p:nvCxnSpPr>
        <p:spPr>
          <a:xfrm>
            <a:off x="17511188" y="2921952"/>
            <a:ext cx="0" cy="2956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F0BA0D5-7C26-43ED-3343-8F8972E1719D}"/>
              </a:ext>
            </a:extLst>
          </p:cNvPr>
          <p:cNvCxnSpPr>
            <a:cxnSpLocks/>
          </p:cNvCxnSpPr>
          <p:nvPr/>
        </p:nvCxnSpPr>
        <p:spPr>
          <a:xfrm>
            <a:off x="18095128" y="2921952"/>
            <a:ext cx="0" cy="2956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74639D45-28A7-D113-AE2B-CB2EFB364F43}"/>
              </a:ext>
            </a:extLst>
          </p:cNvPr>
          <p:cNvGrpSpPr/>
          <p:nvPr/>
        </p:nvGrpSpPr>
        <p:grpSpPr>
          <a:xfrm>
            <a:off x="6723557" y="1918475"/>
            <a:ext cx="4149063" cy="4371488"/>
            <a:chOff x="7356449" y="1763262"/>
            <a:chExt cx="3628877" cy="3823416"/>
          </a:xfrm>
        </p:grpSpPr>
        <p:pic>
          <p:nvPicPr>
            <p:cNvPr id="4" name="Content Placeholder 4">
              <a:extLst>
                <a:ext uri="{FF2B5EF4-FFF2-40B4-BE49-F238E27FC236}">
                  <a16:creationId xmlns:a16="http://schemas.microsoft.com/office/drawing/2014/main" id="{B8B29CC6-A54F-50F3-0ED0-56B4C131D71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60705" t="10832" r="27599" b="48841"/>
            <a:stretch/>
          </p:blipFill>
          <p:spPr>
            <a:xfrm>
              <a:off x="8044694" y="1763262"/>
              <a:ext cx="1390803" cy="3823415"/>
            </a:xfrm>
            <a:prstGeom prst="rect">
              <a:avLst/>
            </a:prstGeom>
          </p:spPr>
        </p:pic>
        <p:pic>
          <p:nvPicPr>
            <p:cNvPr id="7" name="Content Placeholder 4">
              <a:extLst>
                <a:ext uri="{FF2B5EF4-FFF2-40B4-BE49-F238E27FC236}">
                  <a16:creationId xmlns:a16="http://schemas.microsoft.com/office/drawing/2014/main" id="{FD253258-C221-E9BA-A330-4AF4FCF011C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84847" t="10832" r="2119" b="48841"/>
            <a:stretch/>
          </p:blipFill>
          <p:spPr>
            <a:xfrm>
              <a:off x="9435497" y="1763262"/>
              <a:ext cx="1549829" cy="3823416"/>
            </a:xfrm>
            <a:prstGeom prst="rect">
              <a:avLst/>
            </a:prstGeom>
          </p:spPr>
        </p:pic>
        <p:pic>
          <p:nvPicPr>
            <p:cNvPr id="8" name="Content Placeholder 4">
              <a:extLst>
                <a:ext uri="{FF2B5EF4-FFF2-40B4-BE49-F238E27FC236}">
                  <a16:creationId xmlns:a16="http://schemas.microsoft.com/office/drawing/2014/main" id="{092B6B42-67BF-5007-BF66-82AC222049E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8510" t="10832" r="75702" b="48841"/>
            <a:stretch/>
          </p:blipFill>
          <p:spPr>
            <a:xfrm>
              <a:off x="7356449" y="1763262"/>
              <a:ext cx="688245" cy="3823416"/>
            </a:xfrm>
            <a:prstGeom prst="rect">
              <a:avLst/>
            </a:prstGeom>
          </p:spPr>
        </p:pic>
        <p:sp>
          <p:nvSpPr>
            <p:cNvPr id="9" name="Rectangle 8">
              <a:extLst>
                <a:ext uri="{FF2B5EF4-FFF2-40B4-BE49-F238E27FC236}">
                  <a16:creationId xmlns:a16="http://schemas.microsoft.com/office/drawing/2014/main" id="{61851BC4-ADC0-B70A-6EB0-BBEF1E766D01}"/>
                </a:ext>
              </a:extLst>
            </p:cNvPr>
            <p:cNvSpPr/>
            <p:nvPr/>
          </p:nvSpPr>
          <p:spPr>
            <a:xfrm>
              <a:off x="8183880" y="5448300"/>
              <a:ext cx="205740" cy="138377"/>
            </a:xfrm>
            <a:prstGeom prst="rect">
              <a:avLst/>
            </a:prstGeom>
            <a:solidFill>
              <a:srgbClr val="FE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Oval 17">
            <a:extLst>
              <a:ext uri="{FF2B5EF4-FFF2-40B4-BE49-F238E27FC236}">
                <a16:creationId xmlns:a16="http://schemas.microsoft.com/office/drawing/2014/main" id="{6803DEE4-CAE5-B1E4-FAE8-59B70496B278}"/>
              </a:ext>
            </a:extLst>
          </p:cNvPr>
          <p:cNvSpPr/>
          <p:nvPr/>
        </p:nvSpPr>
        <p:spPr>
          <a:xfrm>
            <a:off x="8617388" y="2619757"/>
            <a:ext cx="166858" cy="16685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9FD7F537-4493-DF6C-C31D-F18D0AAE8B1E}"/>
              </a:ext>
            </a:extLst>
          </p:cNvPr>
          <p:cNvCxnSpPr>
            <a:cxnSpLocks/>
            <a:stCxn id="18" idx="6"/>
          </p:cNvCxnSpPr>
          <p:nvPr/>
        </p:nvCxnSpPr>
        <p:spPr>
          <a:xfrm>
            <a:off x="8784246" y="2703186"/>
            <a:ext cx="525956" cy="1108538"/>
          </a:xfrm>
          <a:prstGeom prst="straightConnector1">
            <a:avLst/>
          </a:prstGeom>
          <a:ln w="1905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BC0A141-EBAA-0A15-B87C-4AD4C7E14615}"/>
              </a:ext>
            </a:extLst>
          </p:cNvPr>
          <p:cNvCxnSpPr>
            <a:cxnSpLocks/>
            <a:stCxn id="18" idx="6"/>
          </p:cNvCxnSpPr>
          <p:nvPr/>
        </p:nvCxnSpPr>
        <p:spPr>
          <a:xfrm>
            <a:off x="8784246" y="2703186"/>
            <a:ext cx="523474" cy="2905678"/>
          </a:xfrm>
          <a:prstGeom prst="straightConnector1">
            <a:avLst/>
          </a:prstGeom>
          <a:ln w="1905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E0B0EA5-5F72-281F-3891-C00262F74E19}"/>
              </a:ext>
            </a:extLst>
          </p:cNvPr>
          <p:cNvSpPr/>
          <p:nvPr/>
        </p:nvSpPr>
        <p:spPr>
          <a:xfrm>
            <a:off x="7885001" y="5334220"/>
            <a:ext cx="166858" cy="166858"/>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cxnSp>
        <p:nvCxnSpPr>
          <p:cNvPr id="26" name="Straight Arrow Connector 25">
            <a:extLst>
              <a:ext uri="{FF2B5EF4-FFF2-40B4-BE49-F238E27FC236}">
                <a16:creationId xmlns:a16="http://schemas.microsoft.com/office/drawing/2014/main" id="{2D76EE1A-4D11-896F-AF6D-077F3A345767}"/>
              </a:ext>
            </a:extLst>
          </p:cNvPr>
          <p:cNvCxnSpPr>
            <a:cxnSpLocks/>
            <a:stCxn id="25" idx="6"/>
          </p:cNvCxnSpPr>
          <p:nvPr/>
        </p:nvCxnSpPr>
        <p:spPr>
          <a:xfrm>
            <a:off x="8051859" y="5417649"/>
            <a:ext cx="1278420" cy="233687"/>
          </a:xfrm>
          <a:prstGeom prst="straightConnector1">
            <a:avLst/>
          </a:prstGeom>
          <a:ln w="19050">
            <a:solidFill>
              <a:srgbClr val="FFC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E04E9C7A-0369-7502-C514-AE875E8EB0B5}"/>
              </a:ext>
            </a:extLst>
          </p:cNvPr>
          <p:cNvCxnSpPr>
            <a:cxnSpLocks/>
            <a:stCxn id="25" idx="6"/>
          </p:cNvCxnSpPr>
          <p:nvPr/>
        </p:nvCxnSpPr>
        <p:spPr>
          <a:xfrm flipV="1">
            <a:off x="8051859" y="3840498"/>
            <a:ext cx="1278420" cy="1577151"/>
          </a:xfrm>
          <a:prstGeom prst="straightConnector1">
            <a:avLst/>
          </a:prstGeom>
          <a:ln w="19050">
            <a:solidFill>
              <a:srgbClr val="FFC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5AF16CC-3D1A-7832-1202-EABA7673C869}"/>
              </a:ext>
            </a:extLst>
          </p:cNvPr>
          <p:cNvCxnSpPr>
            <a:cxnSpLocks/>
          </p:cNvCxnSpPr>
          <p:nvPr/>
        </p:nvCxnSpPr>
        <p:spPr>
          <a:xfrm flipV="1">
            <a:off x="7528385" y="4878480"/>
            <a:ext cx="3155275" cy="1"/>
          </a:xfrm>
          <a:prstGeom prst="line">
            <a:avLst/>
          </a:prstGeom>
          <a:ln w="28575">
            <a:solidFill>
              <a:srgbClr val="953ECA"/>
            </a:solidFill>
            <a:prstDash val="sysDot"/>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354F14D2-B41E-DAB7-5449-2C6DCB842F9E}"/>
              </a:ext>
            </a:extLst>
          </p:cNvPr>
          <p:cNvSpPr txBox="1"/>
          <p:nvPr/>
        </p:nvSpPr>
        <p:spPr>
          <a:xfrm>
            <a:off x="10683660" y="4416815"/>
            <a:ext cx="1590170" cy="923330"/>
          </a:xfrm>
          <a:prstGeom prst="rect">
            <a:avLst/>
          </a:prstGeom>
          <a:noFill/>
        </p:spPr>
        <p:txBody>
          <a:bodyPr wrap="square" rtlCol="0">
            <a:spAutoFit/>
          </a:bodyPr>
          <a:lstStyle/>
          <a:p>
            <a:r>
              <a:rPr lang="en-US" dirty="0"/>
              <a:t>Is there a threshold of stability?</a:t>
            </a:r>
          </a:p>
        </p:txBody>
      </p:sp>
      <p:sp>
        <p:nvSpPr>
          <p:cNvPr id="37" name="TextBox 36">
            <a:extLst>
              <a:ext uri="{FF2B5EF4-FFF2-40B4-BE49-F238E27FC236}">
                <a16:creationId xmlns:a16="http://schemas.microsoft.com/office/drawing/2014/main" id="{00547A47-62E7-9C4B-748B-782FF999FF11}"/>
              </a:ext>
            </a:extLst>
          </p:cNvPr>
          <p:cNvSpPr txBox="1"/>
          <p:nvPr/>
        </p:nvSpPr>
        <p:spPr>
          <a:xfrm>
            <a:off x="7006078" y="1306211"/>
            <a:ext cx="4460965" cy="369332"/>
          </a:xfrm>
          <a:prstGeom prst="rect">
            <a:avLst/>
          </a:prstGeom>
          <a:noFill/>
        </p:spPr>
        <p:txBody>
          <a:bodyPr wrap="none" rtlCol="0">
            <a:spAutoFit/>
          </a:bodyPr>
          <a:lstStyle/>
          <a:p>
            <a:r>
              <a:rPr lang="en-US" b="1" dirty="0"/>
              <a:t>Previous data from AMBIC single-cell project</a:t>
            </a:r>
          </a:p>
        </p:txBody>
      </p:sp>
    </p:spTree>
    <p:extLst>
      <p:ext uri="{BB962C8B-B14F-4D97-AF65-F5344CB8AC3E}">
        <p14:creationId xmlns:p14="http://schemas.microsoft.com/office/powerpoint/2010/main" val="68126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555287" y="148571"/>
            <a:ext cx="7797318" cy="101762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dirty="0">
                <a:solidFill>
                  <a:srgbClr val="000090"/>
                </a:solidFill>
                <a:latin typeface="Arial" panose="020B0604020202020204" pitchFamily="34" charset="0"/>
                <a:cs typeface="Arial" panose="020B0604020202020204" pitchFamily="34" charset="0"/>
              </a:rPr>
              <a:t>Objectives</a:t>
            </a:r>
          </a:p>
        </p:txBody>
      </p:sp>
      <p:grpSp>
        <p:nvGrpSpPr>
          <p:cNvPr id="11" name="Group 10">
            <a:extLst>
              <a:ext uri="{FF2B5EF4-FFF2-40B4-BE49-F238E27FC236}">
                <a16:creationId xmlns:a16="http://schemas.microsoft.com/office/drawing/2014/main" id="{A14A1F39-DEA4-4963-95D1-2B8D0BBC1CA7}"/>
              </a:ext>
            </a:extLst>
          </p:cNvPr>
          <p:cNvGrpSpPr/>
          <p:nvPr/>
        </p:nvGrpSpPr>
        <p:grpSpPr>
          <a:xfrm>
            <a:off x="0" y="0"/>
            <a:ext cx="938719" cy="6655110"/>
            <a:chOff x="-4335" y="-3077"/>
            <a:chExt cx="938719" cy="6655110"/>
          </a:xfrm>
        </p:grpSpPr>
        <p:pic>
          <p:nvPicPr>
            <p:cNvPr id="12" name="Picture 11" descr="NSF.jpeg">
              <a:extLst>
                <a:ext uri="{FF2B5EF4-FFF2-40B4-BE49-F238E27FC236}">
                  <a16:creationId xmlns:a16="http://schemas.microsoft.com/office/drawing/2014/main" id="{F308FD8F-2A41-4056-A015-AC0F45CC75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463" y="5734169"/>
              <a:ext cx="914400" cy="921327"/>
            </a:xfrm>
            <a:prstGeom prst="rect">
              <a:avLst/>
            </a:prstGeom>
          </p:spPr>
        </p:pic>
        <p:grpSp>
          <p:nvGrpSpPr>
            <p:cNvPr id="13" name="Group 12">
              <a:extLst>
                <a:ext uri="{FF2B5EF4-FFF2-40B4-BE49-F238E27FC236}">
                  <a16:creationId xmlns:a16="http://schemas.microsoft.com/office/drawing/2014/main" id="{D9C96B8B-3C65-45F0-8E00-E9E48C954233}"/>
                </a:ext>
              </a:extLst>
            </p:cNvPr>
            <p:cNvGrpSpPr>
              <a:grpSpLocks noChangeAspect="1"/>
            </p:cNvGrpSpPr>
            <p:nvPr/>
          </p:nvGrpSpPr>
          <p:grpSpPr>
            <a:xfrm rot="16200000">
              <a:off x="-2360643" y="2353231"/>
              <a:ext cx="5651336" cy="938719"/>
              <a:chOff x="325118" y="2690362"/>
              <a:chExt cx="6177280" cy="1026083"/>
            </a:xfrm>
          </p:grpSpPr>
          <p:sp>
            <p:nvSpPr>
              <p:cNvPr id="14" name="Rectangle 13">
                <a:extLst>
                  <a:ext uri="{FF2B5EF4-FFF2-40B4-BE49-F238E27FC236}">
                    <a16:creationId xmlns:a16="http://schemas.microsoft.com/office/drawing/2014/main" id="{4A61A733-19E5-4C9D-8036-ED068546FDF6}"/>
                  </a:ext>
                </a:extLst>
              </p:cNvPr>
              <p:cNvSpPr/>
              <p:nvPr/>
            </p:nvSpPr>
            <p:spPr>
              <a:xfrm rot="5400000">
                <a:off x="2914007" y="106209"/>
                <a:ext cx="999501" cy="6177280"/>
              </a:xfrm>
              <a:prstGeom prst="rect">
                <a:avLst/>
              </a:prstGeom>
              <a:solidFill>
                <a:srgbClr val="F8DE28"/>
              </a:solidFill>
              <a:ln>
                <a:solidFill>
                  <a:srgbClr val="FBEC8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descr="AMBIC-horizontal.png">
                <a:extLst>
                  <a:ext uri="{FF2B5EF4-FFF2-40B4-BE49-F238E27FC236}">
                    <a16:creationId xmlns:a16="http://schemas.microsoft.com/office/drawing/2014/main" id="{2DE90AFE-1E1F-499D-8069-090888C661D7}"/>
                  </a:ext>
                </a:extLst>
              </p:cNvPr>
              <p:cNvPicPr>
                <a:picLocks noChangeAspect="1"/>
              </p:cNvPicPr>
              <p:nvPr/>
            </p:nvPicPr>
            <p:blipFill rotWithShape="1">
              <a:blip r:embed="rId4">
                <a:extLst>
                  <a:ext uri="{28A0092B-C50C-407E-A947-70E740481C1C}">
                    <a14:useLocalDpi xmlns:a14="http://schemas.microsoft.com/office/drawing/2010/main" val="0"/>
                  </a:ext>
                </a:extLst>
              </a:blip>
              <a:srcRect r="38824"/>
              <a:stretch/>
            </p:blipFill>
            <p:spPr>
              <a:xfrm>
                <a:off x="395795" y="2834194"/>
                <a:ext cx="3356340" cy="737618"/>
              </a:xfrm>
              <a:prstGeom prst="rect">
                <a:avLst/>
              </a:prstGeom>
              <a:noFill/>
              <a:ln>
                <a:noFill/>
              </a:ln>
            </p:spPr>
          </p:pic>
          <p:sp>
            <p:nvSpPr>
              <p:cNvPr id="16" name="TextBox 15">
                <a:extLst>
                  <a:ext uri="{FF2B5EF4-FFF2-40B4-BE49-F238E27FC236}">
                    <a16:creationId xmlns:a16="http://schemas.microsoft.com/office/drawing/2014/main" id="{A9CD11E0-23C5-467F-99EA-41F902C82528}"/>
                  </a:ext>
                </a:extLst>
              </p:cNvPr>
              <p:cNvSpPr txBox="1"/>
              <p:nvPr/>
            </p:nvSpPr>
            <p:spPr>
              <a:xfrm>
                <a:off x="3875481" y="2690362"/>
                <a:ext cx="2455165" cy="1026083"/>
              </a:xfrm>
              <a:prstGeom prst="rect">
                <a:avLst/>
              </a:prstGeom>
              <a:solidFill>
                <a:srgbClr val="F8DE28"/>
              </a:solidFill>
              <a:ln>
                <a:noFill/>
              </a:ln>
            </p:spPr>
            <p:txBody>
              <a:bodyPr wrap="none" rtlCol="0">
                <a:spAutoFit/>
              </a:bodyPr>
              <a:lstStyle/>
              <a:p>
                <a:r>
                  <a:rPr lang="en-US" sz="1100" b="1" dirty="0">
                    <a:solidFill>
                      <a:srgbClr val="211D7D"/>
                    </a:solidFill>
                  </a:rPr>
                  <a:t>Johns Hopkins University</a:t>
                </a:r>
              </a:p>
              <a:p>
                <a:r>
                  <a:rPr lang="en-US" sz="1100" b="1" dirty="0">
                    <a:solidFill>
                      <a:srgbClr val="211D7D"/>
                    </a:solidFill>
                  </a:rPr>
                  <a:t>Clemson University</a:t>
                </a:r>
              </a:p>
              <a:p>
                <a:r>
                  <a:rPr lang="en-US" sz="1100" b="1" dirty="0">
                    <a:solidFill>
                      <a:srgbClr val="211D7D"/>
                    </a:solidFill>
                  </a:rPr>
                  <a:t>University of Delaware</a:t>
                </a:r>
              </a:p>
              <a:p>
                <a:r>
                  <a:rPr lang="en-US" sz="1100" b="1" dirty="0">
                    <a:solidFill>
                      <a:srgbClr val="211D7D"/>
                    </a:solidFill>
                  </a:rPr>
                  <a:t>University of Massachusetts Lowell</a:t>
                </a:r>
              </a:p>
              <a:p>
                <a:r>
                  <a:rPr lang="en-US" sz="1100" b="1" dirty="0">
                    <a:solidFill>
                      <a:srgbClr val="211D7D"/>
                    </a:solidFill>
                  </a:rPr>
                  <a:t>University of Maryland</a:t>
                </a:r>
              </a:p>
            </p:txBody>
          </p:sp>
        </p:grpSp>
      </p:grpSp>
      <p:sp>
        <p:nvSpPr>
          <p:cNvPr id="6" name="Content Placeholder 2">
            <a:extLst>
              <a:ext uri="{FF2B5EF4-FFF2-40B4-BE49-F238E27FC236}">
                <a16:creationId xmlns:a16="http://schemas.microsoft.com/office/drawing/2014/main" id="{A4161CA8-F5B8-BF95-6A5D-CB315A554842}"/>
              </a:ext>
            </a:extLst>
          </p:cNvPr>
          <p:cNvSpPr>
            <a:spLocks noGrp="1"/>
          </p:cNvSpPr>
          <p:nvPr>
            <p:ph idx="1"/>
          </p:nvPr>
        </p:nvSpPr>
        <p:spPr>
          <a:xfrm>
            <a:off x="1045986" y="1825625"/>
            <a:ext cx="5354814" cy="4351338"/>
          </a:xfrm>
        </p:spPr>
        <p:txBody>
          <a:bodyPr>
            <a:normAutofit/>
          </a:bodyPr>
          <a:lstStyle/>
          <a:p>
            <a:pPr marL="514350" indent="-514350">
              <a:buFont typeface="+mj-lt"/>
              <a:buAutoNum type="arabicPeriod"/>
            </a:pPr>
            <a:r>
              <a:rPr lang="en-US" dirty="0"/>
              <a:t>Understand the heterogeneity and dynamics of instability and shed light on its mechanisms</a:t>
            </a:r>
          </a:p>
          <a:p>
            <a:pPr marL="514350" indent="-514350">
              <a:buFont typeface="+mj-lt"/>
              <a:buAutoNum type="arabicPeriod"/>
            </a:pPr>
            <a:r>
              <a:rPr lang="en-US" b="1" dirty="0"/>
              <a:t>Establish a strategy for early characterization of producer line stability</a:t>
            </a:r>
          </a:p>
          <a:p>
            <a:pPr lvl="1"/>
            <a:r>
              <a:rPr lang="en-US" dirty="0"/>
              <a:t>Can an initial titer screen tell us if a cell line will be stable?</a:t>
            </a:r>
          </a:p>
          <a:p>
            <a:pPr lvl="1"/>
            <a:r>
              <a:rPr lang="en-US" dirty="0"/>
              <a:t>Will the dynamics of the cell line’s titer distribution tell us if it will be stable?</a:t>
            </a:r>
          </a:p>
          <a:p>
            <a:pPr lvl="1"/>
            <a:endParaRPr lang="en-US" dirty="0"/>
          </a:p>
        </p:txBody>
      </p:sp>
      <p:cxnSp>
        <p:nvCxnSpPr>
          <p:cNvPr id="41" name="Straight Connector 40">
            <a:extLst>
              <a:ext uri="{FF2B5EF4-FFF2-40B4-BE49-F238E27FC236}">
                <a16:creationId xmlns:a16="http://schemas.microsoft.com/office/drawing/2014/main" id="{A21A2DA5-24B1-67D9-28BF-5F2342EC665C}"/>
              </a:ext>
            </a:extLst>
          </p:cNvPr>
          <p:cNvCxnSpPr>
            <a:cxnSpLocks/>
          </p:cNvCxnSpPr>
          <p:nvPr/>
        </p:nvCxnSpPr>
        <p:spPr>
          <a:xfrm>
            <a:off x="14791508" y="2921954"/>
            <a:ext cx="0" cy="2956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C113EC4-DA85-6F35-DC68-95CC96EBDA48}"/>
              </a:ext>
            </a:extLst>
          </p:cNvPr>
          <p:cNvCxnSpPr>
            <a:cxnSpLocks/>
          </p:cNvCxnSpPr>
          <p:nvPr/>
        </p:nvCxnSpPr>
        <p:spPr>
          <a:xfrm>
            <a:off x="15377353" y="2921954"/>
            <a:ext cx="0" cy="2956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0C143C6-910B-7218-3620-1AE6037EB4AD}"/>
              </a:ext>
            </a:extLst>
          </p:cNvPr>
          <p:cNvCxnSpPr>
            <a:cxnSpLocks/>
          </p:cNvCxnSpPr>
          <p:nvPr/>
        </p:nvCxnSpPr>
        <p:spPr>
          <a:xfrm>
            <a:off x="15747158" y="2921952"/>
            <a:ext cx="0" cy="2956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937D7AA-0716-0885-7380-09105D1ABAB5}"/>
              </a:ext>
            </a:extLst>
          </p:cNvPr>
          <p:cNvCxnSpPr>
            <a:cxnSpLocks/>
          </p:cNvCxnSpPr>
          <p:nvPr/>
        </p:nvCxnSpPr>
        <p:spPr>
          <a:xfrm>
            <a:off x="16331098" y="2921952"/>
            <a:ext cx="0" cy="2956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AC13212B-546C-5649-FF3A-F921241474F0}"/>
              </a:ext>
            </a:extLst>
          </p:cNvPr>
          <p:cNvCxnSpPr>
            <a:cxnSpLocks/>
          </p:cNvCxnSpPr>
          <p:nvPr/>
        </p:nvCxnSpPr>
        <p:spPr>
          <a:xfrm>
            <a:off x="16555538" y="2921954"/>
            <a:ext cx="0" cy="2956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F024D02-BCC5-B28E-3791-CC7C18B49F6D}"/>
              </a:ext>
            </a:extLst>
          </p:cNvPr>
          <p:cNvCxnSpPr>
            <a:cxnSpLocks/>
          </p:cNvCxnSpPr>
          <p:nvPr/>
        </p:nvCxnSpPr>
        <p:spPr>
          <a:xfrm>
            <a:off x="17141383" y="2921954"/>
            <a:ext cx="0" cy="2956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03E6FE0-9E12-3940-35EA-2452DD37010A}"/>
              </a:ext>
            </a:extLst>
          </p:cNvPr>
          <p:cNvCxnSpPr>
            <a:cxnSpLocks/>
          </p:cNvCxnSpPr>
          <p:nvPr/>
        </p:nvCxnSpPr>
        <p:spPr>
          <a:xfrm>
            <a:off x="17511188" y="2921952"/>
            <a:ext cx="0" cy="2956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F0BA0D5-7C26-43ED-3343-8F8972E1719D}"/>
              </a:ext>
            </a:extLst>
          </p:cNvPr>
          <p:cNvCxnSpPr>
            <a:cxnSpLocks/>
          </p:cNvCxnSpPr>
          <p:nvPr/>
        </p:nvCxnSpPr>
        <p:spPr>
          <a:xfrm>
            <a:off x="18095128" y="2921952"/>
            <a:ext cx="0" cy="2956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74639D45-28A7-D113-AE2B-CB2EFB364F43}"/>
              </a:ext>
            </a:extLst>
          </p:cNvPr>
          <p:cNvGrpSpPr/>
          <p:nvPr/>
        </p:nvGrpSpPr>
        <p:grpSpPr>
          <a:xfrm>
            <a:off x="6723557" y="1918475"/>
            <a:ext cx="4149063" cy="4371488"/>
            <a:chOff x="7356449" y="1763262"/>
            <a:chExt cx="3628877" cy="3823416"/>
          </a:xfrm>
        </p:grpSpPr>
        <p:pic>
          <p:nvPicPr>
            <p:cNvPr id="4" name="Content Placeholder 4">
              <a:extLst>
                <a:ext uri="{FF2B5EF4-FFF2-40B4-BE49-F238E27FC236}">
                  <a16:creationId xmlns:a16="http://schemas.microsoft.com/office/drawing/2014/main" id="{B8B29CC6-A54F-50F3-0ED0-56B4C131D71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60705" t="10832" r="27599" b="48841"/>
            <a:stretch/>
          </p:blipFill>
          <p:spPr>
            <a:xfrm>
              <a:off x="8044694" y="1763262"/>
              <a:ext cx="1390803" cy="3823415"/>
            </a:xfrm>
            <a:prstGeom prst="rect">
              <a:avLst/>
            </a:prstGeom>
          </p:spPr>
        </p:pic>
        <p:pic>
          <p:nvPicPr>
            <p:cNvPr id="7" name="Content Placeholder 4">
              <a:extLst>
                <a:ext uri="{FF2B5EF4-FFF2-40B4-BE49-F238E27FC236}">
                  <a16:creationId xmlns:a16="http://schemas.microsoft.com/office/drawing/2014/main" id="{FD253258-C221-E9BA-A330-4AF4FCF011C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84847" t="10832" r="2119" b="48841"/>
            <a:stretch/>
          </p:blipFill>
          <p:spPr>
            <a:xfrm>
              <a:off x="9435497" y="1763262"/>
              <a:ext cx="1549829" cy="3823416"/>
            </a:xfrm>
            <a:prstGeom prst="rect">
              <a:avLst/>
            </a:prstGeom>
          </p:spPr>
        </p:pic>
        <p:pic>
          <p:nvPicPr>
            <p:cNvPr id="8" name="Content Placeholder 4">
              <a:extLst>
                <a:ext uri="{FF2B5EF4-FFF2-40B4-BE49-F238E27FC236}">
                  <a16:creationId xmlns:a16="http://schemas.microsoft.com/office/drawing/2014/main" id="{092B6B42-67BF-5007-BF66-82AC222049E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8510" t="10832" r="75702" b="48841"/>
            <a:stretch/>
          </p:blipFill>
          <p:spPr>
            <a:xfrm>
              <a:off x="7356449" y="1763262"/>
              <a:ext cx="688245" cy="3823416"/>
            </a:xfrm>
            <a:prstGeom prst="rect">
              <a:avLst/>
            </a:prstGeom>
          </p:spPr>
        </p:pic>
        <p:sp>
          <p:nvSpPr>
            <p:cNvPr id="9" name="Rectangle 8">
              <a:extLst>
                <a:ext uri="{FF2B5EF4-FFF2-40B4-BE49-F238E27FC236}">
                  <a16:creationId xmlns:a16="http://schemas.microsoft.com/office/drawing/2014/main" id="{61851BC4-ADC0-B70A-6EB0-BBEF1E766D01}"/>
                </a:ext>
              </a:extLst>
            </p:cNvPr>
            <p:cNvSpPr/>
            <p:nvPr/>
          </p:nvSpPr>
          <p:spPr>
            <a:xfrm>
              <a:off x="8183880" y="5448300"/>
              <a:ext cx="205740" cy="138377"/>
            </a:xfrm>
            <a:prstGeom prst="rect">
              <a:avLst/>
            </a:prstGeom>
            <a:solidFill>
              <a:srgbClr val="FE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00547A47-62E7-9C4B-748B-782FF999FF11}"/>
              </a:ext>
            </a:extLst>
          </p:cNvPr>
          <p:cNvSpPr txBox="1"/>
          <p:nvPr/>
        </p:nvSpPr>
        <p:spPr>
          <a:xfrm>
            <a:off x="7006078" y="1306211"/>
            <a:ext cx="4460965" cy="369332"/>
          </a:xfrm>
          <a:prstGeom prst="rect">
            <a:avLst/>
          </a:prstGeom>
          <a:noFill/>
        </p:spPr>
        <p:txBody>
          <a:bodyPr wrap="none" rtlCol="0">
            <a:spAutoFit/>
          </a:bodyPr>
          <a:lstStyle/>
          <a:p>
            <a:r>
              <a:rPr lang="en-US" b="1" dirty="0"/>
              <a:t>Previous data from AMBIC single-cell project</a:t>
            </a:r>
          </a:p>
        </p:txBody>
      </p:sp>
      <p:sp>
        <p:nvSpPr>
          <p:cNvPr id="51" name="Arc 50">
            <a:extLst>
              <a:ext uri="{FF2B5EF4-FFF2-40B4-BE49-F238E27FC236}">
                <a16:creationId xmlns:a16="http://schemas.microsoft.com/office/drawing/2014/main" id="{54409971-4E06-04BE-E6A5-39B1665C70C0}"/>
              </a:ext>
            </a:extLst>
          </p:cNvPr>
          <p:cNvSpPr/>
          <p:nvPr/>
        </p:nvSpPr>
        <p:spPr>
          <a:xfrm rot="20477900">
            <a:off x="7506752" y="1793529"/>
            <a:ext cx="2628261" cy="959684"/>
          </a:xfrm>
          <a:prstGeom prst="arc">
            <a:avLst>
              <a:gd name="adj1" fmla="val 14421785"/>
              <a:gd name="adj2" fmla="val 109934"/>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TextBox 51">
            <a:extLst>
              <a:ext uri="{FF2B5EF4-FFF2-40B4-BE49-F238E27FC236}">
                <a16:creationId xmlns:a16="http://schemas.microsoft.com/office/drawing/2014/main" id="{8ECF69E5-7C06-0D44-AF47-18BB03D2A689}"/>
              </a:ext>
            </a:extLst>
          </p:cNvPr>
          <p:cNvSpPr txBox="1"/>
          <p:nvPr/>
        </p:nvSpPr>
        <p:spPr>
          <a:xfrm>
            <a:off x="8869387" y="1805368"/>
            <a:ext cx="3110803" cy="646331"/>
          </a:xfrm>
          <a:prstGeom prst="rect">
            <a:avLst/>
          </a:prstGeom>
          <a:noFill/>
        </p:spPr>
        <p:txBody>
          <a:bodyPr wrap="square" rtlCol="0">
            <a:spAutoFit/>
          </a:bodyPr>
          <a:lstStyle/>
          <a:p>
            <a:r>
              <a:rPr lang="en-US" dirty="0"/>
              <a:t>How can </a:t>
            </a:r>
            <a:r>
              <a:rPr lang="en-US" b="1" dirty="0">
                <a:solidFill>
                  <a:srgbClr val="487DA9"/>
                </a:solidFill>
              </a:rPr>
              <a:t>early characterization </a:t>
            </a:r>
            <a:r>
              <a:rPr lang="en-US" dirty="0"/>
              <a:t>predict </a:t>
            </a:r>
            <a:r>
              <a:rPr lang="en-US" b="1" dirty="0">
                <a:solidFill>
                  <a:srgbClr val="59A157"/>
                </a:solidFill>
              </a:rPr>
              <a:t>long-term (in)stability</a:t>
            </a:r>
            <a:r>
              <a:rPr lang="en-US" dirty="0"/>
              <a:t>?</a:t>
            </a:r>
          </a:p>
        </p:txBody>
      </p:sp>
      <p:sp>
        <p:nvSpPr>
          <p:cNvPr id="54" name="Arc 53">
            <a:extLst>
              <a:ext uri="{FF2B5EF4-FFF2-40B4-BE49-F238E27FC236}">
                <a16:creationId xmlns:a16="http://schemas.microsoft.com/office/drawing/2014/main" id="{A8D165B4-BBEE-CDAF-309E-23890B4C0C5D}"/>
              </a:ext>
            </a:extLst>
          </p:cNvPr>
          <p:cNvSpPr/>
          <p:nvPr/>
        </p:nvSpPr>
        <p:spPr>
          <a:xfrm rot="4684557">
            <a:off x="9828858" y="1808093"/>
            <a:ext cx="307619" cy="1483642"/>
          </a:xfrm>
          <a:prstGeom prst="arc">
            <a:avLst>
              <a:gd name="adj1" fmla="val 16200000"/>
              <a:gd name="adj2" fmla="val 12"/>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Right Brace 54">
            <a:extLst>
              <a:ext uri="{FF2B5EF4-FFF2-40B4-BE49-F238E27FC236}">
                <a16:creationId xmlns:a16="http://schemas.microsoft.com/office/drawing/2014/main" id="{CEB03B83-5CED-43C0-A9EC-56423C39CF2B}"/>
              </a:ext>
            </a:extLst>
          </p:cNvPr>
          <p:cNvSpPr/>
          <p:nvPr/>
        </p:nvSpPr>
        <p:spPr>
          <a:xfrm rot="16200000">
            <a:off x="8195520" y="1387761"/>
            <a:ext cx="181893" cy="1150620"/>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Right Brace 56">
            <a:extLst>
              <a:ext uri="{FF2B5EF4-FFF2-40B4-BE49-F238E27FC236}">
                <a16:creationId xmlns:a16="http://schemas.microsoft.com/office/drawing/2014/main" id="{1E2EF91E-AE0C-1013-4BAE-7B7A6B360AE9}"/>
              </a:ext>
            </a:extLst>
          </p:cNvPr>
          <p:cNvSpPr/>
          <p:nvPr/>
        </p:nvSpPr>
        <p:spPr>
          <a:xfrm rot="16200000">
            <a:off x="9827579" y="2198155"/>
            <a:ext cx="181893" cy="1150620"/>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7760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555287" y="148571"/>
            <a:ext cx="7797318" cy="101762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dirty="0">
                <a:solidFill>
                  <a:srgbClr val="000090"/>
                </a:solidFill>
                <a:latin typeface="Arial" panose="020B0604020202020204" pitchFamily="34" charset="0"/>
                <a:cs typeface="Arial" panose="020B0604020202020204" pitchFamily="34" charset="0"/>
              </a:rPr>
              <a:t>Objectives</a:t>
            </a:r>
          </a:p>
        </p:txBody>
      </p:sp>
      <p:grpSp>
        <p:nvGrpSpPr>
          <p:cNvPr id="11" name="Group 10">
            <a:extLst>
              <a:ext uri="{FF2B5EF4-FFF2-40B4-BE49-F238E27FC236}">
                <a16:creationId xmlns:a16="http://schemas.microsoft.com/office/drawing/2014/main" id="{A14A1F39-DEA4-4963-95D1-2B8D0BBC1CA7}"/>
              </a:ext>
            </a:extLst>
          </p:cNvPr>
          <p:cNvGrpSpPr/>
          <p:nvPr/>
        </p:nvGrpSpPr>
        <p:grpSpPr>
          <a:xfrm>
            <a:off x="0" y="0"/>
            <a:ext cx="938719" cy="6655110"/>
            <a:chOff x="-4335" y="-3077"/>
            <a:chExt cx="938719" cy="6655110"/>
          </a:xfrm>
        </p:grpSpPr>
        <p:pic>
          <p:nvPicPr>
            <p:cNvPr id="12" name="Picture 11" descr="NSF.jpeg">
              <a:extLst>
                <a:ext uri="{FF2B5EF4-FFF2-40B4-BE49-F238E27FC236}">
                  <a16:creationId xmlns:a16="http://schemas.microsoft.com/office/drawing/2014/main" id="{F308FD8F-2A41-4056-A015-AC0F45CC75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463" y="5734169"/>
              <a:ext cx="914400" cy="921327"/>
            </a:xfrm>
            <a:prstGeom prst="rect">
              <a:avLst/>
            </a:prstGeom>
          </p:spPr>
        </p:pic>
        <p:grpSp>
          <p:nvGrpSpPr>
            <p:cNvPr id="13" name="Group 12">
              <a:extLst>
                <a:ext uri="{FF2B5EF4-FFF2-40B4-BE49-F238E27FC236}">
                  <a16:creationId xmlns:a16="http://schemas.microsoft.com/office/drawing/2014/main" id="{D9C96B8B-3C65-45F0-8E00-E9E48C954233}"/>
                </a:ext>
              </a:extLst>
            </p:cNvPr>
            <p:cNvGrpSpPr>
              <a:grpSpLocks noChangeAspect="1"/>
            </p:cNvGrpSpPr>
            <p:nvPr/>
          </p:nvGrpSpPr>
          <p:grpSpPr>
            <a:xfrm rot="16200000">
              <a:off x="-2360643" y="2353231"/>
              <a:ext cx="5651336" cy="938719"/>
              <a:chOff x="325118" y="2690362"/>
              <a:chExt cx="6177280" cy="1026083"/>
            </a:xfrm>
          </p:grpSpPr>
          <p:sp>
            <p:nvSpPr>
              <p:cNvPr id="14" name="Rectangle 13">
                <a:extLst>
                  <a:ext uri="{FF2B5EF4-FFF2-40B4-BE49-F238E27FC236}">
                    <a16:creationId xmlns:a16="http://schemas.microsoft.com/office/drawing/2014/main" id="{4A61A733-19E5-4C9D-8036-ED068546FDF6}"/>
                  </a:ext>
                </a:extLst>
              </p:cNvPr>
              <p:cNvSpPr/>
              <p:nvPr/>
            </p:nvSpPr>
            <p:spPr>
              <a:xfrm rot="5400000">
                <a:off x="2914007" y="106209"/>
                <a:ext cx="999501" cy="6177280"/>
              </a:xfrm>
              <a:prstGeom prst="rect">
                <a:avLst/>
              </a:prstGeom>
              <a:solidFill>
                <a:srgbClr val="F8DE28"/>
              </a:solidFill>
              <a:ln>
                <a:solidFill>
                  <a:srgbClr val="FBEC8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descr="AMBIC-horizontal.png">
                <a:extLst>
                  <a:ext uri="{FF2B5EF4-FFF2-40B4-BE49-F238E27FC236}">
                    <a16:creationId xmlns:a16="http://schemas.microsoft.com/office/drawing/2014/main" id="{2DE90AFE-1E1F-499D-8069-090888C661D7}"/>
                  </a:ext>
                </a:extLst>
              </p:cNvPr>
              <p:cNvPicPr>
                <a:picLocks noChangeAspect="1"/>
              </p:cNvPicPr>
              <p:nvPr/>
            </p:nvPicPr>
            <p:blipFill rotWithShape="1">
              <a:blip r:embed="rId4">
                <a:extLst>
                  <a:ext uri="{28A0092B-C50C-407E-A947-70E740481C1C}">
                    <a14:useLocalDpi xmlns:a14="http://schemas.microsoft.com/office/drawing/2010/main" val="0"/>
                  </a:ext>
                </a:extLst>
              </a:blip>
              <a:srcRect r="38824"/>
              <a:stretch/>
            </p:blipFill>
            <p:spPr>
              <a:xfrm>
                <a:off x="395795" y="2834194"/>
                <a:ext cx="3356340" cy="737618"/>
              </a:xfrm>
              <a:prstGeom prst="rect">
                <a:avLst/>
              </a:prstGeom>
              <a:noFill/>
              <a:ln>
                <a:noFill/>
              </a:ln>
            </p:spPr>
          </p:pic>
          <p:sp>
            <p:nvSpPr>
              <p:cNvPr id="16" name="TextBox 15">
                <a:extLst>
                  <a:ext uri="{FF2B5EF4-FFF2-40B4-BE49-F238E27FC236}">
                    <a16:creationId xmlns:a16="http://schemas.microsoft.com/office/drawing/2014/main" id="{A9CD11E0-23C5-467F-99EA-41F902C82528}"/>
                  </a:ext>
                </a:extLst>
              </p:cNvPr>
              <p:cNvSpPr txBox="1"/>
              <p:nvPr/>
            </p:nvSpPr>
            <p:spPr>
              <a:xfrm>
                <a:off x="3875481" y="2690362"/>
                <a:ext cx="2455165" cy="1026083"/>
              </a:xfrm>
              <a:prstGeom prst="rect">
                <a:avLst/>
              </a:prstGeom>
              <a:solidFill>
                <a:srgbClr val="F8DE28"/>
              </a:solidFill>
              <a:ln>
                <a:noFill/>
              </a:ln>
            </p:spPr>
            <p:txBody>
              <a:bodyPr wrap="none" rtlCol="0">
                <a:spAutoFit/>
              </a:bodyPr>
              <a:lstStyle/>
              <a:p>
                <a:r>
                  <a:rPr lang="en-US" sz="1100" b="1" dirty="0">
                    <a:solidFill>
                      <a:srgbClr val="211D7D"/>
                    </a:solidFill>
                  </a:rPr>
                  <a:t>Johns Hopkins University</a:t>
                </a:r>
              </a:p>
              <a:p>
                <a:r>
                  <a:rPr lang="en-US" sz="1100" b="1" dirty="0">
                    <a:solidFill>
                      <a:srgbClr val="211D7D"/>
                    </a:solidFill>
                  </a:rPr>
                  <a:t>Clemson University</a:t>
                </a:r>
              </a:p>
              <a:p>
                <a:r>
                  <a:rPr lang="en-US" sz="1100" b="1" dirty="0">
                    <a:solidFill>
                      <a:srgbClr val="211D7D"/>
                    </a:solidFill>
                  </a:rPr>
                  <a:t>University of Delaware</a:t>
                </a:r>
              </a:p>
              <a:p>
                <a:r>
                  <a:rPr lang="en-US" sz="1100" b="1" dirty="0">
                    <a:solidFill>
                      <a:srgbClr val="211D7D"/>
                    </a:solidFill>
                  </a:rPr>
                  <a:t>University of Massachusetts Lowell</a:t>
                </a:r>
              </a:p>
              <a:p>
                <a:r>
                  <a:rPr lang="en-US" sz="1100" b="1" dirty="0">
                    <a:solidFill>
                      <a:srgbClr val="211D7D"/>
                    </a:solidFill>
                  </a:rPr>
                  <a:t>University of Maryland</a:t>
                </a:r>
              </a:p>
            </p:txBody>
          </p:sp>
        </p:grpSp>
      </p:grpSp>
      <p:sp>
        <p:nvSpPr>
          <p:cNvPr id="6" name="Content Placeholder 2">
            <a:extLst>
              <a:ext uri="{FF2B5EF4-FFF2-40B4-BE49-F238E27FC236}">
                <a16:creationId xmlns:a16="http://schemas.microsoft.com/office/drawing/2014/main" id="{A4161CA8-F5B8-BF95-6A5D-CB315A554842}"/>
              </a:ext>
            </a:extLst>
          </p:cNvPr>
          <p:cNvSpPr>
            <a:spLocks noGrp="1"/>
          </p:cNvSpPr>
          <p:nvPr>
            <p:ph idx="1"/>
          </p:nvPr>
        </p:nvSpPr>
        <p:spPr>
          <a:xfrm>
            <a:off x="1045986" y="1825625"/>
            <a:ext cx="5354814" cy="4351338"/>
          </a:xfrm>
        </p:spPr>
        <p:txBody>
          <a:bodyPr>
            <a:normAutofit/>
          </a:bodyPr>
          <a:lstStyle/>
          <a:p>
            <a:pPr marL="514350" indent="-514350">
              <a:buFont typeface="+mj-lt"/>
              <a:buAutoNum type="arabicPeriod"/>
            </a:pPr>
            <a:r>
              <a:rPr lang="en-US" dirty="0"/>
              <a:t>Understand the heterogeneity and dynamics of instability and shed light on its mechanisms</a:t>
            </a:r>
          </a:p>
          <a:p>
            <a:pPr marL="514350" indent="-514350">
              <a:buFont typeface="+mj-lt"/>
              <a:buAutoNum type="arabicPeriod"/>
            </a:pPr>
            <a:r>
              <a:rPr lang="en-US" dirty="0"/>
              <a:t>Establish a strategy for early characterization of producer line stability</a:t>
            </a:r>
          </a:p>
          <a:p>
            <a:pPr marL="514350" indent="-514350">
              <a:buFont typeface="+mj-lt"/>
              <a:buAutoNum type="arabicPeriod"/>
            </a:pPr>
            <a:r>
              <a:rPr lang="en-US" b="1" dirty="0"/>
              <a:t>Establish a foundation for genetic engineering and screening to create more stable CHO cell lines</a:t>
            </a:r>
          </a:p>
        </p:txBody>
      </p:sp>
      <p:cxnSp>
        <p:nvCxnSpPr>
          <p:cNvPr id="41" name="Straight Connector 40">
            <a:extLst>
              <a:ext uri="{FF2B5EF4-FFF2-40B4-BE49-F238E27FC236}">
                <a16:creationId xmlns:a16="http://schemas.microsoft.com/office/drawing/2014/main" id="{A21A2DA5-24B1-67D9-28BF-5F2342EC665C}"/>
              </a:ext>
            </a:extLst>
          </p:cNvPr>
          <p:cNvCxnSpPr>
            <a:cxnSpLocks/>
          </p:cNvCxnSpPr>
          <p:nvPr/>
        </p:nvCxnSpPr>
        <p:spPr>
          <a:xfrm>
            <a:off x="14791508" y="2921954"/>
            <a:ext cx="0" cy="2956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C113EC4-DA85-6F35-DC68-95CC96EBDA48}"/>
              </a:ext>
            </a:extLst>
          </p:cNvPr>
          <p:cNvCxnSpPr>
            <a:cxnSpLocks/>
          </p:cNvCxnSpPr>
          <p:nvPr/>
        </p:nvCxnSpPr>
        <p:spPr>
          <a:xfrm>
            <a:off x="15377353" y="2921954"/>
            <a:ext cx="0" cy="2956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0C143C6-910B-7218-3620-1AE6037EB4AD}"/>
              </a:ext>
            </a:extLst>
          </p:cNvPr>
          <p:cNvCxnSpPr>
            <a:cxnSpLocks/>
          </p:cNvCxnSpPr>
          <p:nvPr/>
        </p:nvCxnSpPr>
        <p:spPr>
          <a:xfrm>
            <a:off x="15747158" y="2921952"/>
            <a:ext cx="0" cy="2956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937D7AA-0716-0885-7380-09105D1ABAB5}"/>
              </a:ext>
            </a:extLst>
          </p:cNvPr>
          <p:cNvCxnSpPr>
            <a:cxnSpLocks/>
          </p:cNvCxnSpPr>
          <p:nvPr/>
        </p:nvCxnSpPr>
        <p:spPr>
          <a:xfrm>
            <a:off x="16331098" y="2921952"/>
            <a:ext cx="0" cy="2956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AC13212B-546C-5649-FF3A-F921241474F0}"/>
              </a:ext>
            </a:extLst>
          </p:cNvPr>
          <p:cNvCxnSpPr>
            <a:cxnSpLocks/>
          </p:cNvCxnSpPr>
          <p:nvPr/>
        </p:nvCxnSpPr>
        <p:spPr>
          <a:xfrm>
            <a:off x="16555538" y="2921954"/>
            <a:ext cx="0" cy="2956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F024D02-BCC5-B28E-3791-CC7C18B49F6D}"/>
              </a:ext>
            </a:extLst>
          </p:cNvPr>
          <p:cNvCxnSpPr>
            <a:cxnSpLocks/>
          </p:cNvCxnSpPr>
          <p:nvPr/>
        </p:nvCxnSpPr>
        <p:spPr>
          <a:xfrm>
            <a:off x="17141383" y="2921954"/>
            <a:ext cx="0" cy="2956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03E6FE0-9E12-3940-35EA-2452DD37010A}"/>
              </a:ext>
            </a:extLst>
          </p:cNvPr>
          <p:cNvCxnSpPr>
            <a:cxnSpLocks/>
          </p:cNvCxnSpPr>
          <p:nvPr/>
        </p:nvCxnSpPr>
        <p:spPr>
          <a:xfrm>
            <a:off x="17511188" y="2921952"/>
            <a:ext cx="0" cy="2956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F0BA0D5-7C26-43ED-3343-8F8972E1719D}"/>
              </a:ext>
            </a:extLst>
          </p:cNvPr>
          <p:cNvCxnSpPr>
            <a:cxnSpLocks/>
          </p:cNvCxnSpPr>
          <p:nvPr/>
        </p:nvCxnSpPr>
        <p:spPr>
          <a:xfrm>
            <a:off x="18095128" y="2921952"/>
            <a:ext cx="0" cy="2956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74639D45-28A7-D113-AE2B-CB2EFB364F43}"/>
              </a:ext>
            </a:extLst>
          </p:cNvPr>
          <p:cNvGrpSpPr/>
          <p:nvPr/>
        </p:nvGrpSpPr>
        <p:grpSpPr>
          <a:xfrm>
            <a:off x="6723557" y="1918475"/>
            <a:ext cx="4149063" cy="4371488"/>
            <a:chOff x="7356449" y="1763262"/>
            <a:chExt cx="3628877" cy="3823416"/>
          </a:xfrm>
        </p:grpSpPr>
        <p:pic>
          <p:nvPicPr>
            <p:cNvPr id="4" name="Content Placeholder 4">
              <a:extLst>
                <a:ext uri="{FF2B5EF4-FFF2-40B4-BE49-F238E27FC236}">
                  <a16:creationId xmlns:a16="http://schemas.microsoft.com/office/drawing/2014/main" id="{B8B29CC6-A54F-50F3-0ED0-56B4C131D71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60705" t="10832" r="27599" b="48841"/>
            <a:stretch/>
          </p:blipFill>
          <p:spPr>
            <a:xfrm>
              <a:off x="8044694" y="1763262"/>
              <a:ext cx="1390803" cy="3823415"/>
            </a:xfrm>
            <a:prstGeom prst="rect">
              <a:avLst/>
            </a:prstGeom>
          </p:spPr>
        </p:pic>
        <p:pic>
          <p:nvPicPr>
            <p:cNvPr id="7" name="Content Placeholder 4">
              <a:extLst>
                <a:ext uri="{FF2B5EF4-FFF2-40B4-BE49-F238E27FC236}">
                  <a16:creationId xmlns:a16="http://schemas.microsoft.com/office/drawing/2014/main" id="{FD253258-C221-E9BA-A330-4AF4FCF011C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84847" t="10832" r="2119" b="48841"/>
            <a:stretch/>
          </p:blipFill>
          <p:spPr>
            <a:xfrm>
              <a:off x="9435497" y="1763262"/>
              <a:ext cx="1549829" cy="3823416"/>
            </a:xfrm>
            <a:prstGeom prst="rect">
              <a:avLst/>
            </a:prstGeom>
          </p:spPr>
        </p:pic>
        <p:pic>
          <p:nvPicPr>
            <p:cNvPr id="8" name="Content Placeholder 4">
              <a:extLst>
                <a:ext uri="{FF2B5EF4-FFF2-40B4-BE49-F238E27FC236}">
                  <a16:creationId xmlns:a16="http://schemas.microsoft.com/office/drawing/2014/main" id="{092B6B42-67BF-5007-BF66-82AC222049E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8510" t="10832" r="75702" b="48841"/>
            <a:stretch/>
          </p:blipFill>
          <p:spPr>
            <a:xfrm>
              <a:off x="7356449" y="1763262"/>
              <a:ext cx="688245" cy="3823416"/>
            </a:xfrm>
            <a:prstGeom prst="rect">
              <a:avLst/>
            </a:prstGeom>
          </p:spPr>
        </p:pic>
        <p:sp>
          <p:nvSpPr>
            <p:cNvPr id="9" name="Rectangle 8">
              <a:extLst>
                <a:ext uri="{FF2B5EF4-FFF2-40B4-BE49-F238E27FC236}">
                  <a16:creationId xmlns:a16="http://schemas.microsoft.com/office/drawing/2014/main" id="{61851BC4-ADC0-B70A-6EB0-BBEF1E766D01}"/>
                </a:ext>
              </a:extLst>
            </p:cNvPr>
            <p:cNvSpPr/>
            <p:nvPr/>
          </p:nvSpPr>
          <p:spPr>
            <a:xfrm>
              <a:off x="8183880" y="5448300"/>
              <a:ext cx="205740" cy="138377"/>
            </a:xfrm>
            <a:prstGeom prst="rect">
              <a:avLst/>
            </a:prstGeom>
            <a:solidFill>
              <a:srgbClr val="FE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00547A47-62E7-9C4B-748B-782FF999FF11}"/>
              </a:ext>
            </a:extLst>
          </p:cNvPr>
          <p:cNvSpPr txBox="1"/>
          <p:nvPr/>
        </p:nvSpPr>
        <p:spPr>
          <a:xfrm>
            <a:off x="7006078" y="1306211"/>
            <a:ext cx="4460965" cy="369332"/>
          </a:xfrm>
          <a:prstGeom prst="rect">
            <a:avLst/>
          </a:prstGeom>
          <a:noFill/>
        </p:spPr>
        <p:txBody>
          <a:bodyPr wrap="none" rtlCol="0">
            <a:spAutoFit/>
          </a:bodyPr>
          <a:lstStyle/>
          <a:p>
            <a:r>
              <a:rPr lang="en-US" b="1" dirty="0"/>
              <a:t>Previous data from AMBIC single-cell project</a:t>
            </a:r>
          </a:p>
        </p:txBody>
      </p:sp>
      <p:pic>
        <p:nvPicPr>
          <p:cNvPr id="2" name="Picture 1" descr="A screenshot of a video game&#10;&#10;Description automatically generated">
            <a:extLst>
              <a:ext uri="{FF2B5EF4-FFF2-40B4-BE49-F238E27FC236}">
                <a16:creationId xmlns:a16="http://schemas.microsoft.com/office/drawing/2014/main" id="{00EC9537-8387-C166-0652-A66EAC19A367}"/>
              </a:ext>
            </a:extLst>
          </p:cNvPr>
          <p:cNvPicPr>
            <a:picLocks noChangeAspect="1"/>
          </p:cNvPicPr>
          <p:nvPr/>
        </p:nvPicPr>
        <p:blipFill rotWithShape="1">
          <a:blip r:embed="rId6">
            <a:extLst>
              <a:ext uri="{28A0092B-C50C-407E-A947-70E740481C1C}">
                <a14:useLocalDpi xmlns:a14="http://schemas.microsoft.com/office/drawing/2010/main" val="0"/>
              </a:ext>
            </a:extLst>
          </a:blip>
          <a:srcRect l="85002" t="41892" r="2836" b="46499"/>
          <a:stretch/>
        </p:blipFill>
        <p:spPr>
          <a:xfrm>
            <a:off x="10440422" y="1529020"/>
            <a:ext cx="1789823" cy="1195879"/>
          </a:xfrm>
          <a:prstGeom prst="rect">
            <a:avLst/>
          </a:prstGeom>
        </p:spPr>
      </p:pic>
      <p:sp>
        <p:nvSpPr>
          <p:cNvPr id="5" name="Right Brace 4">
            <a:extLst>
              <a:ext uri="{FF2B5EF4-FFF2-40B4-BE49-F238E27FC236}">
                <a16:creationId xmlns:a16="http://schemas.microsoft.com/office/drawing/2014/main" id="{CDAC5AAD-F24E-DE30-4219-03C2203A12FD}"/>
              </a:ext>
            </a:extLst>
          </p:cNvPr>
          <p:cNvSpPr/>
          <p:nvPr/>
        </p:nvSpPr>
        <p:spPr>
          <a:xfrm rot="17383230">
            <a:off x="9148394" y="897066"/>
            <a:ext cx="251605" cy="2919535"/>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Arc 17">
            <a:extLst>
              <a:ext uri="{FF2B5EF4-FFF2-40B4-BE49-F238E27FC236}">
                <a16:creationId xmlns:a16="http://schemas.microsoft.com/office/drawing/2014/main" id="{4C828789-03D0-9B4E-3B5C-2B579AB7A153}"/>
              </a:ext>
            </a:extLst>
          </p:cNvPr>
          <p:cNvSpPr/>
          <p:nvPr/>
        </p:nvSpPr>
        <p:spPr>
          <a:xfrm rot="20020843">
            <a:off x="8993621" y="1994968"/>
            <a:ext cx="1538407" cy="969329"/>
          </a:xfrm>
          <a:prstGeom prst="arc">
            <a:avLst>
              <a:gd name="adj1" fmla="val 14421785"/>
              <a:gd name="adj2" fmla="val 363376"/>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471898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439056" y="148571"/>
            <a:ext cx="10029780" cy="1017621"/>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dirty="0">
                <a:solidFill>
                  <a:srgbClr val="000090"/>
                </a:solidFill>
                <a:latin typeface="Arial" panose="020B0604020202020204" pitchFamily="34" charset="0"/>
                <a:cs typeface="Arial" panose="020B0604020202020204" pitchFamily="34" charset="0"/>
              </a:rPr>
              <a:t>Research Approach (1)</a:t>
            </a:r>
          </a:p>
          <a:p>
            <a:r>
              <a:rPr lang="en-US" sz="2400" b="1" dirty="0">
                <a:solidFill>
                  <a:srgbClr val="000090"/>
                </a:solidFill>
                <a:latin typeface="Arial" panose="020B0604020202020204" pitchFamily="34" charset="0"/>
                <a:cs typeface="Arial" panose="020B0604020202020204" pitchFamily="34" charset="0"/>
              </a:rPr>
              <a:t>Determine </a:t>
            </a:r>
            <a:r>
              <a:rPr lang="en-US" sz="2400" b="1" dirty="0" err="1">
                <a:solidFill>
                  <a:srgbClr val="000090"/>
                </a:solidFill>
                <a:latin typeface="Arial" panose="020B0604020202020204" pitchFamily="34" charset="0"/>
                <a:cs typeface="Arial" panose="020B0604020202020204" pitchFamily="34" charset="0"/>
              </a:rPr>
              <a:t>Sublineage</a:t>
            </a:r>
            <a:r>
              <a:rPr lang="en-US" sz="2400" b="1" dirty="0">
                <a:solidFill>
                  <a:srgbClr val="000090"/>
                </a:solidFill>
                <a:latin typeface="Arial" panose="020B0604020202020204" pitchFamily="34" charset="0"/>
                <a:cs typeface="Arial" panose="020B0604020202020204" pitchFamily="34" charset="0"/>
              </a:rPr>
              <a:t> Abundance in the Population over Time</a:t>
            </a:r>
          </a:p>
        </p:txBody>
      </p:sp>
      <p:grpSp>
        <p:nvGrpSpPr>
          <p:cNvPr id="11" name="Group 10">
            <a:extLst>
              <a:ext uri="{FF2B5EF4-FFF2-40B4-BE49-F238E27FC236}">
                <a16:creationId xmlns:a16="http://schemas.microsoft.com/office/drawing/2014/main" id="{284DBCD2-E3FF-4C49-985B-C2D11FB63A48}"/>
              </a:ext>
            </a:extLst>
          </p:cNvPr>
          <p:cNvGrpSpPr/>
          <p:nvPr/>
        </p:nvGrpSpPr>
        <p:grpSpPr>
          <a:xfrm>
            <a:off x="0" y="0"/>
            <a:ext cx="938719" cy="6655110"/>
            <a:chOff x="-4335" y="-3077"/>
            <a:chExt cx="938719" cy="6655110"/>
          </a:xfrm>
        </p:grpSpPr>
        <p:pic>
          <p:nvPicPr>
            <p:cNvPr id="12" name="Picture 11" descr="NSF.jpeg">
              <a:extLst>
                <a:ext uri="{FF2B5EF4-FFF2-40B4-BE49-F238E27FC236}">
                  <a16:creationId xmlns:a16="http://schemas.microsoft.com/office/drawing/2014/main" id="{D5A50875-0FBD-4345-83B1-CF92590E3A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463" y="5734169"/>
              <a:ext cx="914400" cy="921327"/>
            </a:xfrm>
            <a:prstGeom prst="rect">
              <a:avLst/>
            </a:prstGeom>
          </p:spPr>
        </p:pic>
        <p:grpSp>
          <p:nvGrpSpPr>
            <p:cNvPr id="13" name="Group 12">
              <a:extLst>
                <a:ext uri="{FF2B5EF4-FFF2-40B4-BE49-F238E27FC236}">
                  <a16:creationId xmlns:a16="http://schemas.microsoft.com/office/drawing/2014/main" id="{FE376E48-5D10-4F32-889A-8A75B562F56C}"/>
                </a:ext>
              </a:extLst>
            </p:cNvPr>
            <p:cNvGrpSpPr>
              <a:grpSpLocks noChangeAspect="1"/>
            </p:cNvGrpSpPr>
            <p:nvPr/>
          </p:nvGrpSpPr>
          <p:grpSpPr>
            <a:xfrm rot="16200000">
              <a:off x="-2360643" y="2353231"/>
              <a:ext cx="5651336" cy="938719"/>
              <a:chOff x="325118" y="2690362"/>
              <a:chExt cx="6177280" cy="1026083"/>
            </a:xfrm>
          </p:grpSpPr>
          <p:sp>
            <p:nvSpPr>
              <p:cNvPr id="14" name="Rectangle 13">
                <a:extLst>
                  <a:ext uri="{FF2B5EF4-FFF2-40B4-BE49-F238E27FC236}">
                    <a16:creationId xmlns:a16="http://schemas.microsoft.com/office/drawing/2014/main" id="{3D54AA43-CCBA-4F67-A2A0-41B85F48C12A}"/>
                  </a:ext>
                </a:extLst>
              </p:cNvPr>
              <p:cNvSpPr/>
              <p:nvPr/>
            </p:nvSpPr>
            <p:spPr>
              <a:xfrm rot="5400000">
                <a:off x="2914007" y="106209"/>
                <a:ext cx="999501" cy="6177280"/>
              </a:xfrm>
              <a:prstGeom prst="rect">
                <a:avLst/>
              </a:prstGeom>
              <a:solidFill>
                <a:srgbClr val="F8DE28"/>
              </a:solidFill>
              <a:ln>
                <a:solidFill>
                  <a:srgbClr val="FBEC8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descr="AMBIC-horizontal.png">
                <a:extLst>
                  <a:ext uri="{FF2B5EF4-FFF2-40B4-BE49-F238E27FC236}">
                    <a16:creationId xmlns:a16="http://schemas.microsoft.com/office/drawing/2014/main" id="{5B614967-5BC7-4E23-9E1B-C770DD5A59FB}"/>
                  </a:ext>
                </a:extLst>
              </p:cNvPr>
              <p:cNvPicPr>
                <a:picLocks noChangeAspect="1"/>
              </p:cNvPicPr>
              <p:nvPr/>
            </p:nvPicPr>
            <p:blipFill rotWithShape="1">
              <a:blip r:embed="rId4">
                <a:extLst>
                  <a:ext uri="{28A0092B-C50C-407E-A947-70E740481C1C}">
                    <a14:useLocalDpi xmlns:a14="http://schemas.microsoft.com/office/drawing/2010/main" val="0"/>
                  </a:ext>
                </a:extLst>
              </a:blip>
              <a:srcRect r="38824"/>
              <a:stretch/>
            </p:blipFill>
            <p:spPr>
              <a:xfrm>
                <a:off x="395795" y="2834194"/>
                <a:ext cx="3356340" cy="737618"/>
              </a:xfrm>
              <a:prstGeom prst="rect">
                <a:avLst/>
              </a:prstGeom>
              <a:noFill/>
              <a:ln>
                <a:noFill/>
              </a:ln>
            </p:spPr>
          </p:pic>
          <p:sp>
            <p:nvSpPr>
              <p:cNvPr id="16" name="TextBox 15">
                <a:extLst>
                  <a:ext uri="{FF2B5EF4-FFF2-40B4-BE49-F238E27FC236}">
                    <a16:creationId xmlns:a16="http://schemas.microsoft.com/office/drawing/2014/main" id="{731D7065-B2E3-449B-A4B8-C57BE49C41A0}"/>
                  </a:ext>
                </a:extLst>
              </p:cNvPr>
              <p:cNvSpPr txBox="1"/>
              <p:nvPr/>
            </p:nvSpPr>
            <p:spPr>
              <a:xfrm>
                <a:off x="3875481" y="2690362"/>
                <a:ext cx="2455165" cy="1026083"/>
              </a:xfrm>
              <a:prstGeom prst="rect">
                <a:avLst/>
              </a:prstGeom>
              <a:solidFill>
                <a:srgbClr val="F8DE28"/>
              </a:solidFill>
              <a:ln>
                <a:noFill/>
              </a:ln>
            </p:spPr>
            <p:txBody>
              <a:bodyPr wrap="none" rtlCol="0">
                <a:spAutoFit/>
              </a:bodyPr>
              <a:lstStyle/>
              <a:p>
                <a:r>
                  <a:rPr lang="en-US" sz="1100" b="1" dirty="0">
                    <a:solidFill>
                      <a:srgbClr val="211D7D"/>
                    </a:solidFill>
                  </a:rPr>
                  <a:t>Johns Hopkins University</a:t>
                </a:r>
              </a:p>
              <a:p>
                <a:r>
                  <a:rPr lang="en-US" sz="1100" b="1" dirty="0">
                    <a:solidFill>
                      <a:srgbClr val="211D7D"/>
                    </a:solidFill>
                  </a:rPr>
                  <a:t>Clemson University</a:t>
                </a:r>
              </a:p>
              <a:p>
                <a:r>
                  <a:rPr lang="en-US" sz="1100" b="1" dirty="0">
                    <a:solidFill>
                      <a:srgbClr val="211D7D"/>
                    </a:solidFill>
                  </a:rPr>
                  <a:t>University of Delaware</a:t>
                </a:r>
              </a:p>
              <a:p>
                <a:r>
                  <a:rPr lang="en-US" sz="1100" b="1" dirty="0">
                    <a:solidFill>
                      <a:srgbClr val="211D7D"/>
                    </a:solidFill>
                  </a:rPr>
                  <a:t>University of Massachusetts Lowell</a:t>
                </a:r>
              </a:p>
              <a:p>
                <a:r>
                  <a:rPr lang="en-US" sz="1100" b="1" dirty="0">
                    <a:solidFill>
                      <a:srgbClr val="211D7D"/>
                    </a:solidFill>
                  </a:rPr>
                  <a:t>University of Maryland</a:t>
                </a:r>
              </a:p>
            </p:txBody>
          </p:sp>
        </p:grpSp>
      </p:grpSp>
      <p:sp>
        <p:nvSpPr>
          <p:cNvPr id="4" name="Right Bracket 3">
            <a:extLst>
              <a:ext uri="{FF2B5EF4-FFF2-40B4-BE49-F238E27FC236}">
                <a16:creationId xmlns:a16="http://schemas.microsoft.com/office/drawing/2014/main" id="{D7F194A2-28DF-C026-A045-C1A550B9C238}"/>
              </a:ext>
            </a:extLst>
          </p:cNvPr>
          <p:cNvSpPr/>
          <p:nvPr/>
        </p:nvSpPr>
        <p:spPr>
          <a:xfrm rot="16200000">
            <a:off x="4992624" y="913048"/>
            <a:ext cx="172592" cy="1958219"/>
          </a:xfrm>
          <a:prstGeom prst="rightBracket">
            <a:avLst>
              <a:gd name="adj" fmla="val 0"/>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ight Bracket 4">
            <a:extLst>
              <a:ext uri="{FF2B5EF4-FFF2-40B4-BE49-F238E27FC236}">
                <a16:creationId xmlns:a16="http://schemas.microsoft.com/office/drawing/2014/main" id="{4EBFBCB7-0B41-16A1-4FAC-2B8389699B65}"/>
              </a:ext>
            </a:extLst>
          </p:cNvPr>
          <p:cNvSpPr/>
          <p:nvPr/>
        </p:nvSpPr>
        <p:spPr>
          <a:xfrm rot="16200000">
            <a:off x="4013219" y="1622900"/>
            <a:ext cx="172592" cy="902601"/>
          </a:xfrm>
          <a:prstGeom prst="rightBracket">
            <a:avLst>
              <a:gd name="adj" fmla="val 0"/>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ight Bracket 5">
            <a:extLst>
              <a:ext uri="{FF2B5EF4-FFF2-40B4-BE49-F238E27FC236}">
                <a16:creationId xmlns:a16="http://schemas.microsoft.com/office/drawing/2014/main" id="{54AEABA5-936C-834E-5CD4-3C2116785809}"/>
              </a:ext>
            </a:extLst>
          </p:cNvPr>
          <p:cNvSpPr/>
          <p:nvPr/>
        </p:nvSpPr>
        <p:spPr>
          <a:xfrm rot="16200000">
            <a:off x="3561918" y="2045269"/>
            <a:ext cx="172592" cy="410647"/>
          </a:xfrm>
          <a:prstGeom prst="rightBracket">
            <a:avLst>
              <a:gd name="adj" fmla="val 0"/>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ket 6">
            <a:extLst>
              <a:ext uri="{FF2B5EF4-FFF2-40B4-BE49-F238E27FC236}">
                <a16:creationId xmlns:a16="http://schemas.microsoft.com/office/drawing/2014/main" id="{48A1AF2E-16C8-327B-D924-F5B035C2C7CE}"/>
              </a:ext>
            </a:extLst>
          </p:cNvPr>
          <p:cNvSpPr/>
          <p:nvPr/>
        </p:nvSpPr>
        <p:spPr>
          <a:xfrm rot="16200000">
            <a:off x="3767242" y="2299152"/>
            <a:ext cx="172592" cy="260307"/>
          </a:xfrm>
          <a:prstGeom prst="rightBracket">
            <a:avLst>
              <a:gd name="adj" fmla="val 0"/>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Bracket 7">
            <a:extLst>
              <a:ext uri="{FF2B5EF4-FFF2-40B4-BE49-F238E27FC236}">
                <a16:creationId xmlns:a16="http://schemas.microsoft.com/office/drawing/2014/main" id="{9E444298-07B9-307B-437A-E68D2680F866}"/>
              </a:ext>
            </a:extLst>
          </p:cNvPr>
          <p:cNvSpPr/>
          <p:nvPr/>
        </p:nvSpPr>
        <p:spPr>
          <a:xfrm rot="16200000">
            <a:off x="5970525" y="1622899"/>
            <a:ext cx="172592" cy="902601"/>
          </a:xfrm>
          <a:prstGeom prst="rightBracket">
            <a:avLst>
              <a:gd name="adj" fmla="val 0"/>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ight Bracket 8">
            <a:extLst>
              <a:ext uri="{FF2B5EF4-FFF2-40B4-BE49-F238E27FC236}">
                <a16:creationId xmlns:a16="http://schemas.microsoft.com/office/drawing/2014/main" id="{7599FB1D-37F0-30D9-5969-7DF95BC93AB4}"/>
              </a:ext>
            </a:extLst>
          </p:cNvPr>
          <p:cNvSpPr/>
          <p:nvPr/>
        </p:nvSpPr>
        <p:spPr>
          <a:xfrm rot="16200000">
            <a:off x="4464519" y="2045268"/>
            <a:ext cx="172592" cy="410647"/>
          </a:xfrm>
          <a:prstGeom prst="rightBracket">
            <a:avLst>
              <a:gd name="adj" fmla="val 0"/>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Right Bracket 16">
            <a:extLst>
              <a:ext uri="{FF2B5EF4-FFF2-40B4-BE49-F238E27FC236}">
                <a16:creationId xmlns:a16="http://schemas.microsoft.com/office/drawing/2014/main" id="{CCADABD4-BF77-87AF-9EA3-BC27A86370F8}"/>
              </a:ext>
            </a:extLst>
          </p:cNvPr>
          <p:cNvSpPr/>
          <p:nvPr/>
        </p:nvSpPr>
        <p:spPr>
          <a:xfrm rot="16200000">
            <a:off x="5517384" y="2045268"/>
            <a:ext cx="172592" cy="410647"/>
          </a:xfrm>
          <a:prstGeom prst="rightBracket">
            <a:avLst>
              <a:gd name="adj" fmla="val 0"/>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ight Bracket 17">
            <a:extLst>
              <a:ext uri="{FF2B5EF4-FFF2-40B4-BE49-F238E27FC236}">
                <a16:creationId xmlns:a16="http://schemas.microsoft.com/office/drawing/2014/main" id="{EAA4EF2D-FD94-8AB6-3681-17EB2715A41C}"/>
              </a:ext>
            </a:extLst>
          </p:cNvPr>
          <p:cNvSpPr/>
          <p:nvPr/>
        </p:nvSpPr>
        <p:spPr>
          <a:xfrm rot="16200000">
            <a:off x="6421826" y="2045268"/>
            <a:ext cx="172592" cy="410647"/>
          </a:xfrm>
          <a:prstGeom prst="rightBracket">
            <a:avLst>
              <a:gd name="adj" fmla="val 0"/>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Right Bracket 18">
            <a:extLst>
              <a:ext uri="{FF2B5EF4-FFF2-40B4-BE49-F238E27FC236}">
                <a16:creationId xmlns:a16="http://schemas.microsoft.com/office/drawing/2014/main" id="{50EFC084-E132-74D4-4BD2-953BF10F6569}"/>
              </a:ext>
            </a:extLst>
          </p:cNvPr>
          <p:cNvSpPr/>
          <p:nvPr/>
        </p:nvSpPr>
        <p:spPr>
          <a:xfrm rot="16200000">
            <a:off x="3353378" y="2299152"/>
            <a:ext cx="172592" cy="260307"/>
          </a:xfrm>
          <a:prstGeom prst="rightBracket">
            <a:avLst>
              <a:gd name="adj" fmla="val 0"/>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Right Bracket 19">
            <a:extLst>
              <a:ext uri="{FF2B5EF4-FFF2-40B4-BE49-F238E27FC236}">
                <a16:creationId xmlns:a16="http://schemas.microsoft.com/office/drawing/2014/main" id="{6907E034-9D3B-D2B9-A2FC-3288A3975D29}"/>
              </a:ext>
            </a:extLst>
          </p:cNvPr>
          <p:cNvSpPr/>
          <p:nvPr/>
        </p:nvSpPr>
        <p:spPr>
          <a:xfrm rot="16200000">
            <a:off x="4259195" y="2299151"/>
            <a:ext cx="172592" cy="260307"/>
          </a:xfrm>
          <a:prstGeom prst="rightBracket">
            <a:avLst>
              <a:gd name="adj" fmla="val 0"/>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Right Bracket 20">
            <a:extLst>
              <a:ext uri="{FF2B5EF4-FFF2-40B4-BE49-F238E27FC236}">
                <a16:creationId xmlns:a16="http://schemas.microsoft.com/office/drawing/2014/main" id="{5A9B10FF-8934-5B59-5FE3-97FE18B043FD}"/>
              </a:ext>
            </a:extLst>
          </p:cNvPr>
          <p:cNvSpPr/>
          <p:nvPr/>
        </p:nvSpPr>
        <p:spPr>
          <a:xfrm rot="16200000">
            <a:off x="4673158" y="2299151"/>
            <a:ext cx="172592" cy="260307"/>
          </a:xfrm>
          <a:prstGeom prst="rightBracket">
            <a:avLst>
              <a:gd name="adj" fmla="val 0"/>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Right Bracket 21">
            <a:extLst>
              <a:ext uri="{FF2B5EF4-FFF2-40B4-BE49-F238E27FC236}">
                <a16:creationId xmlns:a16="http://schemas.microsoft.com/office/drawing/2014/main" id="{8B30AAAA-F8C6-CF8D-4FCA-7B05AD9BBF59}"/>
              </a:ext>
            </a:extLst>
          </p:cNvPr>
          <p:cNvSpPr/>
          <p:nvPr/>
        </p:nvSpPr>
        <p:spPr>
          <a:xfrm rot="16200000">
            <a:off x="5312060" y="2299151"/>
            <a:ext cx="172592" cy="260307"/>
          </a:xfrm>
          <a:prstGeom prst="rightBracket">
            <a:avLst>
              <a:gd name="adj" fmla="val 0"/>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Right Bracket 22">
            <a:extLst>
              <a:ext uri="{FF2B5EF4-FFF2-40B4-BE49-F238E27FC236}">
                <a16:creationId xmlns:a16="http://schemas.microsoft.com/office/drawing/2014/main" id="{1651CFA5-9A70-C6AF-39EE-4AF35C73FC64}"/>
              </a:ext>
            </a:extLst>
          </p:cNvPr>
          <p:cNvSpPr/>
          <p:nvPr/>
        </p:nvSpPr>
        <p:spPr>
          <a:xfrm rot="16200000">
            <a:off x="5722707" y="2299151"/>
            <a:ext cx="172592" cy="260307"/>
          </a:xfrm>
          <a:prstGeom prst="rightBracket">
            <a:avLst>
              <a:gd name="adj" fmla="val 0"/>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Right Bracket 23">
            <a:extLst>
              <a:ext uri="{FF2B5EF4-FFF2-40B4-BE49-F238E27FC236}">
                <a16:creationId xmlns:a16="http://schemas.microsoft.com/office/drawing/2014/main" id="{80CC1A48-72BA-8683-C6CF-E0EA3B00E45A}"/>
              </a:ext>
            </a:extLst>
          </p:cNvPr>
          <p:cNvSpPr/>
          <p:nvPr/>
        </p:nvSpPr>
        <p:spPr>
          <a:xfrm rot="16200000">
            <a:off x="6216502" y="2299151"/>
            <a:ext cx="172592" cy="260307"/>
          </a:xfrm>
          <a:prstGeom prst="rightBracket">
            <a:avLst>
              <a:gd name="adj" fmla="val 0"/>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Right Bracket 24">
            <a:extLst>
              <a:ext uri="{FF2B5EF4-FFF2-40B4-BE49-F238E27FC236}">
                <a16:creationId xmlns:a16="http://schemas.microsoft.com/office/drawing/2014/main" id="{8A9AA679-83CF-C9EA-9DF7-A201DF37EBF3}"/>
              </a:ext>
            </a:extLst>
          </p:cNvPr>
          <p:cNvSpPr/>
          <p:nvPr/>
        </p:nvSpPr>
        <p:spPr>
          <a:xfrm rot="16200000">
            <a:off x="6627149" y="2299151"/>
            <a:ext cx="172592" cy="260307"/>
          </a:xfrm>
          <a:prstGeom prst="rightBracket">
            <a:avLst>
              <a:gd name="adj" fmla="val 0"/>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Right Bracket 25">
            <a:extLst>
              <a:ext uri="{FF2B5EF4-FFF2-40B4-BE49-F238E27FC236}">
                <a16:creationId xmlns:a16="http://schemas.microsoft.com/office/drawing/2014/main" id="{5844C99C-1500-65B8-7780-33A32B9F787F}"/>
              </a:ext>
            </a:extLst>
          </p:cNvPr>
          <p:cNvSpPr/>
          <p:nvPr/>
        </p:nvSpPr>
        <p:spPr>
          <a:xfrm rot="16200000">
            <a:off x="3483434" y="2542301"/>
            <a:ext cx="172592" cy="100447"/>
          </a:xfrm>
          <a:prstGeom prst="rightBracket">
            <a:avLst>
              <a:gd name="adj" fmla="val 0"/>
            </a:avLst>
          </a:prstGeom>
          <a:ln w="38100">
            <a:solidFill>
              <a:srgbClr val="0EDEFA"/>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Right Bracket 26">
            <a:extLst>
              <a:ext uri="{FF2B5EF4-FFF2-40B4-BE49-F238E27FC236}">
                <a16:creationId xmlns:a16="http://schemas.microsoft.com/office/drawing/2014/main" id="{8F985991-54D1-85BC-75AD-967B1B209FD8}"/>
              </a:ext>
            </a:extLst>
          </p:cNvPr>
          <p:cNvSpPr/>
          <p:nvPr/>
        </p:nvSpPr>
        <p:spPr>
          <a:xfrm rot="16200000">
            <a:off x="3219537" y="2542302"/>
            <a:ext cx="172592" cy="100446"/>
          </a:xfrm>
          <a:prstGeom prst="rightBracket">
            <a:avLst>
              <a:gd name="adj" fmla="val 0"/>
            </a:avLst>
          </a:prstGeom>
          <a:ln w="38100">
            <a:solidFill>
              <a:srgbClr val="6D2997"/>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Right Bracket 27">
            <a:extLst>
              <a:ext uri="{FF2B5EF4-FFF2-40B4-BE49-F238E27FC236}">
                <a16:creationId xmlns:a16="http://schemas.microsoft.com/office/drawing/2014/main" id="{D91D060A-AE9A-DEF5-FBE1-A0CAACA19319}"/>
              </a:ext>
            </a:extLst>
          </p:cNvPr>
          <p:cNvSpPr/>
          <p:nvPr/>
        </p:nvSpPr>
        <p:spPr>
          <a:xfrm rot="16200000">
            <a:off x="3900628" y="2542302"/>
            <a:ext cx="172592" cy="100446"/>
          </a:xfrm>
          <a:prstGeom prst="rightBracket">
            <a:avLst>
              <a:gd name="adj" fmla="val 0"/>
            </a:avLst>
          </a:prstGeom>
          <a:ln w="38100">
            <a:solidFill>
              <a:srgbClr val="C0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Right Bracket 28">
            <a:extLst>
              <a:ext uri="{FF2B5EF4-FFF2-40B4-BE49-F238E27FC236}">
                <a16:creationId xmlns:a16="http://schemas.microsoft.com/office/drawing/2014/main" id="{6D221761-122F-C61A-10F3-F1EEC436A248}"/>
              </a:ext>
            </a:extLst>
          </p:cNvPr>
          <p:cNvSpPr/>
          <p:nvPr/>
        </p:nvSpPr>
        <p:spPr>
          <a:xfrm rot="16200000">
            <a:off x="3638452" y="2542302"/>
            <a:ext cx="172592" cy="100446"/>
          </a:xfrm>
          <a:prstGeom prst="rightBracket">
            <a:avLst>
              <a:gd name="adj" fmla="val 0"/>
            </a:avLst>
          </a:prstGeom>
          <a:ln w="38100">
            <a:solidFill>
              <a:srgbClr val="FFC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Right Bracket 29">
            <a:extLst>
              <a:ext uri="{FF2B5EF4-FFF2-40B4-BE49-F238E27FC236}">
                <a16:creationId xmlns:a16="http://schemas.microsoft.com/office/drawing/2014/main" id="{62420BE1-7CB1-AE78-5220-E6F363C243B3}"/>
              </a:ext>
            </a:extLst>
          </p:cNvPr>
          <p:cNvSpPr/>
          <p:nvPr/>
        </p:nvSpPr>
        <p:spPr>
          <a:xfrm rot="16200000">
            <a:off x="4396022" y="2542300"/>
            <a:ext cx="172592" cy="100447"/>
          </a:xfrm>
          <a:prstGeom prst="rightBracket">
            <a:avLst>
              <a:gd name="adj" fmla="val 0"/>
            </a:avLst>
          </a:prstGeom>
          <a:ln w="38100">
            <a:solidFill>
              <a:schemeClr val="tx2"/>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Right Bracket 30">
            <a:extLst>
              <a:ext uri="{FF2B5EF4-FFF2-40B4-BE49-F238E27FC236}">
                <a16:creationId xmlns:a16="http://schemas.microsoft.com/office/drawing/2014/main" id="{5E10A143-1E2B-B69F-8B96-61C85BDBD557}"/>
              </a:ext>
            </a:extLst>
          </p:cNvPr>
          <p:cNvSpPr/>
          <p:nvPr/>
        </p:nvSpPr>
        <p:spPr>
          <a:xfrm rot="16200000">
            <a:off x="4132124" y="2542302"/>
            <a:ext cx="172592" cy="100446"/>
          </a:xfrm>
          <a:prstGeom prst="rightBracket">
            <a:avLst>
              <a:gd name="adj" fmla="val 0"/>
            </a:avLst>
          </a:prstGeom>
          <a:ln w="38100">
            <a:solidFill>
              <a:schemeClr val="accent5"/>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Right Bracket 31">
            <a:extLst>
              <a:ext uri="{FF2B5EF4-FFF2-40B4-BE49-F238E27FC236}">
                <a16:creationId xmlns:a16="http://schemas.microsoft.com/office/drawing/2014/main" id="{71999586-0F83-65F8-0A8D-869BF4A54638}"/>
              </a:ext>
            </a:extLst>
          </p:cNvPr>
          <p:cNvSpPr/>
          <p:nvPr/>
        </p:nvSpPr>
        <p:spPr>
          <a:xfrm rot="16200000">
            <a:off x="4813216" y="2542301"/>
            <a:ext cx="172592" cy="100446"/>
          </a:xfrm>
          <a:prstGeom prst="rightBracket">
            <a:avLst>
              <a:gd name="adj" fmla="val 0"/>
            </a:avLst>
          </a:prstGeom>
          <a:ln w="38100">
            <a:solidFill>
              <a:srgbClr val="6633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Right Bracket 32">
            <a:extLst>
              <a:ext uri="{FF2B5EF4-FFF2-40B4-BE49-F238E27FC236}">
                <a16:creationId xmlns:a16="http://schemas.microsoft.com/office/drawing/2014/main" id="{7E599626-9B1D-DD53-90BB-B5BA63CA660D}"/>
              </a:ext>
            </a:extLst>
          </p:cNvPr>
          <p:cNvSpPr/>
          <p:nvPr/>
        </p:nvSpPr>
        <p:spPr>
          <a:xfrm rot="16200000">
            <a:off x="4551039" y="2542301"/>
            <a:ext cx="172592" cy="100446"/>
          </a:xfrm>
          <a:prstGeom prst="rightBracket">
            <a:avLst>
              <a:gd name="adj" fmla="val 0"/>
            </a:avLst>
          </a:prstGeom>
          <a:ln w="38100">
            <a:solidFill>
              <a:srgbClr val="CC3399"/>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Right Bracket 33">
            <a:extLst>
              <a:ext uri="{FF2B5EF4-FFF2-40B4-BE49-F238E27FC236}">
                <a16:creationId xmlns:a16="http://schemas.microsoft.com/office/drawing/2014/main" id="{B25A11B7-6122-70BF-8404-03E91D31DC10}"/>
              </a:ext>
            </a:extLst>
          </p:cNvPr>
          <p:cNvSpPr/>
          <p:nvPr/>
        </p:nvSpPr>
        <p:spPr>
          <a:xfrm rot="16200000">
            <a:off x="5449875" y="2542300"/>
            <a:ext cx="172592" cy="100447"/>
          </a:xfrm>
          <a:prstGeom prst="rightBracket">
            <a:avLst>
              <a:gd name="adj" fmla="val 0"/>
            </a:avLst>
          </a:prstGeom>
          <a:ln w="38100">
            <a:solidFill>
              <a:srgbClr val="99FFCC"/>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Right Bracket 34">
            <a:extLst>
              <a:ext uri="{FF2B5EF4-FFF2-40B4-BE49-F238E27FC236}">
                <a16:creationId xmlns:a16="http://schemas.microsoft.com/office/drawing/2014/main" id="{2DD41FEA-BA37-1B87-17AC-55ADC286EAF1}"/>
              </a:ext>
            </a:extLst>
          </p:cNvPr>
          <p:cNvSpPr/>
          <p:nvPr/>
        </p:nvSpPr>
        <p:spPr>
          <a:xfrm rot="16200000">
            <a:off x="5185978" y="2542301"/>
            <a:ext cx="172592" cy="100446"/>
          </a:xfrm>
          <a:prstGeom prst="rightBracket">
            <a:avLst>
              <a:gd name="adj" fmla="val 0"/>
            </a:avLst>
          </a:prstGeom>
          <a:ln w="38100">
            <a:solidFill>
              <a:srgbClr val="6699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Right Bracket 35">
            <a:extLst>
              <a:ext uri="{FF2B5EF4-FFF2-40B4-BE49-F238E27FC236}">
                <a16:creationId xmlns:a16="http://schemas.microsoft.com/office/drawing/2014/main" id="{61FC8F1C-2D68-387C-E369-A537C5FE9E2B}"/>
              </a:ext>
            </a:extLst>
          </p:cNvPr>
          <p:cNvSpPr/>
          <p:nvPr/>
        </p:nvSpPr>
        <p:spPr>
          <a:xfrm rot="16200000">
            <a:off x="5867070" y="2542301"/>
            <a:ext cx="172592" cy="100446"/>
          </a:xfrm>
          <a:prstGeom prst="rightBracket">
            <a:avLst>
              <a:gd name="adj" fmla="val 0"/>
            </a:avLst>
          </a:prstGeom>
          <a:ln w="38100">
            <a:solidFill>
              <a:srgbClr val="FF99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Right Bracket 36">
            <a:extLst>
              <a:ext uri="{FF2B5EF4-FFF2-40B4-BE49-F238E27FC236}">
                <a16:creationId xmlns:a16="http://schemas.microsoft.com/office/drawing/2014/main" id="{A9D56E03-61F3-5301-BBFE-2B947D45DBFB}"/>
              </a:ext>
            </a:extLst>
          </p:cNvPr>
          <p:cNvSpPr/>
          <p:nvPr/>
        </p:nvSpPr>
        <p:spPr>
          <a:xfrm rot="16200000">
            <a:off x="5604894" y="2542301"/>
            <a:ext cx="172592" cy="100446"/>
          </a:xfrm>
          <a:prstGeom prst="rightBracket">
            <a:avLst>
              <a:gd name="adj" fmla="val 0"/>
            </a:avLst>
          </a:prstGeom>
          <a:ln w="38100">
            <a:solidFill>
              <a:srgbClr val="9966FF"/>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Right Bracket 37">
            <a:extLst>
              <a:ext uri="{FF2B5EF4-FFF2-40B4-BE49-F238E27FC236}">
                <a16:creationId xmlns:a16="http://schemas.microsoft.com/office/drawing/2014/main" id="{A07BA32D-7193-DEB6-7059-6A361F3F3C07}"/>
              </a:ext>
            </a:extLst>
          </p:cNvPr>
          <p:cNvSpPr/>
          <p:nvPr/>
        </p:nvSpPr>
        <p:spPr>
          <a:xfrm rot="16200000">
            <a:off x="6344988" y="2542300"/>
            <a:ext cx="172592" cy="100447"/>
          </a:xfrm>
          <a:prstGeom prst="rightBracket">
            <a:avLst>
              <a:gd name="adj" fmla="val 0"/>
            </a:avLst>
          </a:prstGeom>
          <a:ln w="38100">
            <a:solidFill>
              <a:srgbClr val="1B5529"/>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Right Bracket 38">
            <a:extLst>
              <a:ext uri="{FF2B5EF4-FFF2-40B4-BE49-F238E27FC236}">
                <a16:creationId xmlns:a16="http://schemas.microsoft.com/office/drawing/2014/main" id="{4BB46420-96FE-0E14-C22B-93BEE6D2A1AB}"/>
              </a:ext>
            </a:extLst>
          </p:cNvPr>
          <p:cNvSpPr/>
          <p:nvPr/>
        </p:nvSpPr>
        <p:spPr>
          <a:xfrm rot="16200000">
            <a:off x="6081092" y="2542301"/>
            <a:ext cx="172592" cy="100446"/>
          </a:xfrm>
          <a:prstGeom prst="rightBracket">
            <a:avLst>
              <a:gd name="adj" fmla="val 0"/>
            </a:avLst>
          </a:prstGeom>
          <a:ln w="38100">
            <a:solidFill>
              <a:srgbClr val="FF99FF"/>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Right Bracket 39">
            <a:extLst>
              <a:ext uri="{FF2B5EF4-FFF2-40B4-BE49-F238E27FC236}">
                <a16:creationId xmlns:a16="http://schemas.microsoft.com/office/drawing/2014/main" id="{E549A0F6-9A1E-99CD-0D3E-C8E7924FC012}"/>
              </a:ext>
            </a:extLst>
          </p:cNvPr>
          <p:cNvSpPr/>
          <p:nvPr/>
        </p:nvSpPr>
        <p:spPr>
          <a:xfrm rot="16200000">
            <a:off x="6762183" y="2542301"/>
            <a:ext cx="172592" cy="100446"/>
          </a:xfrm>
          <a:prstGeom prst="rightBracket">
            <a:avLst>
              <a:gd name="adj" fmla="val 0"/>
            </a:avLst>
          </a:prstGeom>
          <a:ln w="38100">
            <a:solidFill>
              <a:srgbClr val="2665F2"/>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Right Bracket 40">
            <a:extLst>
              <a:ext uri="{FF2B5EF4-FFF2-40B4-BE49-F238E27FC236}">
                <a16:creationId xmlns:a16="http://schemas.microsoft.com/office/drawing/2014/main" id="{54F40CC8-9C0F-1F3D-C788-A4F0F0DF7140}"/>
              </a:ext>
            </a:extLst>
          </p:cNvPr>
          <p:cNvSpPr/>
          <p:nvPr/>
        </p:nvSpPr>
        <p:spPr>
          <a:xfrm rot="16200000">
            <a:off x="6500007" y="2542301"/>
            <a:ext cx="172592" cy="100446"/>
          </a:xfrm>
          <a:prstGeom prst="rightBracket">
            <a:avLst>
              <a:gd name="adj" fmla="val 0"/>
            </a:avLst>
          </a:prstGeom>
          <a:ln w="38100">
            <a:solidFill>
              <a:srgbClr val="E9E90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0" name="Group 59">
            <a:extLst>
              <a:ext uri="{FF2B5EF4-FFF2-40B4-BE49-F238E27FC236}">
                <a16:creationId xmlns:a16="http://schemas.microsoft.com/office/drawing/2014/main" id="{3A691F9B-2178-92EC-2316-D81E64F48CE6}"/>
              </a:ext>
            </a:extLst>
          </p:cNvPr>
          <p:cNvGrpSpPr/>
          <p:nvPr/>
        </p:nvGrpSpPr>
        <p:grpSpPr>
          <a:xfrm>
            <a:off x="3642593" y="2757040"/>
            <a:ext cx="2865529" cy="1563623"/>
            <a:chOff x="6081699" y="3203249"/>
            <a:chExt cx="2865529" cy="418563"/>
          </a:xfrm>
        </p:grpSpPr>
        <p:cxnSp>
          <p:nvCxnSpPr>
            <p:cNvPr id="42" name="Straight Arrow Connector 41">
              <a:extLst>
                <a:ext uri="{FF2B5EF4-FFF2-40B4-BE49-F238E27FC236}">
                  <a16:creationId xmlns:a16="http://schemas.microsoft.com/office/drawing/2014/main" id="{CD8B71DE-B6A3-5DBD-F410-1DBFA6AACCEF}"/>
                </a:ext>
              </a:extLst>
            </p:cNvPr>
            <p:cNvCxnSpPr>
              <a:cxnSpLocks/>
            </p:cNvCxnSpPr>
            <p:nvPr/>
          </p:nvCxnSpPr>
          <p:spPr>
            <a:xfrm>
              <a:off x="6081699" y="3203249"/>
              <a:ext cx="0" cy="418563"/>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240AF412-B744-A7E5-18FA-D24B02C81966}"/>
                </a:ext>
              </a:extLst>
            </p:cNvPr>
            <p:cNvCxnSpPr>
              <a:cxnSpLocks/>
            </p:cNvCxnSpPr>
            <p:nvPr/>
          </p:nvCxnSpPr>
          <p:spPr>
            <a:xfrm>
              <a:off x="8947228" y="3203249"/>
              <a:ext cx="0" cy="418563"/>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A05E0C6B-DFAD-71AC-DA94-628BCAA85750}"/>
                </a:ext>
              </a:extLst>
            </p:cNvPr>
            <p:cNvCxnSpPr>
              <a:cxnSpLocks/>
            </p:cNvCxnSpPr>
            <p:nvPr/>
          </p:nvCxnSpPr>
          <p:spPr>
            <a:xfrm>
              <a:off x="6989921" y="3203249"/>
              <a:ext cx="0" cy="418563"/>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4C6F8498-DB0D-187F-511F-12D4463860B3}"/>
                </a:ext>
              </a:extLst>
            </p:cNvPr>
            <p:cNvCxnSpPr>
              <a:cxnSpLocks/>
            </p:cNvCxnSpPr>
            <p:nvPr/>
          </p:nvCxnSpPr>
          <p:spPr>
            <a:xfrm>
              <a:off x="8057400" y="3203249"/>
              <a:ext cx="0" cy="418563"/>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FC41B2EE-AA9E-B5D1-7FA8-318A064AB22D}"/>
              </a:ext>
            </a:extLst>
          </p:cNvPr>
          <p:cNvCxnSpPr>
            <a:endCxn id="4" idx="2"/>
          </p:cNvCxnSpPr>
          <p:nvPr/>
        </p:nvCxnSpPr>
        <p:spPr>
          <a:xfrm>
            <a:off x="5078920" y="1577335"/>
            <a:ext cx="1" cy="228527"/>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47" name="Graphic 30">
            <a:extLst>
              <a:ext uri="{FF2B5EF4-FFF2-40B4-BE49-F238E27FC236}">
                <a16:creationId xmlns:a16="http://schemas.microsoft.com/office/drawing/2014/main" id="{2346DBDE-720C-FE2E-5F22-19120633155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23631" y="1212781"/>
            <a:ext cx="310578" cy="310578"/>
          </a:xfrm>
          <a:prstGeom prst="rect">
            <a:avLst/>
          </a:prstGeom>
        </p:spPr>
      </p:pic>
      <p:sp>
        <p:nvSpPr>
          <p:cNvPr id="50" name="TextBox 49">
            <a:extLst>
              <a:ext uri="{FF2B5EF4-FFF2-40B4-BE49-F238E27FC236}">
                <a16:creationId xmlns:a16="http://schemas.microsoft.com/office/drawing/2014/main" id="{E964D16E-73DC-68A2-B9FD-87E9D011B185}"/>
              </a:ext>
            </a:extLst>
          </p:cNvPr>
          <p:cNvSpPr txBox="1"/>
          <p:nvPr/>
        </p:nvSpPr>
        <p:spPr>
          <a:xfrm>
            <a:off x="723164" y="1078997"/>
            <a:ext cx="4166445" cy="738664"/>
          </a:xfrm>
          <a:prstGeom prst="rect">
            <a:avLst/>
          </a:prstGeom>
          <a:noFill/>
        </p:spPr>
        <p:txBody>
          <a:bodyPr wrap="square" rtlCol="0">
            <a:spAutoFit/>
          </a:bodyPr>
          <a:lstStyle/>
          <a:p>
            <a:pPr algn="r"/>
            <a:r>
              <a:rPr lang="en-US" dirty="0"/>
              <a:t>Single clone</a:t>
            </a:r>
            <a:br>
              <a:rPr lang="en-US" dirty="0"/>
            </a:br>
            <a:r>
              <a:rPr lang="en-US" sz="1200" dirty="0"/>
              <a:t>Stable clone (A) or unstable clone (B) from single-cell, </a:t>
            </a:r>
            <a:br>
              <a:rPr lang="en-US" sz="1200" dirty="0"/>
            </a:br>
            <a:r>
              <a:rPr lang="en-US" sz="1200" dirty="0"/>
              <a:t>epigenetics, and phenotypic stability projects</a:t>
            </a:r>
            <a:endParaRPr lang="en-US" dirty="0"/>
          </a:p>
        </p:txBody>
      </p:sp>
      <p:sp>
        <p:nvSpPr>
          <p:cNvPr id="52" name="TextBox 51">
            <a:extLst>
              <a:ext uri="{FF2B5EF4-FFF2-40B4-BE49-F238E27FC236}">
                <a16:creationId xmlns:a16="http://schemas.microsoft.com/office/drawing/2014/main" id="{0746F03E-C154-8DB0-92F0-440F7F057BB0}"/>
              </a:ext>
            </a:extLst>
          </p:cNvPr>
          <p:cNvSpPr txBox="1"/>
          <p:nvPr/>
        </p:nvSpPr>
        <p:spPr>
          <a:xfrm>
            <a:off x="1117881" y="2069544"/>
            <a:ext cx="2205295" cy="646331"/>
          </a:xfrm>
          <a:prstGeom prst="rect">
            <a:avLst/>
          </a:prstGeom>
          <a:noFill/>
        </p:spPr>
        <p:txBody>
          <a:bodyPr wrap="square" rtlCol="0">
            <a:spAutoFit/>
          </a:bodyPr>
          <a:lstStyle/>
          <a:p>
            <a:pPr algn="r"/>
            <a:r>
              <a:rPr lang="en-US" dirty="0">
                <a:sym typeface="Wingdings" panose="05000000000000000000" pitchFamily="2" charset="2"/>
              </a:rPr>
              <a:t>Label subclones with </a:t>
            </a:r>
            <a:r>
              <a:rPr lang="en-US" b="1" dirty="0">
                <a:solidFill>
                  <a:srgbClr val="2665F2"/>
                </a:solidFill>
                <a:sym typeface="Wingdings" panose="05000000000000000000" pitchFamily="2" charset="2"/>
              </a:rPr>
              <a:t>u</a:t>
            </a:r>
            <a:r>
              <a:rPr lang="en-US" b="1" dirty="0">
                <a:solidFill>
                  <a:srgbClr val="819762"/>
                </a:solidFill>
                <a:sym typeface="Wingdings" panose="05000000000000000000" pitchFamily="2" charset="2"/>
              </a:rPr>
              <a:t>n</a:t>
            </a:r>
            <a:r>
              <a:rPr lang="en-US" b="1" dirty="0">
                <a:solidFill>
                  <a:srgbClr val="9900CC"/>
                </a:solidFill>
                <a:sym typeface="Wingdings" panose="05000000000000000000" pitchFamily="2" charset="2"/>
              </a:rPr>
              <a:t>i</a:t>
            </a:r>
            <a:r>
              <a:rPr lang="en-US" b="1" dirty="0">
                <a:solidFill>
                  <a:srgbClr val="C00000"/>
                </a:solidFill>
                <a:sym typeface="Wingdings" panose="05000000000000000000" pitchFamily="2" charset="2"/>
              </a:rPr>
              <a:t>q</a:t>
            </a:r>
            <a:r>
              <a:rPr lang="en-US" b="1" dirty="0">
                <a:solidFill>
                  <a:srgbClr val="FF9900"/>
                </a:solidFill>
                <a:sym typeface="Wingdings" panose="05000000000000000000" pitchFamily="2" charset="2"/>
              </a:rPr>
              <a:t>u</a:t>
            </a:r>
            <a:r>
              <a:rPr lang="en-US" b="1" dirty="0">
                <a:solidFill>
                  <a:srgbClr val="FF99FF"/>
                </a:solidFill>
                <a:sym typeface="Wingdings" panose="05000000000000000000" pitchFamily="2" charset="2"/>
              </a:rPr>
              <a:t>e</a:t>
            </a:r>
            <a:r>
              <a:rPr lang="en-US" b="1" dirty="0">
                <a:solidFill>
                  <a:srgbClr val="819762"/>
                </a:solidFill>
                <a:sym typeface="Wingdings" panose="05000000000000000000" pitchFamily="2" charset="2"/>
              </a:rPr>
              <a:t> barcodes</a:t>
            </a:r>
            <a:r>
              <a:rPr lang="en-US" dirty="0">
                <a:sym typeface="Wingdings" panose="05000000000000000000" pitchFamily="2" charset="2"/>
              </a:rPr>
              <a:t></a:t>
            </a:r>
            <a:endParaRPr lang="en-US" dirty="0"/>
          </a:p>
        </p:txBody>
      </p:sp>
      <p:sp>
        <p:nvSpPr>
          <p:cNvPr id="53" name="TextBox 52">
            <a:extLst>
              <a:ext uri="{FF2B5EF4-FFF2-40B4-BE49-F238E27FC236}">
                <a16:creationId xmlns:a16="http://schemas.microsoft.com/office/drawing/2014/main" id="{0DD82DB0-096C-1410-4985-7B02F2F5E234}"/>
              </a:ext>
            </a:extLst>
          </p:cNvPr>
          <p:cNvSpPr txBox="1"/>
          <p:nvPr/>
        </p:nvSpPr>
        <p:spPr>
          <a:xfrm>
            <a:off x="1038584" y="3050578"/>
            <a:ext cx="2521922" cy="1200329"/>
          </a:xfrm>
          <a:prstGeom prst="rect">
            <a:avLst/>
          </a:prstGeom>
          <a:noFill/>
        </p:spPr>
        <p:txBody>
          <a:bodyPr wrap="square" rtlCol="0">
            <a:spAutoFit/>
          </a:bodyPr>
          <a:lstStyle/>
          <a:p>
            <a:pPr algn="r"/>
            <a:r>
              <a:rPr lang="en-US" dirty="0">
                <a:sym typeface="Wingdings" panose="05000000000000000000" pitchFamily="2" charset="2"/>
              </a:rPr>
              <a:t>Age for 90 days and track abundance of each subclone’s lineage in the population every 10 days </a:t>
            </a:r>
            <a:endParaRPr lang="en-US" dirty="0"/>
          </a:p>
        </p:txBody>
      </p:sp>
      <p:sp>
        <p:nvSpPr>
          <p:cNvPr id="66" name="TextBox 65">
            <a:extLst>
              <a:ext uri="{FF2B5EF4-FFF2-40B4-BE49-F238E27FC236}">
                <a16:creationId xmlns:a16="http://schemas.microsoft.com/office/drawing/2014/main" id="{7EC895C7-5016-769D-D8DB-7225DEEAD311}"/>
              </a:ext>
            </a:extLst>
          </p:cNvPr>
          <p:cNvSpPr txBox="1"/>
          <p:nvPr/>
        </p:nvSpPr>
        <p:spPr>
          <a:xfrm>
            <a:off x="7561150" y="2473500"/>
            <a:ext cx="4457581" cy="2677656"/>
          </a:xfrm>
          <a:prstGeom prst="rect">
            <a:avLst/>
          </a:prstGeom>
          <a:noFill/>
          <a:ln w="19050">
            <a:noFill/>
          </a:ln>
        </p:spPr>
        <p:txBody>
          <a:bodyPr wrap="square" rtlCol="0">
            <a:spAutoFit/>
          </a:bodyPr>
          <a:lstStyle/>
          <a:p>
            <a:r>
              <a:rPr lang="en-US" sz="2400" u="sng" dirty="0"/>
              <a:t>This will allow us to determine:</a:t>
            </a:r>
          </a:p>
          <a:p>
            <a:pPr marL="914400" lvl="1" indent="-457200">
              <a:buFont typeface="+mj-lt"/>
              <a:buAutoNum type="alphaLcParenR"/>
            </a:pPr>
            <a:r>
              <a:rPr lang="en-US" sz="2400" dirty="0"/>
              <a:t>If a single </a:t>
            </a:r>
            <a:r>
              <a:rPr lang="en-US" sz="2400" dirty="0" err="1"/>
              <a:t>sublineage</a:t>
            </a:r>
            <a:r>
              <a:rPr lang="en-US" sz="2400" dirty="0"/>
              <a:t> overtakes the culture</a:t>
            </a:r>
          </a:p>
          <a:p>
            <a:pPr marL="914400" lvl="1" indent="-457200">
              <a:buFont typeface="+mj-lt"/>
              <a:buAutoNum type="alphaLcParenR"/>
            </a:pPr>
            <a:r>
              <a:rPr lang="en-US" sz="2400" dirty="0"/>
              <a:t>How quickly instability is detectable in a culture</a:t>
            </a:r>
          </a:p>
          <a:p>
            <a:pPr marL="914400" lvl="1" indent="-457200">
              <a:buFont typeface="+mj-lt"/>
              <a:buAutoNum type="alphaLcParenR"/>
            </a:pPr>
            <a:r>
              <a:rPr lang="en-US" sz="2400" dirty="0"/>
              <a:t>The population’s mutation rate</a:t>
            </a:r>
          </a:p>
        </p:txBody>
      </p:sp>
      <p:pic>
        <p:nvPicPr>
          <p:cNvPr id="68" name="Graphic 67">
            <a:extLst>
              <a:ext uri="{FF2B5EF4-FFF2-40B4-BE49-F238E27FC236}">
                <a16:creationId xmlns:a16="http://schemas.microsoft.com/office/drawing/2014/main" id="{6EADAB40-70FC-5B69-9F2C-EA14D57BC7A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86562" y="4369993"/>
            <a:ext cx="4126345" cy="2442122"/>
          </a:xfrm>
          <a:prstGeom prst="rect">
            <a:avLst/>
          </a:prstGeom>
        </p:spPr>
      </p:pic>
      <p:pic>
        <p:nvPicPr>
          <p:cNvPr id="2" name="Graphic 1">
            <a:extLst>
              <a:ext uri="{FF2B5EF4-FFF2-40B4-BE49-F238E27FC236}">
                <a16:creationId xmlns:a16="http://schemas.microsoft.com/office/drawing/2014/main" id="{19EC74B6-A3D9-BCE1-1204-D711411E7795}"/>
              </a:ext>
            </a:extLst>
          </p:cNvPr>
          <p:cNvPicPr>
            <a:picLocks noChangeAspect="1"/>
          </p:cNvPicPr>
          <p:nvPr/>
        </p:nvPicPr>
        <p:blipFill rotWithShape="1">
          <a:blip r:embed="rId9">
            <a:extLst>
              <a:ext uri="{96DAC541-7B7A-43D3-8B79-37D633B846F1}">
                <asvg:svgBlip xmlns:asvg="http://schemas.microsoft.com/office/drawing/2016/SVG/main" r:embed="rId10"/>
              </a:ext>
            </a:extLst>
          </a:blip>
          <a:srcRect l="43002"/>
          <a:stretch/>
        </p:blipFill>
        <p:spPr>
          <a:xfrm>
            <a:off x="1552659" y="2713393"/>
            <a:ext cx="1378983" cy="276225"/>
          </a:xfrm>
          <a:prstGeom prst="rect">
            <a:avLst/>
          </a:prstGeom>
        </p:spPr>
      </p:pic>
    </p:spTree>
    <p:extLst>
      <p:ext uri="{BB962C8B-B14F-4D97-AF65-F5344CB8AC3E}">
        <p14:creationId xmlns:p14="http://schemas.microsoft.com/office/powerpoint/2010/main" val="7202650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13904</TotalTime>
  <Words>1586</Words>
  <Application>Microsoft Office PowerPoint</Application>
  <PresentationFormat>Widescreen</PresentationFormat>
  <Paragraphs>316</Paragraphs>
  <Slides>16</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Anticipated Business Value Deliverables</vt:lpstr>
    </vt:vector>
  </TitlesOfParts>
  <Company>Johns Hopkins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Hoover</dc:creator>
  <cp:lastModifiedBy>Kent Rapp</cp:lastModifiedBy>
  <cp:revision>58</cp:revision>
  <dcterms:created xsi:type="dcterms:W3CDTF">2017-10-11T19:50:00Z</dcterms:created>
  <dcterms:modified xsi:type="dcterms:W3CDTF">2024-01-06T17:33:12Z</dcterms:modified>
</cp:coreProperties>
</file>