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0"/>
  </p:normalViewPr>
  <p:slideViewPr>
    <p:cSldViewPr snapToGrid="0">
      <p:cViewPr>
        <p:scale>
          <a:sx n="118" d="100"/>
          <a:sy n="118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houria\Downloads\VCD%20and%20viabili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pct70">
              <a:fgClr>
                <a:srgbClr val="FFC000"/>
              </a:fgClr>
              <a:bgClr>
                <a:schemeClr val="bg1"/>
              </a:bgClr>
            </a:pattFill>
            <a:ln>
              <a:solidFill>
                <a:srgbClr val="FFC000"/>
              </a:solidFill>
            </a:ln>
            <a:effectLst/>
          </c:spPr>
          <c:invertIfNegative val="0"/>
          <c:cat>
            <c:numRef>
              <c:f>Sheet1!$Q$3:$Q$17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Sheet1!$R$3:$R$17</c:f>
              <c:numCache>
                <c:formatCode>0.00E+00</c:formatCode>
                <c:ptCount val="15"/>
                <c:pt idx="0">
                  <c:v>831900000000</c:v>
                </c:pt>
                <c:pt idx="1">
                  <c:v>139400000000</c:v>
                </c:pt>
                <c:pt idx="2">
                  <c:v>139400000000</c:v>
                </c:pt>
                <c:pt idx="3">
                  <c:v>537700000000</c:v>
                </c:pt>
                <c:pt idx="4">
                  <c:v>1500000000000</c:v>
                </c:pt>
                <c:pt idx="5">
                  <c:v>141300000000</c:v>
                </c:pt>
                <c:pt idx="6">
                  <c:v>143200000000</c:v>
                </c:pt>
                <c:pt idx="7">
                  <c:v>322800000000</c:v>
                </c:pt>
                <c:pt idx="8">
                  <c:v>474900000000</c:v>
                </c:pt>
                <c:pt idx="9">
                  <c:v>2000000000000</c:v>
                </c:pt>
                <c:pt idx="10">
                  <c:v>4000000000000</c:v>
                </c:pt>
                <c:pt idx="11">
                  <c:v>10390000000000</c:v>
                </c:pt>
                <c:pt idx="12">
                  <c:v>121500000000</c:v>
                </c:pt>
                <c:pt idx="13">
                  <c:v>1776000000000</c:v>
                </c:pt>
                <c:pt idx="14">
                  <c:v>1021000000000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CF-9D4B-B5BD-4384738AF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4993760"/>
        <c:axId val="684994240"/>
      </c:barChart>
      <c:catAx>
        <c:axId val="684993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Run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994240"/>
        <c:crosses val="autoZero"/>
        <c:auto val="1"/>
        <c:lblAlgn val="ctr"/>
        <c:lblOffset val="100"/>
        <c:noMultiLvlLbl val="0"/>
      </c:catAx>
      <c:valAx>
        <c:axId val="68499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Genome Titer (VG/ liter)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99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B1E4-3496-773A-CE64-453E72CBD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C1E671-31E1-F30C-6C77-5DAA04A7B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47E3D-5BB4-30F9-71EB-52010A31C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70705-034D-11CD-BC16-08693B80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BB233-BD5D-E4E0-C470-910B2440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0540B-3B43-F36C-0067-332F2A59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8E7BD-7F0A-9DE9-EBBF-41226131F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56237-4971-A01D-A3C9-D10C5D1B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5DE91-B712-41DA-10FB-92579068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EBE65-2B48-73A3-0CAC-8D19F666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7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BEC303-D961-ADAB-8E9A-3BF90A6688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16D15-03CB-FA2A-9296-464353717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9B1D1-70F1-E823-D801-C915207E3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1B88DA-C417-B0FE-35FF-D52C0F3D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ED5D0-6E46-6B94-BC1B-AD5E67A5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2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5738-F1BC-62AC-126A-AA8E18CB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E0AE2-D549-1C63-23FC-D1B24A5C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A8776-1075-5FDC-B67E-82880191B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E126A-B0BB-14B9-A9B3-0038348A0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80C30-CF85-9C45-C2A0-E04BFE7A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8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2769D-9A70-828D-6EA1-1C07A324A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F6E5A-E7D5-E2A8-7807-844129E93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9F4FD1-3C83-05B7-D0B1-F2CD1986D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6E93A-0772-1221-2553-51F3B5B6A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8FAF-6B8D-3B21-66A2-CE03B8F89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7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E411A-5FA9-FF70-B245-A9677CA25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B1DC-21B2-7BFF-2465-BCA8101A7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2F606-B755-1449-D079-D2C985E05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69A67-686B-12A7-3B0A-120DACC3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4AB16-20A5-C49E-479E-C1B13A8EF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E6FDB2-2A14-279E-1552-9516ED6CB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6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61EB-6A3F-EA44-0EF2-F2CAF7113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88727-0B61-8B0F-E8AE-A485D2599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34534-EC0A-099D-8168-34FECAB37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39C4F-7C46-3F71-DA89-BE8E52C022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5FD7A-78BF-D5BA-B5B4-5C97A6521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61C79E-5F62-0272-BB35-31D13D2C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DF617-688C-2C52-58BC-BD048010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E62160-19A9-6C20-D947-656F710E8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35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96221-0ECB-08F6-2B71-8B686EAE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3B7C24-3D3E-ECF7-7A81-2F99E05A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A20F8-0B43-6A47-9935-B4B4E31F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D2DE3-DD46-6E6F-2045-AC4CCFEF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7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C1AEE-73A6-C41F-416D-23B2244B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60152-0FB2-1952-0E9C-29A76510E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6A7FE-9410-4FDD-876A-6F6BAD1C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5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D95A2-4700-7BEC-046C-CE58D09BD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36E17-FED6-E5F6-5ECA-402EFE331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DAF1B-7AC0-8F75-2918-5DA068C11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838BC-4095-6754-1825-9423DDC86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05725-4077-12BD-224C-5197B99E7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7713E-4ABE-9112-1C6D-F30110AC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57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D6264-24C4-4740-DBCE-2F628CA0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E70DF4-783A-42BB-42FF-6F4653CC9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B7DEB-11D5-B7EC-1BC3-91AE6A934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04679-47A7-581E-52EF-45198CABE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7750C-1FB8-925C-2065-39CB9F7D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68981-32F0-DE21-8911-BDC82B57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6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15493A-142A-682F-7D2B-93B490F61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371F6-E6C4-C8B1-C227-9F1948D86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F65E7-7773-D598-1C9A-3AAA1B461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F2A382-8D3E-E340-A09C-8BE1A7C86009}" type="datetimeFigureOut">
              <a:rPr lang="en-US" smtClean="0"/>
              <a:t>2/5/25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1C6DB-0A0C-3969-CB16-80A6AA30E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1F391-0914-B2B4-9B16-25526CBBF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D40DE2-8779-7646-A182-6208865B9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6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8D9BE012-DECE-D77C-5459-38901B05E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475" y="1472931"/>
            <a:ext cx="78440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72CE56-DFBB-0B7E-BE1E-72A8740E52FF}"/>
              </a:ext>
            </a:extLst>
          </p:cNvPr>
          <p:cNvSpPr txBox="1"/>
          <p:nvPr/>
        </p:nvSpPr>
        <p:spPr>
          <a:xfrm>
            <a:off x="154502" y="264587"/>
            <a:ext cx="52698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Plackett</a:t>
            </a:r>
            <a:r>
              <a:rPr lang="en-US" sz="2200" dirty="0"/>
              <a:t>-Burman design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7C39E58-9F90-45E4-CD5B-F54334699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084222"/>
              </p:ext>
            </p:extLst>
          </p:nvPr>
        </p:nvGraphicFramePr>
        <p:xfrm>
          <a:off x="7394222" y="782964"/>
          <a:ext cx="4155885" cy="313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22CA798-BD3B-A4B4-53AE-38849F6422CB}"/>
              </a:ext>
            </a:extLst>
          </p:cNvPr>
          <p:cNvSpPr txBox="1"/>
          <p:nvPr/>
        </p:nvSpPr>
        <p:spPr>
          <a:xfrm>
            <a:off x="7495674" y="264587"/>
            <a:ext cx="36335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Genome titer measurement</a:t>
            </a:r>
          </a:p>
        </p:txBody>
      </p:sp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D543D93E-1258-BD39-0E1D-360E79D987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0323751"/>
              </p:ext>
            </p:extLst>
          </p:nvPr>
        </p:nvGraphicFramePr>
        <p:xfrm>
          <a:off x="154502" y="695474"/>
          <a:ext cx="7239720" cy="38529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6999">
                  <a:extLst>
                    <a:ext uri="{9D8B030D-6E8A-4147-A177-3AD203B41FA5}">
                      <a16:colId xmlns:a16="http://schemas.microsoft.com/office/drawing/2014/main" val="3695486131"/>
                    </a:ext>
                  </a:extLst>
                </a:gridCol>
                <a:gridCol w="656999">
                  <a:extLst>
                    <a:ext uri="{9D8B030D-6E8A-4147-A177-3AD203B41FA5}">
                      <a16:colId xmlns:a16="http://schemas.microsoft.com/office/drawing/2014/main" val="4035570461"/>
                    </a:ext>
                  </a:extLst>
                </a:gridCol>
                <a:gridCol w="656999">
                  <a:extLst>
                    <a:ext uri="{9D8B030D-6E8A-4147-A177-3AD203B41FA5}">
                      <a16:colId xmlns:a16="http://schemas.microsoft.com/office/drawing/2014/main" val="2073341901"/>
                    </a:ext>
                  </a:extLst>
                </a:gridCol>
                <a:gridCol w="549968">
                  <a:extLst>
                    <a:ext uri="{9D8B030D-6E8A-4147-A177-3AD203B41FA5}">
                      <a16:colId xmlns:a16="http://schemas.microsoft.com/office/drawing/2014/main" val="4007558701"/>
                    </a:ext>
                  </a:extLst>
                </a:gridCol>
                <a:gridCol w="541866">
                  <a:extLst>
                    <a:ext uri="{9D8B030D-6E8A-4147-A177-3AD203B41FA5}">
                      <a16:colId xmlns:a16="http://schemas.microsoft.com/office/drawing/2014/main" val="3967362366"/>
                    </a:ext>
                  </a:extLst>
                </a:gridCol>
                <a:gridCol w="733778">
                  <a:extLst>
                    <a:ext uri="{9D8B030D-6E8A-4147-A177-3AD203B41FA5}">
                      <a16:colId xmlns:a16="http://schemas.microsoft.com/office/drawing/2014/main" val="3842174719"/>
                    </a:ext>
                  </a:extLst>
                </a:gridCol>
                <a:gridCol w="620889">
                  <a:extLst>
                    <a:ext uri="{9D8B030D-6E8A-4147-A177-3AD203B41FA5}">
                      <a16:colId xmlns:a16="http://schemas.microsoft.com/office/drawing/2014/main" val="3182466399"/>
                    </a:ext>
                  </a:extLst>
                </a:gridCol>
                <a:gridCol w="801511">
                  <a:extLst>
                    <a:ext uri="{9D8B030D-6E8A-4147-A177-3AD203B41FA5}">
                      <a16:colId xmlns:a16="http://schemas.microsoft.com/office/drawing/2014/main" val="663399565"/>
                    </a:ext>
                  </a:extLst>
                </a:gridCol>
                <a:gridCol w="699911">
                  <a:extLst>
                    <a:ext uri="{9D8B030D-6E8A-4147-A177-3AD203B41FA5}">
                      <a16:colId xmlns:a16="http://schemas.microsoft.com/office/drawing/2014/main" val="2107080300"/>
                    </a:ext>
                  </a:extLst>
                </a:gridCol>
                <a:gridCol w="646207">
                  <a:extLst>
                    <a:ext uri="{9D8B030D-6E8A-4147-A177-3AD203B41FA5}">
                      <a16:colId xmlns:a16="http://schemas.microsoft.com/office/drawing/2014/main" val="1815179017"/>
                    </a:ext>
                  </a:extLst>
                </a:gridCol>
                <a:gridCol w="674593">
                  <a:extLst>
                    <a:ext uri="{9D8B030D-6E8A-4147-A177-3AD203B41FA5}">
                      <a16:colId xmlns:a16="http://schemas.microsoft.com/office/drawing/2014/main" val="4274762137"/>
                    </a:ext>
                  </a:extLst>
                </a:gridCol>
              </a:tblGrid>
              <a:tr h="535942"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975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Std Order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</a:rPr>
                        <a:t>Run Order</a:t>
                      </a:r>
                      <a:endParaRPr lang="en-US" sz="8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55563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dirty="0" err="1">
                          <a:solidFill>
                            <a:srgbClr val="000000"/>
                          </a:solidFill>
                          <a:effectLst/>
                        </a:rPr>
                        <a:t>PtType</a:t>
                      </a:r>
                      <a:endParaRPr lang="en-US" sz="8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9525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</a:rPr>
                        <a:t>Blocks</a:t>
                      </a:r>
                      <a:endParaRPr lang="en-US" sz="8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</a:rPr>
                        <a:t>Arginine</a:t>
                      </a:r>
                      <a:endParaRPr lang="en-US" sz="8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</a:rPr>
                        <a:t>Asparagine</a:t>
                      </a:r>
                      <a:endParaRPr lang="en-US" sz="8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12065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</a:rPr>
                        <a:t>Serine</a:t>
                      </a:r>
                      <a:endParaRPr lang="en-US" sz="8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</a:rPr>
                        <a:t>Aspartic acid</a:t>
                      </a:r>
                      <a:endParaRPr lang="en-US" sz="8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</a:rPr>
                        <a:t>Valine</a:t>
                      </a:r>
                      <a:endParaRPr lang="en-US" sz="8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</a:rPr>
                        <a:t>cell growth</a:t>
                      </a:r>
                    </a:p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</a:rPr>
                        <a:t>(cells/ml)</a:t>
                      </a:r>
                      <a:endParaRPr lang="en-US" sz="8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</a:rPr>
                        <a:t>genome titer</a:t>
                      </a:r>
                    </a:p>
                    <a:p>
                      <a:pPr marL="65088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/>
                      </a:pPr>
                      <a:r>
                        <a:rPr lang="en-US" sz="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a:t>(vg/l)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4356986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8.32E+11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4484139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4.00E+05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1.39E+11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7727543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2.00E+05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1.39E+11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8149327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2.50E+06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5.38E+11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1953934"/>
                  </a:ext>
                </a:extLst>
              </a:tr>
              <a:tr h="328922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libri" panose="020F0502020204030204" pitchFamily="34" charset="0"/>
                          <a:ea typeface="DengXian" panose="02010600030101010101" pitchFamily="2" charset="-122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2.30E+06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1.50E+12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72703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1.00E+05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1.41E+11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231864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2.00E+05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1.43E+11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006036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3.00E+05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3.23E+11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7000922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4.75E+11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85780056"/>
                  </a:ext>
                </a:extLst>
              </a:tr>
              <a:tr h="328922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2.20E+06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2.00E+12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85459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5.80E+06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4.00E+12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7299489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5.40E+06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1.04E+13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434985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1.00E+05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1.22E+11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9312225"/>
                  </a:ext>
                </a:extLst>
              </a:tr>
              <a:tr h="194188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3.90E+06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1.78E+12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9704861"/>
                  </a:ext>
                </a:extLst>
              </a:tr>
              <a:tr h="328922"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800" dirty="0">
                          <a:effectLst/>
                        </a:rPr>
                        <a:t>2.5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2.10E+06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1.02E+12</a:t>
                      </a: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06665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FBB8BB98-A062-36E8-F5C2-A80B3AC91184}"/>
              </a:ext>
            </a:extLst>
          </p:cNvPr>
          <p:cNvSpPr txBox="1"/>
          <p:nvPr/>
        </p:nvSpPr>
        <p:spPr>
          <a:xfrm>
            <a:off x="7739240" y="3718992"/>
            <a:ext cx="6779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/>
              <a:t>Five highest genome titer (excluding 3 center points)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 Run 12&gt; Run 11&gt;Run 14&gt;Run 1&gt;Run 4</a:t>
            </a:r>
          </a:p>
        </p:txBody>
      </p:sp>
      <p:pic>
        <p:nvPicPr>
          <p:cNvPr id="23" name="Picture 2" descr="A graph with green squares&#10;&#10;Description automatically generated">
            <a:extLst>
              <a:ext uri="{FF2B5EF4-FFF2-40B4-BE49-F238E27FC236}">
                <a16:creationId xmlns:a16="http://schemas.microsoft.com/office/drawing/2014/main" id="{025BF4AD-D7E4-8114-5B4B-B3F8635C0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92" y="4595927"/>
            <a:ext cx="3300365" cy="22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061D29BD-2B46-0C05-B1B7-AA1369A1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57" y="4595927"/>
            <a:ext cx="4070459" cy="22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9BB8EF6-7330-EF43-4032-33FA8D0A6A0B}"/>
              </a:ext>
            </a:extLst>
          </p:cNvPr>
          <p:cNvSpPr txBox="1"/>
          <p:nvPr/>
        </p:nvSpPr>
        <p:spPr>
          <a:xfrm>
            <a:off x="4383558" y="4595927"/>
            <a:ext cx="21662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Coefficients-VCD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FEA2A0-269D-8FF2-6477-F56E4D93207B}"/>
              </a:ext>
            </a:extLst>
          </p:cNvPr>
          <p:cNvSpPr txBox="1"/>
          <p:nvPr/>
        </p:nvSpPr>
        <p:spPr>
          <a:xfrm>
            <a:off x="933904" y="4570210"/>
            <a:ext cx="21662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VIP plot</a:t>
            </a:r>
          </a:p>
        </p:txBody>
      </p:sp>
      <p:pic>
        <p:nvPicPr>
          <p:cNvPr id="1030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675FDFC3-6CF1-8DA9-966E-8A71C398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240" y="4736518"/>
            <a:ext cx="3732921" cy="207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EFB36ED-E138-52E5-0169-263FE92E77FC}"/>
              </a:ext>
            </a:extLst>
          </p:cNvPr>
          <p:cNvSpPr txBox="1"/>
          <p:nvPr/>
        </p:nvSpPr>
        <p:spPr>
          <a:xfrm>
            <a:off x="8636024" y="4609014"/>
            <a:ext cx="21662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Coefficients-genome titer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40543EF-FCAD-527D-1C98-F745F0A545FA}"/>
              </a:ext>
            </a:extLst>
          </p:cNvPr>
          <p:cNvSpPr/>
          <p:nvPr/>
        </p:nvSpPr>
        <p:spPr>
          <a:xfrm>
            <a:off x="500743" y="6335486"/>
            <a:ext cx="343148" cy="475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4BC47A4-FA0A-D7A1-7F27-68ADAFBF1569}"/>
              </a:ext>
            </a:extLst>
          </p:cNvPr>
          <p:cNvSpPr/>
          <p:nvPr/>
        </p:nvSpPr>
        <p:spPr>
          <a:xfrm>
            <a:off x="1081215" y="6335485"/>
            <a:ext cx="343148" cy="475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653321F-79A8-57A5-DA1C-2DD067827556}"/>
              </a:ext>
            </a:extLst>
          </p:cNvPr>
          <p:cNvSpPr/>
          <p:nvPr/>
        </p:nvSpPr>
        <p:spPr>
          <a:xfrm>
            <a:off x="4629934" y="6355893"/>
            <a:ext cx="343148" cy="475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135866C-0ADE-66C0-1A57-0B5882F3AAEA}"/>
              </a:ext>
            </a:extLst>
          </p:cNvPr>
          <p:cNvSpPr/>
          <p:nvPr/>
        </p:nvSpPr>
        <p:spPr>
          <a:xfrm>
            <a:off x="8871857" y="6328222"/>
            <a:ext cx="343148" cy="4750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1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 shot of a graph&#10;&#10;Description automatically generated">
            <a:extLst>
              <a:ext uri="{FF2B5EF4-FFF2-40B4-BE49-F238E27FC236}">
                <a16:creationId xmlns:a16="http://schemas.microsoft.com/office/drawing/2014/main" id="{93D4ADE0-8A8D-EA31-C909-D4AA52E04F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5" y="565818"/>
            <a:ext cx="3702596" cy="2000431"/>
          </a:xfrm>
        </p:spPr>
      </p:pic>
      <p:pic>
        <p:nvPicPr>
          <p:cNvPr id="6" name="Content Placeholder 4" descr="A graph with colored dots&#10;&#10;Description automatically generated">
            <a:extLst>
              <a:ext uri="{FF2B5EF4-FFF2-40B4-BE49-F238E27FC236}">
                <a16:creationId xmlns:a16="http://schemas.microsoft.com/office/drawing/2014/main" id="{4B5EB842-531D-3D3E-FF27-F453AF418D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" y="3049884"/>
            <a:ext cx="3821091" cy="2122828"/>
          </a:xfrm>
          <a:prstGeom prst="rect">
            <a:avLst/>
          </a:prstGeom>
        </p:spPr>
      </p:pic>
      <p:pic>
        <p:nvPicPr>
          <p:cNvPr id="7" name="Content Placeholder 4" descr="A graph with dots and numbers&#10;&#10;Description automatically generated">
            <a:extLst>
              <a:ext uri="{FF2B5EF4-FFF2-40B4-BE49-F238E27FC236}">
                <a16:creationId xmlns:a16="http://schemas.microsoft.com/office/drawing/2014/main" id="{385D5A37-CA12-BEF7-3501-C980D19CF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98" y="556246"/>
            <a:ext cx="3618005" cy="2010003"/>
          </a:xfrm>
          <a:prstGeom prst="rect">
            <a:avLst/>
          </a:prstGeom>
        </p:spPr>
      </p:pic>
      <p:pic>
        <p:nvPicPr>
          <p:cNvPr id="8" name="Content Placeholder 4" descr="A screen shot of a graph&#10;&#10;Description automatically generated">
            <a:extLst>
              <a:ext uri="{FF2B5EF4-FFF2-40B4-BE49-F238E27FC236}">
                <a16:creationId xmlns:a16="http://schemas.microsoft.com/office/drawing/2014/main" id="{659BA1AC-1130-4D0E-1CF7-B4398CF69F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998" y="3067539"/>
            <a:ext cx="3618006" cy="2010004"/>
          </a:xfrm>
          <a:prstGeom prst="rect">
            <a:avLst/>
          </a:prstGeom>
        </p:spPr>
      </p:pic>
      <p:pic>
        <p:nvPicPr>
          <p:cNvPr id="9" name="Content Placeholder 4" descr="A screen shot of a graph&#10;&#10;Description automatically generated">
            <a:extLst>
              <a:ext uri="{FF2B5EF4-FFF2-40B4-BE49-F238E27FC236}">
                <a16:creationId xmlns:a16="http://schemas.microsoft.com/office/drawing/2014/main" id="{13A703D9-E2E6-0A17-F0D2-5DC3279D4B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440" y="565818"/>
            <a:ext cx="3486032" cy="19366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44CEF5-7D84-5BC7-3EDD-AF9292751ACD}"/>
              </a:ext>
            </a:extLst>
          </p:cNvPr>
          <p:cNvSpPr txBox="1"/>
          <p:nvPr/>
        </p:nvSpPr>
        <p:spPr>
          <a:xfrm>
            <a:off x="973543" y="479245"/>
            <a:ext cx="21662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Arginine variation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23286-E2DA-77ED-0F66-C2089F849860}"/>
              </a:ext>
            </a:extLst>
          </p:cNvPr>
          <p:cNvSpPr txBox="1"/>
          <p:nvPr/>
        </p:nvSpPr>
        <p:spPr>
          <a:xfrm>
            <a:off x="5012871" y="479244"/>
            <a:ext cx="21662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Serine variation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3DB0E4-CFD8-24CA-B847-0666E3E5CDF3}"/>
              </a:ext>
            </a:extLst>
          </p:cNvPr>
          <p:cNvSpPr txBox="1"/>
          <p:nvPr/>
        </p:nvSpPr>
        <p:spPr>
          <a:xfrm>
            <a:off x="9160328" y="479243"/>
            <a:ext cx="21662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Valine variation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7A1A79-D66A-F710-77AD-3770D27D8EAC}"/>
              </a:ext>
            </a:extLst>
          </p:cNvPr>
          <p:cNvSpPr txBox="1"/>
          <p:nvPr/>
        </p:nvSpPr>
        <p:spPr>
          <a:xfrm>
            <a:off x="973543" y="2968080"/>
            <a:ext cx="21662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Asparagine variation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F67E41-9B47-F46A-91E9-B835E520E6EA}"/>
              </a:ext>
            </a:extLst>
          </p:cNvPr>
          <p:cNvSpPr txBox="1"/>
          <p:nvPr/>
        </p:nvSpPr>
        <p:spPr>
          <a:xfrm>
            <a:off x="5005357" y="2984054"/>
            <a:ext cx="2166257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Aspartic acid variation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7667B7-9B7F-0066-DE51-76CAE5485F55}"/>
              </a:ext>
            </a:extLst>
          </p:cNvPr>
          <p:cNvSpPr txBox="1"/>
          <p:nvPr/>
        </p:nvSpPr>
        <p:spPr>
          <a:xfrm>
            <a:off x="397328" y="5306882"/>
            <a:ext cx="70212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Top-performing runs:</a:t>
            </a:r>
          </a:p>
          <a:p>
            <a:r>
              <a:rPr lang="en-US" sz="1500" dirty="0"/>
              <a:t>Depletion of Arg, </a:t>
            </a:r>
            <a:r>
              <a:rPr lang="en-US" sz="1500" dirty="0" err="1"/>
              <a:t>Asn</a:t>
            </a:r>
            <a:r>
              <a:rPr lang="en-US" sz="1500" dirty="0"/>
              <a:t>, Asp, Ser, and Val (efficient uptakes across all 5 amino acids)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FC3666-D7FF-AE6D-B250-9427F51274DB}"/>
              </a:ext>
            </a:extLst>
          </p:cNvPr>
          <p:cNvSpPr txBox="1"/>
          <p:nvPr/>
        </p:nvSpPr>
        <p:spPr>
          <a:xfrm>
            <a:off x="397328" y="5995050"/>
            <a:ext cx="67742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Low-titer runs:</a:t>
            </a:r>
          </a:p>
          <a:p>
            <a:r>
              <a:rPr lang="en-US" sz="1500" dirty="0"/>
              <a:t>Partial amino acid utilization with some inefficiencies in uptakes (accumulation of Arg, Val, and Asp), indicating metabolic bottlenecks.</a:t>
            </a:r>
          </a:p>
        </p:txBody>
      </p:sp>
    </p:spTree>
    <p:extLst>
      <p:ext uri="{BB962C8B-B14F-4D97-AF65-F5344CB8AC3E}">
        <p14:creationId xmlns:p14="http://schemas.microsoft.com/office/powerpoint/2010/main" val="966024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2D2D43E1D2FC4FBFB8508531D676ED" ma:contentTypeVersion="13" ma:contentTypeDescription="Create a new document." ma:contentTypeScope="" ma:versionID="4cffd54f0b82bfddc40d16a63bbe5554">
  <xsd:schema xmlns:xsd="http://www.w3.org/2001/XMLSchema" xmlns:xs="http://www.w3.org/2001/XMLSchema" xmlns:p="http://schemas.microsoft.com/office/2006/metadata/properties" xmlns:ns2="a5838902-a283-4e8b-b915-a24f50b30b97" xmlns:ns3="59c7801c-6157-44ae-96ad-3f6de4cbcce1" targetNamespace="http://schemas.microsoft.com/office/2006/metadata/properties" ma:root="true" ma:fieldsID="5dc6ff435a9d264b089cb3761cdc8755" ns2:_="" ns3:_="">
    <xsd:import namespace="a5838902-a283-4e8b-b915-a24f50b30b97"/>
    <xsd:import namespace="59c7801c-6157-44ae-96ad-3f6de4cbcc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38902-a283-4e8b-b915-a24f50b30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8da7e02-c50b-437b-91ea-1e34890a05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7801c-6157-44ae-96ad-3f6de4cbcce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8c476f1-bb11-4816-b78e-38b149cc161c}" ma:internalName="TaxCatchAll" ma:showField="CatchAllData" ma:web="59c7801c-6157-44ae-96ad-3f6de4cbc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38902-a283-4e8b-b915-a24f50b30b97">
      <Terms xmlns="http://schemas.microsoft.com/office/infopath/2007/PartnerControls"/>
    </lcf76f155ced4ddcb4097134ff3c332f>
    <TaxCatchAll xmlns="59c7801c-6157-44ae-96ad-3f6de4cbcce1" xsi:nil="true"/>
  </documentManagement>
</p:properties>
</file>

<file path=customXml/itemProps1.xml><?xml version="1.0" encoding="utf-8"?>
<ds:datastoreItem xmlns:ds="http://schemas.openxmlformats.org/officeDocument/2006/customXml" ds:itemID="{7E071285-340D-46EA-A885-B25B06491EE7}"/>
</file>

<file path=customXml/itemProps2.xml><?xml version="1.0" encoding="utf-8"?>
<ds:datastoreItem xmlns:ds="http://schemas.openxmlformats.org/officeDocument/2006/customXml" ds:itemID="{753048CF-56CF-4FE1-B707-E3E8D67831AA}"/>
</file>

<file path=customXml/itemProps3.xml><?xml version="1.0" encoding="utf-8"?>
<ds:datastoreItem xmlns:ds="http://schemas.openxmlformats.org/officeDocument/2006/customXml" ds:itemID="{6F0084B5-2D9C-4C28-9F96-5549854EF1ED}"/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356</Words>
  <Application>Microsoft Macintosh PowerPoint</Application>
  <PresentationFormat>Widescreen</PresentationFormat>
  <Paragraphs>197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-webkit-standard</vt:lpstr>
      <vt:lpstr>Aptos</vt:lpstr>
      <vt:lpstr>Aptos Display</vt:lpstr>
      <vt:lpstr>Aptos Narrow</vt:lpstr>
      <vt:lpstr>Arial</vt:lpstr>
      <vt:lpstr>Calibri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Ahi, Hourieh</dc:creator>
  <cp:lastModifiedBy>Ahi, Hourieh</cp:lastModifiedBy>
  <cp:revision>3</cp:revision>
  <dcterms:created xsi:type="dcterms:W3CDTF">2025-02-05T17:23:53Z</dcterms:created>
  <dcterms:modified xsi:type="dcterms:W3CDTF">2025-02-05T19:03:47Z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0x010100E02D2D43E1D2FC4FBFB8508531D676ED</vt:lpwstr>
  </property>
</Properties>
</file>