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authors.xml" ContentType="application/vnd.ms-powerpoint.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76" r:id="rId3"/>
    <p:sldId id="964" r:id="rId4"/>
    <p:sldId id="948" r:id="rId5"/>
    <p:sldId id="965" r:id="rId6"/>
    <p:sldId id="957" r:id="rId7"/>
    <p:sldId id="966" r:id="rId8"/>
    <p:sldId id="950" r:id="rId9"/>
    <p:sldId id="967" r:id="rId10"/>
    <p:sldId id="954" r:id="rId11"/>
    <p:sldId id="963" r:id="rId12"/>
    <p:sldId id="968" r:id="rId13"/>
    <p:sldId id="969" r:id="rId14"/>
    <p:sldId id="971" r:id="rId15"/>
    <p:sldId id="972" r:id="rId16"/>
    <p:sldId id="973" r:id="rId17"/>
    <p:sldId id="974" r:id="rId18"/>
    <p:sldId id="975" r:id="rId19"/>
    <p:sldId id="976" r:id="rId20"/>
    <p:sldId id="962" r:id="rId21"/>
    <p:sldId id="978" r:id="rId22"/>
    <p:sldId id="981" r:id="rId23"/>
    <p:sldId id="982" r:id="rId24"/>
    <p:sldId id="983" r:id="rId25"/>
    <p:sldId id="984" r:id="rId26"/>
    <p:sldId id="980" r:id="rId27"/>
    <p:sldId id="979" r:id="rId28"/>
    <p:sldId id="9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12154-8F1B-3EBD-C5AC-59292121DC75}" name="Wang, Yongdan" initials="WY" userId="S::Yongdan_Wang@student.uml.edu::1416b50c-2561-4304-85ac-d622a5fe88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93"/>
    <a:srgbClr val="467BD2"/>
    <a:srgbClr val="E35246"/>
    <a:srgbClr val="AC3DC1"/>
    <a:srgbClr val="2E3193"/>
    <a:srgbClr val="F6D3D4"/>
    <a:srgbClr val="F9DE28"/>
    <a:srgbClr val="2E3092"/>
    <a:srgbClr val="DD9D30"/>
    <a:srgbClr val="45B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>
      <p:cViewPr varScale="1">
        <p:scale>
          <a:sx n="106" d="100"/>
          <a:sy n="106" d="100"/>
        </p:scale>
        <p:origin x="6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</a:t>
            </a:r>
            <a:r>
              <a:rPr lang="en-US" baseline="0" dirty="0"/>
              <a:t> </a:t>
            </a:r>
            <a:r>
              <a:rPr lang="en-US" dirty="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SF2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Sheet1!$D$4:$F$4</c:f>
              <c:numCache>
                <c:formatCode>0.00E+00</c:formatCode>
                <c:ptCount val="3"/>
                <c:pt idx="0">
                  <c:v>800000</c:v>
                </c:pt>
                <c:pt idx="1">
                  <c:v>600000</c:v>
                </c:pt>
                <c:pt idx="2">
                  <c:v>400000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B2-5141-B55B-CFC726200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Sheet1!$J$4</c:f>
              <c:strCache>
                <c:ptCount val="1"/>
                <c:pt idx="0">
                  <c:v>SF2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Sheet1!$K$4:$M$4</c:f>
              <c:numCache>
                <c:formatCode>General</c:formatCode>
                <c:ptCount val="3"/>
                <c:pt idx="0">
                  <c:v>53</c:v>
                </c:pt>
                <c:pt idx="1">
                  <c:v>42</c:v>
                </c:pt>
                <c:pt idx="2">
                  <c:v>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B2-5141-B55B-CFC726200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SF9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Sheet1!$D$11:$F$11</c:f>
              <c:numCache>
                <c:formatCode>0.00E+00</c:formatCode>
                <c:ptCount val="3"/>
                <c:pt idx="0">
                  <c:v>2000000</c:v>
                </c:pt>
                <c:pt idx="1">
                  <c:v>3200000</c:v>
                </c:pt>
                <c:pt idx="2">
                  <c:v>4700000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4B-7447-AB4F-A76719596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Sheet1!$J$11</c:f>
              <c:strCache>
                <c:ptCount val="1"/>
                <c:pt idx="0">
                  <c:v>SF9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Sheet1!$K$11:$M$11</c:f>
              <c:numCache>
                <c:formatCode>General</c:formatCode>
                <c:ptCount val="3"/>
                <c:pt idx="0">
                  <c:v>90</c:v>
                </c:pt>
                <c:pt idx="1">
                  <c:v>83</c:v>
                </c:pt>
                <c:pt idx="2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4B-7447-AB4F-A76719596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SF1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Sheet1!$D$3:$F$3</c:f>
              <c:numCache>
                <c:formatCode>0.00E+00</c:formatCode>
                <c:ptCount val="3"/>
                <c:pt idx="0">
                  <c:v>1400000</c:v>
                </c:pt>
                <c:pt idx="1">
                  <c:v>2200000</c:v>
                </c:pt>
                <c:pt idx="2">
                  <c:v>3000000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15-064A-8571-45F7362B8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Sheet1!$J$3</c:f>
              <c:strCache>
                <c:ptCount val="1"/>
                <c:pt idx="0">
                  <c:v>SF1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Sheet1!$K$3:$M$3</c:f>
              <c:numCache>
                <c:formatCode>General</c:formatCode>
                <c:ptCount val="3"/>
                <c:pt idx="0">
                  <c:v>75</c:v>
                </c:pt>
                <c:pt idx="1">
                  <c:v>64</c:v>
                </c:pt>
                <c:pt idx="2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15-064A-8571-45F7362B8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SF4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Sheet1!$D$6:$F$6</c:f>
              <c:numCache>
                <c:formatCode>0.00E+00</c:formatCode>
                <c:ptCount val="3"/>
                <c:pt idx="0">
                  <c:v>1000000</c:v>
                </c:pt>
                <c:pt idx="1">
                  <c:v>2100000</c:v>
                </c:pt>
                <c:pt idx="2">
                  <c:v>2500000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57-9148-B805-DEF3B39B8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Sheet1!$J$6</c:f>
              <c:strCache>
                <c:ptCount val="1"/>
                <c:pt idx="0">
                  <c:v>SF4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Sheet1!$K$6:$M$6</c:f>
              <c:numCache>
                <c:formatCode>General</c:formatCode>
                <c:ptCount val="3"/>
                <c:pt idx="0">
                  <c:v>65</c:v>
                </c:pt>
                <c:pt idx="1">
                  <c:v>62</c:v>
                </c:pt>
                <c:pt idx="2">
                  <c:v>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57-9148-B805-DEF3B39B8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SF5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Sheet1!$D$7:$F$7</c:f>
              <c:numCache>
                <c:formatCode>0.00E+00</c:formatCode>
                <c:ptCount val="3"/>
                <c:pt idx="0">
                  <c:v>1000000</c:v>
                </c:pt>
                <c:pt idx="1">
                  <c:v>2000000</c:v>
                </c:pt>
                <c:pt idx="2">
                  <c:v>2300000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E4-B944-B9BB-ADC962C0B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Sheet1!$J$7</c:f>
              <c:strCache>
                <c:ptCount val="1"/>
                <c:pt idx="0">
                  <c:v>SF5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Sheet1!$K$7:$M$7</c:f>
              <c:numCache>
                <c:formatCode>General</c:formatCode>
                <c:ptCount val="3"/>
                <c:pt idx="0">
                  <c:v>67</c:v>
                </c:pt>
                <c:pt idx="1">
                  <c:v>61</c:v>
                </c:pt>
                <c:pt idx="2">
                  <c:v>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E4-B944-B9BB-ADC962C0B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SF10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Sheet1!$D$12:$F$12</c:f>
              <c:numCache>
                <c:formatCode>0.00E+00</c:formatCode>
                <c:ptCount val="3"/>
                <c:pt idx="0">
                  <c:v>1100000</c:v>
                </c:pt>
                <c:pt idx="1">
                  <c:v>2000000</c:v>
                </c:pt>
                <c:pt idx="2">
                  <c:v>2200000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F0-704C-9BE4-D3CA61808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Sheet1!$J$12</c:f>
              <c:strCache>
                <c:ptCount val="1"/>
                <c:pt idx="0">
                  <c:v>SF10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Sheet1!$K$12:$M$12</c:f>
              <c:numCache>
                <c:formatCode>General</c:formatCode>
                <c:ptCount val="3"/>
                <c:pt idx="0">
                  <c:v>60</c:v>
                </c:pt>
                <c:pt idx="1">
                  <c:v>56</c:v>
                </c:pt>
                <c:pt idx="2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F0-704C-9BE4-D3CA61808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SF15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Sheet1!$D$17:$F$17</c:f>
              <c:numCache>
                <c:formatCode>0.00E+00</c:formatCode>
                <c:ptCount val="3"/>
                <c:pt idx="0">
                  <c:v>1000000</c:v>
                </c:pt>
                <c:pt idx="1">
                  <c:v>1900000</c:v>
                </c:pt>
                <c:pt idx="2">
                  <c:v>2100000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19-F94B-B3C7-64068A86D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Sheet1!$J$17</c:f>
              <c:strCache>
                <c:ptCount val="1"/>
                <c:pt idx="0">
                  <c:v>SF15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Sheet1!$K$17:$M$17</c:f>
              <c:numCache>
                <c:formatCode>General</c:formatCode>
                <c:ptCount val="3"/>
                <c:pt idx="0">
                  <c:v>65</c:v>
                </c:pt>
                <c:pt idx="1">
                  <c:v>62</c:v>
                </c:pt>
                <c:pt idx="2">
                  <c:v>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19-F94B-B3C7-64068A86D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SF1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Sheet1!$C$3:$F$3</c:f>
              <c:numCache>
                <c:formatCode>0.00E+00</c:formatCode>
                <c:ptCount val="4"/>
                <c:pt idx="0">
                  <c:v>4000000</c:v>
                </c:pt>
                <c:pt idx="1">
                  <c:v>1400000</c:v>
                </c:pt>
                <c:pt idx="2">
                  <c:v>2200000</c:v>
                </c:pt>
                <c:pt idx="3">
                  <c:v>3000000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FE-4E8F-B38A-1F56770BC33D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SF2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Sheet1!$C$4:$F$4</c:f>
              <c:numCache>
                <c:formatCode>0.00E+00</c:formatCode>
                <c:ptCount val="4"/>
                <c:pt idx="0">
                  <c:v>4000000</c:v>
                </c:pt>
                <c:pt idx="1">
                  <c:v>800000</c:v>
                </c:pt>
                <c:pt idx="2">
                  <c:v>600000</c:v>
                </c:pt>
                <c:pt idx="3">
                  <c:v>400000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FE-4E8F-B38A-1F56770BC33D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SF3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Sheet1!$C$5:$F$5</c:f>
              <c:numCache>
                <c:formatCode>0.00E+00</c:formatCode>
                <c:ptCount val="4"/>
                <c:pt idx="0">
                  <c:v>4000000</c:v>
                </c:pt>
                <c:pt idx="1">
                  <c:v>300000</c:v>
                </c:pt>
                <c:pt idx="2">
                  <c:v>300000</c:v>
                </c:pt>
                <c:pt idx="3">
                  <c:v>200000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CFE-4E8F-B38A-1F56770BC33D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SF4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Sheet1!$C$6:$F$6</c:f>
              <c:numCache>
                <c:formatCode>0.00E+00</c:formatCode>
                <c:ptCount val="4"/>
                <c:pt idx="0">
                  <c:v>4000000</c:v>
                </c:pt>
                <c:pt idx="1">
                  <c:v>1000000</c:v>
                </c:pt>
                <c:pt idx="2">
                  <c:v>2100000</c:v>
                </c:pt>
                <c:pt idx="3">
                  <c:v>2500000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CFE-4E8F-B38A-1F56770BC33D}"/>
            </c:ext>
          </c:extLst>
        </c:ser>
        <c:ser>
          <c:idx val="4"/>
          <c:order val="4"/>
          <c:tx>
            <c:strRef>
              <c:f>Sheet1!$B$7</c:f>
              <c:strCache>
                <c:ptCount val="1"/>
                <c:pt idx="0">
                  <c:v>SF5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Sheet1!$C$7:$F$7</c:f>
              <c:numCache>
                <c:formatCode>0.00E+00</c:formatCode>
                <c:ptCount val="4"/>
                <c:pt idx="0">
                  <c:v>4000000</c:v>
                </c:pt>
                <c:pt idx="1">
                  <c:v>1000000</c:v>
                </c:pt>
                <c:pt idx="2">
                  <c:v>2000000</c:v>
                </c:pt>
                <c:pt idx="3">
                  <c:v>2300000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CFE-4E8F-B38A-1F56770BC33D}"/>
            </c:ext>
          </c:extLst>
        </c:ser>
        <c:ser>
          <c:idx val="5"/>
          <c:order val="5"/>
          <c:tx>
            <c:strRef>
              <c:f>Sheet1!$B$8</c:f>
              <c:strCache>
                <c:ptCount val="1"/>
                <c:pt idx="0">
                  <c:v>SF6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Sheet1!$C$8:$F$8</c:f>
              <c:numCache>
                <c:formatCode>0.00E+00</c:formatCode>
                <c:ptCount val="4"/>
                <c:pt idx="0">
                  <c:v>4000000</c:v>
                </c:pt>
                <c:pt idx="1">
                  <c:v>600000</c:v>
                </c:pt>
                <c:pt idx="2">
                  <c:v>300000</c:v>
                </c:pt>
                <c:pt idx="3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CFE-4E8F-B38A-1F56770BC33D}"/>
            </c:ext>
          </c:extLst>
        </c:ser>
        <c:ser>
          <c:idx val="6"/>
          <c:order val="6"/>
          <c:tx>
            <c:strRef>
              <c:f>Sheet1!$B$9</c:f>
              <c:strCache>
                <c:ptCount val="1"/>
                <c:pt idx="0">
                  <c:v>SF7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Sheet1!$C$9:$F$9</c:f>
              <c:numCache>
                <c:formatCode>0.00E+00</c:formatCode>
                <c:ptCount val="4"/>
                <c:pt idx="0">
                  <c:v>4000000</c:v>
                </c:pt>
                <c:pt idx="1">
                  <c:v>300000</c:v>
                </c:pt>
                <c:pt idx="2">
                  <c:v>500000</c:v>
                </c:pt>
                <c:pt idx="3">
                  <c:v>200000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CFE-4E8F-B38A-1F56770BC33D}"/>
            </c:ext>
          </c:extLst>
        </c:ser>
        <c:ser>
          <c:idx val="7"/>
          <c:order val="7"/>
          <c:tx>
            <c:strRef>
              <c:f>Sheet1!$B$10</c:f>
              <c:strCache>
                <c:ptCount val="1"/>
                <c:pt idx="0">
                  <c:v>SF8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Sheet1!$C$10:$F$10</c:f>
              <c:numCache>
                <c:formatCode>0.00E+00</c:formatCode>
                <c:ptCount val="4"/>
                <c:pt idx="0">
                  <c:v>4000000</c:v>
                </c:pt>
                <c:pt idx="1">
                  <c:v>500000</c:v>
                </c:pt>
                <c:pt idx="2">
                  <c:v>800000</c:v>
                </c:pt>
                <c:pt idx="3">
                  <c:v>300000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CFE-4E8F-B38A-1F56770BC33D}"/>
            </c:ext>
          </c:extLst>
        </c:ser>
        <c:ser>
          <c:idx val="8"/>
          <c:order val="8"/>
          <c:tx>
            <c:strRef>
              <c:f>Sheet1!$B$11</c:f>
              <c:strCache>
                <c:ptCount val="1"/>
                <c:pt idx="0">
                  <c:v>SF9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Sheet1!$C$11:$F$11</c:f>
              <c:numCache>
                <c:formatCode>0.00E+00</c:formatCode>
                <c:ptCount val="4"/>
                <c:pt idx="0">
                  <c:v>4000000</c:v>
                </c:pt>
                <c:pt idx="1">
                  <c:v>2000000</c:v>
                </c:pt>
                <c:pt idx="2">
                  <c:v>3200000</c:v>
                </c:pt>
                <c:pt idx="3">
                  <c:v>4700000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CFE-4E8F-B38A-1F56770BC33D}"/>
            </c:ext>
          </c:extLst>
        </c:ser>
        <c:ser>
          <c:idx val="9"/>
          <c:order val="9"/>
          <c:tx>
            <c:strRef>
              <c:f>Sheet1!$B$12</c:f>
              <c:strCache>
                <c:ptCount val="1"/>
                <c:pt idx="0">
                  <c:v>SF10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Sheet1!$C$12:$F$12</c:f>
              <c:numCache>
                <c:formatCode>0.00E+00</c:formatCode>
                <c:ptCount val="4"/>
                <c:pt idx="0">
                  <c:v>4000000</c:v>
                </c:pt>
                <c:pt idx="1">
                  <c:v>1100000</c:v>
                </c:pt>
                <c:pt idx="2">
                  <c:v>2000000</c:v>
                </c:pt>
                <c:pt idx="3">
                  <c:v>2200000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CFE-4E8F-B38A-1F56770BC33D}"/>
            </c:ext>
          </c:extLst>
        </c:ser>
        <c:ser>
          <c:idx val="10"/>
          <c:order val="10"/>
          <c:tx>
            <c:strRef>
              <c:f>Sheet1!$B$13</c:f>
              <c:strCache>
                <c:ptCount val="1"/>
                <c:pt idx="0">
                  <c:v>SF11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Sheet1!$C$13:$F$13</c:f>
              <c:numCache>
                <c:formatCode>0.00E+00</c:formatCode>
                <c:ptCount val="4"/>
                <c:pt idx="0">
                  <c:v>4000000</c:v>
                </c:pt>
                <c:pt idx="1">
                  <c:v>2500000</c:v>
                </c:pt>
                <c:pt idx="2">
                  <c:v>4000000</c:v>
                </c:pt>
                <c:pt idx="3">
                  <c:v>5800000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CFE-4E8F-B38A-1F56770BC33D}"/>
            </c:ext>
          </c:extLst>
        </c:ser>
        <c:ser>
          <c:idx val="11"/>
          <c:order val="11"/>
          <c:tx>
            <c:strRef>
              <c:f>Sheet1!$B$14</c:f>
              <c:strCache>
                <c:ptCount val="1"/>
                <c:pt idx="0">
                  <c:v>SF12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Sheet1!$C$14:$F$14</c:f>
              <c:numCache>
                <c:formatCode>0.00E+00</c:formatCode>
                <c:ptCount val="4"/>
                <c:pt idx="0">
                  <c:v>4000000</c:v>
                </c:pt>
                <c:pt idx="1">
                  <c:v>2300000</c:v>
                </c:pt>
                <c:pt idx="2">
                  <c:v>3800000</c:v>
                </c:pt>
                <c:pt idx="3">
                  <c:v>5400000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CFE-4E8F-B38A-1F56770BC33D}"/>
            </c:ext>
          </c:extLst>
        </c:ser>
        <c:ser>
          <c:idx val="12"/>
          <c:order val="12"/>
          <c:tx>
            <c:strRef>
              <c:f>Sheet1!$B$15</c:f>
              <c:strCache>
                <c:ptCount val="1"/>
                <c:pt idx="0">
                  <c:v>SF13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Sheet1!$C$15:$F$15</c:f>
              <c:numCache>
                <c:formatCode>0.00E+00</c:formatCode>
                <c:ptCount val="4"/>
                <c:pt idx="0">
                  <c:v>4000000</c:v>
                </c:pt>
                <c:pt idx="1">
                  <c:v>300000</c:v>
                </c:pt>
                <c:pt idx="2">
                  <c:v>200000</c:v>
                </c:pt>
                <c:pt idx="3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CCFE-4E8F-B38A-1F56770BC33D}"/>
            </c:ext>
          </c:extLst>
        </c:ser>
        <c:ser>
          <c:idx val="13"/>
          <c:order val="13"/>
          <c:tx>
            <c:strRef>
              <c:f>Sheet1!$B$16</c:f>
              <c:strCache>
                <c:ptCount val="1"/>
                <c:pt idx="0">
                  <c:v>SF14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Sheet1!$C$16:$F$16</c:f>
              <c:numCache>
                <c:formatCode>0.00E+00</c:formatCode>
                <c:ptCount val="4"/>
                <c:pt idx="0">
                  <c:v>4000000</c:v>
                </c:pt>
                <c:pt idx="1">
                  <c:v>1500000</c:v>
                </c:pt>
                <c:pt idx="2">
                  <c:v>2800000</c:v>
                </c:pt>
                <c:pt idx="3">
                  <c:v>3900000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CFE-4E8F-B38A-1F56770BC33D}"/>
            </c:ext>
          </c:extLst>
        </c:ser>
        <c:ser>
          <c:idx val="14"/>
          <c:order val="14"/>
          <c:tx>
            <c:strRef>
              <c:f>Sheet1!$B$17</c:f>
              <c:strCache>
                <c:ptCount val="1"/>
                <c:pt idx="0">
                  <c:v>SF15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Sheet1!$C$2:$F$2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Sheet1!$C$17:$F$17</c:f>
              <c:numCache>
                <c:formatCode>0.00E+00</c:formatCode>
                <c:ptCount val="4"/>
                <c:pt idx="0">
                  <c:v>4000000</c:v>
                </c:pt>
                <c:pt idx="1">
                  <c:v>1000000</c:v>
                </c:pt>
                <c:pt idx="2">
                  <c:v>1900000</c:v>
                </c:pt>
                <c:pt idx="3">
                  <c:v>2100000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CCFE-4E8F-B38A-1F56770B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valAx>
        <c:axId val="494710383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pct7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Sheet1!$Q$3:$Q$17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Sheet1!$R$3:$R$17</c:f>
              <c:numCache>
                <c:formatCode>0.00E+00</c:formatCode>
                <c:ptCount val="15"/>
                <c:pt idx="0">
                  <c:v>831900000000</c:v>
                </c:pt>
                <c:pt idx="1">
                  <c:v>139400000000</c:v>
                </c:pt>
                <c:pt idx="2">
                  <c:v>139400000000</c:v>
                </c:pt>
                <c:pt idx="3">
                  <c:v>537700000000</c:v>
                </c:pt>
                <c:pt idx="4">
                  <c:v>1500000000000</c:v>
                </c:pt>
                <c:pt idx="5">
                  <c:v>141300000000</c:v>
                </c:pt>
                <c:pt idx="6">
                  <c:v>143200000000</c:v>
                </c:pt>
                <c:pt idx="7">
                  <c:v>322800000000</c:v>
                </c:pt>
                <c:pt idx="8">
                  <c:v>474900000000</c:v>
                </c:pt>
                <c:pt idx="9">
                  <c:v>2000000000000</c:v>
                </c:pt>
                <c:pt idx="10">
                  <c:v>4000000000000</c:v>
                </c:pt>
                <c:pt idx="11">
                  <c:v>10390000000000</c:v>
                </c:pt>
                <c:pt idx="12">
                  <c:v>121500000000</c:v>
                </c:pt>
                <c:pt idx="13">
                  <c:v>1776000000000</c:v>
                </c:pt>
                <c:pt idx="14">
                  <c:v>1021000000000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0-A646-BE3F-E0E43CC0D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4993760"/>
        <c:axId val="684994240"/>
      </c:barChart>
      <c:catAx>
        <c:axId val="684993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Run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94240"/>
        <c:crosses val="autoZero"/>
        <c:auto val="1"/>
        <c:lblAlgn val="ctr"/>
        <c:lblOffset val="100"/>
        <c:noMultiLvlLbl val="0"/>
      </c:catAx>
      <c:valAx>
        <c:axId val="68499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Genome Titer (VG/ liter)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9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SF3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Sheet1!$D$5:$F$5</c:f>
              <c:numCache>
                <c:formatCode>0.00E+00</c:formatCode>
                <c:ptCount val="3"/>
                <c:pt idx="0">
                  <c:v>300000</c:v>
                </c:pt>
                <c:pt idx="1">
                  <c:v>300000</c:v>
                </c:pt>
                <c:pt idx="2">
                  <c:v>200000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43-504D-9104-92A52E42F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Sheet1!$J$5</c:f>
              <c:strCache>
                <c:ptCount val="1"/>
                <c:pt idx="0">
                  <c:v>SF3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Sheet1!$K$5:$M$5</c:f>
              <c:numCache>
                <c:formatCode>General</c:formatCode>
                <c:ptCount val="3"/>
                <c:pt idx="0">
                  <c:v>48</c:v>
                </c:pt>
                <c:pt idx="1">
                  <c:v>40</c:v>
                </c:pt>
                <c:pt idx="2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43-504D-9104-92A52E42F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SF8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Sheet1!$D$10:$F$10</c:f>
              <c:numCache>
                <c:formatCode>0.00E+00</c:formatCode>
                <c:ptCount val="3"/>
                <c:pt idx="0">
                  <c:v>500000</c:v>
                </c:pt>
                <c:pt idx="1">
                  <c:v>800000</c:v>
                </c:pt>
                <c:pt idx="2">
                  <c:v>300000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F-D849-8159-97779F4B0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Sheet1!$J$10</c:f>
              <c:strCache>
                <c:ptCount val="1"/>
                <c:pt idx="0">
                  <c:v>SF8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Sheet1!$K$10:$M$10</c:f>
              <c:numCache>
                <c:formatCode>General</c:formatCode>
                <c:ptCount val="3"/>
                <c:pt idx="0">
                  <c:v>55</c:v>
                </c:pt>
                <c:pt idx="1">
                  <c:v>50</c:v>
                </c:pt>
                <c:pt idx="2">
                  <c:v>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F-D849-8159-97779F4B0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SF6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Sheet1!$D$8:$F$8</c:f>
              <c:numCache>
                <c:formatCode>0.00E+00</c:formatCode>
                <c:ptCount val="3"/>
                <c:pt idx="0">
                  <c:v>600000</c:v>
                </c:pt>
                <c:pt idx="1">
                  <c:v>300000</c:v>
                </c:pt>
                <c:pt idx="2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78-ED4D-804E-A6D717AA1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Sheet1!$J$8</c:f>
              <c:strCache>
                <c:ptCount val="1"/>
                <c:pt idx="0">
                  <c:v>SF6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Sheet1!$K$8:$M$8</c:f>
              <c:numCache>
                <c:formatCode>General</c:formatCode>
                <c:ptCount val="3"/>
                <c:pt idx="0">
                  <c:v>45</c:v>
                </c:pt>
                <c:pt idx="1">
                  <c:v>42</c:v>
                </c:pt>
                <c:pt idx="2">
                  <c:v>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78-ED4D-804E-A6D717AA1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6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</a:t>
            </a:r>
            <a:r>
              <a:rPr lang="en-US" baseline="0" dirty="0"/>
              <a:t> </a:t>
            </a:r>
            <a:r>
              <a:rPr lang="en-US" dirty="0"/>
              <a:t>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SF7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Sheet1!$D$9:$F$9</c:f>
              <c:numCache>
                <c:formatCode>0.00E+00</c:formatCode>
                <c:ptCount val="3"/>
                <c:pt idx="0">
                  <c:v>300000</c:v>
                </c:pt>
                <c:pt idx="1">
                  <c:v>500000</c:v>
                </c:pt>
                <c:pt idx="2">
                  <c:v>200000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DB-F944-B535-DC0432E7F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Sheet1!$J$9</c:f>
              <c:strCache>
                <c:ptCount val="1"/>
                <c:pt idx="0">
                  <c:v>SF7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Sheet1!$K$9:$M$9</c:f>
              <c:numCache>
                <c:formatCode>General</c:formatCode>
                <c:ptCount val="3"/>
                <c:pt idx="0">
                  <c:v>52</c:v>
                </c:pt>
                <c:pt idx="1">
                  <c:v>49</c:v>
                </c:pt>
                <c:pt idx="2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DB-F944-B535-DC0432E7F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6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</a:t>
            </a:r>
            <a:r>
              <a:rPr lang="en-US" baseline="0" dirty="0"/>
              <a:t> </a:t>
            </a:r>
            <a:r>
              <a:rPr lang="en-US" dirty="0"/>
              <a:t>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SF13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Sheet1!$D$15:$F$15</c:f>
              <c:numCache>
                <c:formatCode>0.00E+00</c:formatCode>
                <c:ptCount val="3"/>
                <c:pt idx="0">
                  <c:v>300000</c:v>
                </c:pt>
                <c:pt idx="1">
                  <c:v>200000</c:v>
                </c:pt>
                <c:pt idx="2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EF-8346-A507-93F7F5BD9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Sheet1!$J$15</c:f>
              <c:strCache>
                <c:ptCount val="1"/>
                <c:pt idx="0">
                  <c:v>SF13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Sheet1!$K$15:$M$15</c:f>
              <c:numCache>
                <c:formatCode>General</c:formatCode>
                <c:ptCount val="3"/>
                <c:pt idx="0">
                  <c:v>50</c:v>
                </c:pt>
                <c:pt idx="1">
                  <c:v>38</c:v>
                </c:pt>
                <c:pt idx="2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EF-8346-A507-93F7F5BD9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SF11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Sheet1!$D$13:$F$13</c:f>
              <c:numCache>
                <c:formatCode>0.00E+00</c:formatCode>
                <c:ptCount val="3"/>
                <c:pt idx="0">
                  <c:v>2500000</c:v>
                </c:pt>
                <c:pt idx="1">
                  <c:v>4000000</c:v>
                </c:pt>
                <c:pt idx="2">
                  <c:v>5800000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11-C442-A005-BDD498B69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Sheet1!$J$13</c:f>
              <c:strCache>
                <c:ptCount val="1"/>
                <c:pt idx="0">
                  <c:v>SF11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Sheet1!$K$13:$M$13</c:f>
              <c:numCache>
                <c:formatCode>General</c:formatCode>
                <c:ptCount val="3"/>
                <c:pt idx="0">
                  <c:v>92</c:v>
                </c:pt>
                <c:pt idx="1">
                  <c:v>88</c:v>
                </c:pt>
                <c:pt idx="2">
                  <c:v>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A11-C442-A005-BDD498B69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SF14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Sheet1!$D$16:$F$16</c:f>
              <c:numCache>
                <c:formatCode>0.00E+00</c:formatCode>
                <c:ptCount val="3"/>
                <c:pt idx="0">
                  <c:v>1500000</c:v>
                </c:pt>
                <c:pt idx="1">
                  <c:v>2800000</c:v>
                </c:pt>
                <c:pt idx="2">
                  <c:v>3900000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F1-B447-BE2E-AFC38FADE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Sheet1!$J$16</c:f>
              <c:strCache>
                <c:ptCount val="1"/>
                <c:pt idx="0">
                  <c:v>SF14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Sheet1!$K$16:$M$16</c:f>
              <c:numCache>
                <c:formatCode>General</c:formatCode>
                <c:ptCount val="3"/>
                <c:pt idx="0">
                  <c:v>85</c:v>
                </c:pt>
                <c:pt idx="1">
                  <c:v>77</c:v>
                </c:pt>
                <c:pt idx="2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F1-B447-BE2E-AFC38FADE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Run 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SF12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Sheet1!$D$2:$F$2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Sheet1!$D$14:$F$14</c:f>
              <c:numCache>
                <c:formatCode>0.00E+00</c:formatCode>
                <c:ptCount val="3"/>
                <c:pt idx="0">
                  <c:v>2300000</c:v>
                </c:pt>
                <c:pt idx="1">
                  <c:v>3800000</c:v>
                </c:pt>
                <c:pt idx="2">
                  <c:v>5400000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4B-DE40-BB7A-0D740DB00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710383"/>
        <c:axId val="494709423"/>
      </c:scatterChart>
      <c:scatterChart>
        <c:scatterStyle val="lineMarker"/>
        <c:varyColors val="0"/>
        <c:ser>
          <c:idx val="1"/>
          <c:order val="1"/>
          <c:tx>
            <c:strRef>
              <c:f>Sheet1!$J$14</c:f>
              <c:strCache>
                <c:ptCount val="1"/>
                <c:pt idx="0">
                  <c:v>SF12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Sheet1!$K$2:$M$2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Sheet1!$K$14:$M$14</c:f>
              <c:numCache>
                <c:formatCode>General</c:formatCode>
                <c:ptCount val="3"/>
                <c:pt idx="0">
                  <c:v>93</c:v>
                </c:pt>
                <c:pt idx="1">
                  <c:v>89</c:v>
                </c:pt>
                <c:pt idx="2">
                  <c:v>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4B-DE40-BB7A-0D740DB00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94144"/>
        <c:axId val="684391744"/>
      </c:scatterChart>
      <c:valAx>
        <c:axId val="494710383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9423"/>
        <c:crosses val="autoZero"/>
        <c:crossBetween val="midCat"/>
        <c:majorUnit val="1"/>
      </c:valAx>
      <c:valAx>
        <c:axId val="4947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0383"/>
        <c:crosses val="autoZero"/>
        <c:crossBetween val="midCat"/>
      </c:valAx>
      <c:valAx>
        <c:axId val="68439174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/>
                    </a:solidFill>
                  </a:rPr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94144"/>
        <c:crosses val="max"/>
        <c:crossBetween val="midCat"/>
      </c:valAx>
      <c:valAx>
        <c:axId val="6843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439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8494-F6C6-405F-8550-FE2516B10BC4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3C49-0A55-44F4-BB9D-4B008FFD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7DF7-9E76-ADC1-D8FD-347A2F0D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A21A-A547-D575-2292-DA9E6DE0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0BAE8663-203B-7B74-CC4B-438FCF300558}"/>
              </a:ext>
            </a:extLst>
          </p:cNvPr>
          <p:cNvSpPr txBox="1"/>
          <p:nvPr userDrawn="1"/>
        </p:nvSpPr>
        <p:spPr>
          <a:xfrm>
            <a:off x="2305100" y="5616114"/>
            <a:ext cx="7699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 National  Science  Foundation-facilitated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academic – industry – government  consortia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 advance  precompetitive  knowledge  in  biomanufacturing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7;p1" descr="AMBIC-horizontal.png">
            <a:extLst>
              <a:ext uri="{FF2B5EF4-FFF2-40B4-BE49-F238E27FC236}">
                <a16:creationId xmlns:a16="http://schemas.microsoft.com/office/drawing/2014/main" id="{799E2BAE-9722-7C06-A27F-CC800348A8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38298"/>
          <a:stretch/>
        </p:blipFill>
        <p:spPr>
          <a:xfrm>
            <a:off x="4129210" y="400616"/>
            <a:ext cx="3949441" cy="86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" descr="UD_Logo.jpg">
            <a:extLst>
              <a:ext uri="{FF2B5EF4-FFF2-40B4-BE49-F238E27FC236}">
                <a16:creationId xmlns:a16="http://schemas.microsoft.com/office/drawing/2014/main" id="{3036E2CC-68E3-BCC1-1942-94A8F64DDC6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74607" y="1354818"/>
            <a:ext cx="1560726" cy="6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9;p1" descr="Johns_Hopkins_Logo.png">
            <a:extLst>
              <a:ext uri="{FF2B5EF4-FFF2-40B4-BE49-F238E27FC236}">
                <a16:creationId xmlns:a16="http://schemas.microsoft.com/office/drawing/2014/main" id="{9E976870-B2A9-8B86-854E-E0390CB73E6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260671" y="1377812"/>
            <a:ext cx="2852988" cy="58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" descr="NSF.jpeg">
            <a:extLst>
              <a:ext uri="{FF2B5EF4-FFF2-40B4-BE49-F238E27FC236}">
                <a16:creationId xmlns:a16="http://schemas.microsoft.com/office/drawing/2014/main" id="{A0E7C249-C0A0-DFC1-EEA4-F13C45DD04F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755648" y="101307"/>
            <a:ext cx="1099312" cy="1107640"/>
          </a:xfrm>
          <a:prstGeom prst="rect">
            <a:avLst/>
          </a:prstGeom>
          <a:solidFill>
            <a:srgbClr val="F8DE28"/>
          </a:solidFill>
          <a:ln>
            <a:noFill/>
          </a:ln>
        </p:spPr>
      </p:pic>
      <p:pic>
        <p:nvPicPr>
          <p:cNvPr id="12" name="Google Shape;91;p1" descr="Clemson_Logo.png">
            <a:extLst>
              <a:ext uri="{FF2B5EF4-FFF2-40B4-BE49-F238E27FC236}">
                <a16:creationId xmlns:a16="http://schemas.microsoft.com/office/drawing/2014/main" id="{9B70E881-6C05-2AB3-E3AD-40D9268B01B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573522" y="1346299"/>
            <a:ext cx="221932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685780E0-EC19-D9CC-9841-BE520210106A}"/>
              </a:ext>
            </a:extLst>
          </p:cNvPr>
          <p:cNvSpPr txBox="1"/>
          <p:nvPr userDrawn="1"/>
        </p:nvSpPr>
        <p:spPr>
          <a:xfrm>
            <a:off x="2100890" y="2924071"/>
            <a:ext cx="800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Industry/University Cooperative Research Center (I/UCRC)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Mammalian Biomanufacturing Innovation Center (AMBIC)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94;p1">
            <a:extLst>
              <a:ext uri="{FF2B5EF4-FFF2-40B4-BE49-F238E27FC236}">
                <a16:creationId xmlns:a16="http://schemas.microsoft.com/office/drawing/2014/main" id="{1F7FFA46-0B6B-4623-6758-25A98E9AEAC7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4199259" y="2015819"/>
            <a:ext cx="1828800" cy="7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5;p1">
            <a:extLst>
              <a:ext uri="{FF2B5EF4-FFF2-40B4-BE49-F238E27FC236}">
                <a16:creationId xmlns:a16="http://schemas.microsoft.com/office/drawing/2014/main" id="{DC738CA9-03C5-A64E-BF97-457A7C4467F1}"/>
              </a:ext>
            </a:extLst>
          </p:cNvPr>
          <p:cNvSpPr/>
          <p:nvPr userDrawn="1"/>
        </p:nvSpPr>
        <p:spPr>
          <a:xfrm>
            <a:off x="2854960" y="6284305"/>
            <a:ext cx="64820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are Proprietary to AMBIC and its Members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of Center Membership Agreement Apply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96;p1">
            <a:extLst>
              <a:ext uri="{FF2B5EF4-FFF2-40B4-BE49-F238E27FC236}">
                <a16:creationId xmlns:a16="http://schemas.microsoft.com/office/drawing/2014/main" id="{EA3D12F9-D7A8-801E-F7A2-0E79A9DB245D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6785713" y="1980215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F277A51-CECC-F13C-3E9E-45F7428DB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844" y="3459453"/>
            <a:ext cx="10512429" cy="1045472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rgbClr val="2E3093"/>
                </a:solidFill>
              </a:defRPr>
            </a:lvl1pPr>
          </a:lstStyle>
          <a:p>
            <a:r>
              <a:rPr lang="en-US"/>
              <a:t>Project Title</a:t>
            </a:r>
            <a:br>
              <a:rPr lang="en-US"/>
            </a:b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CB3250B-643E-5BAC-E319-14CA6B34C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843" y="4791919"/>
            <a:ext cx="10512429" cy="8179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0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Project PIs</a:t>
            </a:r>
          </a:p>
          <a:p>
            <a:r>
              <a:rPr lang="en-US"/>
              <a:t>Mentor Meeting: Month, Year</a:t>
            </a:r>
          </a:p>
        </p:txBody>
      </p:sp>
    </p:spTree>
    <p:extLst>
      <p:ext uri="{BB962C8B-B14F-4D97-AF65-F5344CB8AC3E}">
        <p14:creationId xmlns:p14="http://schemas.microsoft.com/office/powerpoint/2010/main" val="34964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8216-B3FC-CB15-7BDE-C382602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01A5-0988-8B7F-CC02-7E70B03F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5C98-07B6-7D61-92DD-CA050161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3213-D9A4-2509-0DD9-565055C5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782DE-0595-23CD-51BA-FD4E8C8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026B-4050-A3AF-A3A0-350733C70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797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E72D-6C90-EF13-C6D7-41E2D919F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8127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B62F-FA48-738E-B845-FCF07754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A78B-5100-FBA0-FC82-8481914D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AE54-5C67-0811-5EA2-FEBCEAC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0F56-F1AA-7355-2849-EC5099A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F2A2-A161-1AD6-A8F3-7C315CA1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8BFC-A6BC-219A-6E09-C148FF5F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184E-27AC-012A-E86A-5584F77A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5373-C6DF-C2BB-A5C3-B22CAC76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1741-2EBA-32A2-AAED-EBD2DC1C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4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707-A34E-56D7-5AB4-4327CC51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844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0366-B981-9D22-14FC-91F4D1D2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4537-579C-6C70-1D6E-5229A42B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3241-07BE-61C1-CFEE-3D6C95B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C56B-911D-282A-0FAB-B23EEF58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8" y="365125"/>
            <a:ext cx="105124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0761-E1A6-D28E-BC22-AA2E2F39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9B75-888F-D8C8-3F8F-188A4B44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3C58-942B-4544-303E-CB98BDD7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72F4A-CBF0-CFAA-046B-FFDA26D5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66280-6734-76BD-594F-99D5BD87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5EBB-252B-5F06-A177-5FAE5B3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CDDD5-524D-80C9-B347-E58DA187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00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B6591-4B06-FB55-F482-68F9E84BF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0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30C93-3D87-7043-7F3A-27A1F3AD4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41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A135F-B292-8CFD-A4F8-3301C9EF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41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98832-C1CF-3145-54EF-90D335F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0B1B1-DEB5-57B9-365D-57561938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2B78C-214A-ADDD-C19C-A1B75427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1F60-AF0E-AF7D-47AC-ADA3AB43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ADD52-501B-093B-26EE-476E1B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0E2DE-A3A1-3238-26CC-A25F8103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F0F2E-7993-51F7-A969-2EA8C36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AED4F-E165-1D15-028E-32F6D95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71BE1-0EFB-B480-664D-7332DB84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59E1-5D08-7C16-B3BB-CBF98970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6429-6904-0E3C-827C-C33E59C2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3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E138-6034-F0A3-AA9B-6577BB2B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831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1B24F-C8B9-2E33-4362-EB90E294A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443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BEAAB-0C7D-52A8-CA16-4CEB67C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E865B-1276-7E22-F579-4364FD08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1CAA7-1730-D1D3-B68C-F03A3F3B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DE3E-E868-B6A3-1FB2-81BE2273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73F69-5121-E802-45F3-9339E66A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9406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5D77B-C406-83C6-10D9-E25DA89C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0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72E-EE59-2C13-B8F5-4C87FC61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CC5F4-36CD-C8EC-83AA-747C58EF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A532-998E-36B7-F81E-BB51C79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F4138-23FD-3106-7EC1-AC6E3CA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95BF-8B9F-1835-298B-F6B417D6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016" y="13998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BD68-896D-97D0-D8E8-6C12E2D2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8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B020-5C29-F04E-9BF1-41D45261309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7B74-E514-6A2E-D830-58A3EA8B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3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AC7A-3380-6CDA-96E6-AF12EC24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52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157;g10416e6b5f8_0_1">
            <a:extLst>
              <a:ext uri="{FF2B5EF4-FFF2-40B4-BE49-F238E27FC236}">
                <a16:creationId xmlns:a16="http://schemas.microsoft.com/office/drawing/2014/main" id="{9ED16458-A7BC-275C-7FE1-A27C654EBB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961293" cy="6815170"/>
            <a:chOff x="-4220" y="-4827"/>
            <a:chExt cx="938963" cy="6656860"/>
          </a:xfrm>
        </p:grpSpPr>
        <p:pic>
          <p:nvPicPr>
            <p:cNvPr id="8" name="Google Shape;158;g10416e6b5f8_0_1" descr="NSF.jpeg">
              <a:extLst>
                <a:ext uri="{FF2B5EF4-FFF2-40B4-BE49-F238E27FC236}">
                  <a16:creationId xmlns:a16="http://schemas.microsoft.com/office/drawing/2014/main" id="{B5E89712-8DEF-ECF9-FF7D-C7FB681A47B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159;g10416e6b5f8_0_1">
              <a:extLst>
                <a:ext uri="{FF2B5EF4-FFF2-40B4-BE49-F238E27FC236}">
                  <a16:creationId xmlns:a16="http://schemas.microsoft.com/office/drawing/2014/main" id="{54F3A682-DB6A-2B94-24B9-1B4F075038EA}"/>
                </a:ext>
              </a:extLst>
            </p:cNvPr>
            <p:cNvGrpSpPr/>
            <p:nvPr/>
          </p:nvGrpSpPr>
          <p:grpSpPr>
            <a:xfrm rot="-5400000">
              <a:off x="-2361284" y="2352237"/>
              <a:ext cx="5653092" cy="938963"/>
              <a:chOff x="325097" y="2690360"/>
              <a:chExt cx="6178917" cy="1026301"/>
            </a:xfrm>
          </p:grpSpPr>
          <p:sp>
            <p:nvSpPr>
              <p:cNvPr id="10" name="Google Shape;160;g10416e6b5f8_0_1">
                <a:extLst>
                  <a:ext uri="{FF2B5EF4-FFF2-40B4-BE49-F238E27FC236}">
                    <a16:creationId xmlns:a16="http://schemas.microsoft.com/office/drawing/2014/main" id="{9B610558-9BAF-C7FB-2E3A-757B9D746B6A}"/>
                  </a:ext>
                </a:extLst>
              </p:cNvPr>
              <p:cNvSpPr/>
              <p:nvPr/>
            </p:nvSpPr>
            <p:spPr>
              <a:xfrm rot="5400000">
                <a:off x="2900597" y="114860"/>
                <a:ext cx="1026301" cy="6177302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" name="Google Shape;161;g10416e6b5f8_0_1" descr="AMBIC-horizontal.png">
                <a:extLst>
                  <a:ext uri="{FF2B5EF4-FFF2-40B4-BE49-F238E27FC236}">
                    <a16:creationId xmlns:a16="http://schemas.microsoft.com/office/drawing/2014/main" id="{8D3F1487-FD1F-7395-202A-0EA7A143BDF6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r="38822"/>
              <a:stretch/>
            </p:blipFill>
            <p:spPr>
              <a:xfrm>
                <a:off x="395795" y="2834194"/>
                <a:ext cx="3356341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62;g10416e6b5f8_0_1">
                <a:extLst>
                  <a:ext uri="{FF2B5EF4-FFF2-40B4-BE49-F238E27FC236}">
                    <a16:creationId xmlns:a16="http://schemas.microsoft.com/office/drawing/2014/main" id="{19EFBC92-232C-03E3-E3A4-CD2D6C7730F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00" cy="1026300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6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304F-C938-F667-9E72-C9FAAEDD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" y="3585183"/>
            <a:ext cx="10512429" cy="1045472"/>
          </a:xfrm>
        </p:spPr>
        <p:txBody>
          <a:bodyPr/>
          <a:lstStyle/>
          <a:p>
            <a:r>
              <a:rPr lang="en-US" altLang="zh-CN" sz="2400" b="1">
                <a:solidFill>
                  <a:srgbClr val="000090"/>
                </a:solidFill>
                <a:ea typeface="等线"/>
              </a:rPr>
              <a:t>Maximizing Yields of </a:t>
            </a:r>
            <a:r>
              <a:rPr lang="en-US" altLang="zh-CN" sz="2400" b="1" err="1">
                <a:solidFill>
                  <a:srgbClr val="000090"/>
                </a:solidFill>
                <a:ea typeface="等线"/>
              </a:rPr>
              <a:t>rAAV</a:t>
            </a:r>
            <a:r>
              <a:rPr lang="en-US" altLang="zh-CN" sz="2400" b="1">
                <a:solidFill>
                  <a:srgbClr val="000090"/>
                </a:solidFill>
                <a:ea typeface="等线"/>
              </a:rPr>
              <a:t> and Elucidating the Role of Media Components Through Design and Optimization of AMBIC.293 Media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2B29B-DE4B-D6FA-8756-CEC5F743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609" y="4734769"/>
            <a:ext cx="8506782" cy="817912"/>
          </a:xfrm>
        </p:spPr>
        <p:txBody>
          <a:bodyPr>
            <a:normAutofit lnSpcReduction="10000"/>
          </a:bodyPr>
          <a:lstStyle/>
          <a:p>
            <a:r>
              <a:rPr lang="en-US" sz="1800">
                <a:solidFill>
                  <a:srgbClr val="000090"/>
                </a:solidFill>
              </a:rPr>
              <a:t>David McNally (</a:t>
            </a:r>
            <a:r>
              <a:rPr lang="en-US" sz="1800" err="1">
                <a:solidFill>
                  <a:srgbClr val="000090"/>
                </a:solidFill>
              </a:rPr>
              <a:t>MassBiologics</a:t>
            </a:r>
            <a:r>
              <a:rPr lang="en-US" sz="1800">
                <a:solidFill>
                  <a:srgbClr val="000090"/>
                </a:solidFill>
              </a:rPr>
              <a:t>/UML), </a:t>
            </a:r>
            <a:r>
              <a:rPr lang="en-US" sz="1800" err="1">
                <a:solidFill>
                  <a:srgbClr val="000090"/>
                </a:solidFill>
              </a:rPr>
              <a:t>Seongkyu</a:t>
            </a:r>
            <a:r>
              <a:rPr lang="en-US" sz="1800">
                <a:solidFill>
                  <a:srgbClr val="000090"/>
                </a:solidFill>
              </a:rPr>
              <a:t> Yoon (UML),</a:t>
            </a:r>
            <a:r>
              <a:rPr lang="zh-CN" altLang="en-US" sz="1800">
                <a:solidFill>
                  <a:srgbClr val="000090"/>
                </a:solidFill>
                <a:ea typeface="等线"/>
              </a:rPr>
              <a:t> </a:t>
            </a:r>
            <a:r>
              <a:rPr lang="en-US" sz="1800">
                <a:solidFill>
                  <a:srgbClr val="000090"/>
                </a:solidFill>
              </a:rPr>
              <a:t>Mike </a:t>
            </a:r>
            <a:r>
              <a:rPr lang="en-US" sz="1800" err="1">
                <a:solidFill>
                  <a:srgbClr val="000090"/>
                </a:solidFill>
              </a:rPr>
              <a:t>Betenbaugh</a:t>
            </a:r>
            <a:r>
              <a:rPr lang="en-US" altLang="zh-CN" sz="1800">
                <a:solidFill>
                  <a:srgbClr val="000090"/>
                </a:solidFill>
                <a:ea typeface="等线"/>
              </a:rPr>
              <a:t>/Michael Bevan</a:t>
            </a:r>
            <a:r>
              <a:rPr lang="en-US" sz="1800">
                <a:solidFill>
                  <a:srgbClr val="000090"/>
                </a:solidFill>
              </a:rPr>
              <a:t> (JHU), Kelvin Lee (UD)</a:t>
            </a:r>
            <a:br>
              <a:rPr lang="en-US" sz="1800">
                <a:solidFill>
                  <a:srgbClr val="000090"/>
                </a:solidFill>
                <a:cs typeface="Calibri"/>
              </a:rPr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62E23-6310-5308-60AF-7D54347EDFF1}"/>
              </a:ext>
            </a:extLst>
          </p:cNvPr>
          <p:cNvSpPr/>
          <p:nvPr/>
        </p:nvSpPr>
        <p:spPr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02246C-D25C-8BEB-8C20-379ACA2C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3" y="254901"/>
            <a:ext cx="11496579" cy="854075"/>
          </a:xfrm>
        </p:spPr>
        <p:txBody>
          <a:bodyPr>
            <a:noAutofit/>
          </a:bodyPr>
          <a:lstStyle/>
          <a:p>
            <a:r>
              <a:rPr lang="en-US" sz="3000" dirty="0"/>
              <a:t>  The NEAAs measurement by REBEL – Good Alignment</a:t>
            </a:r>
            <a:br>
              <a:rPr lang="en-US" sz="3000" dirty="0"/>
            </a:br>
            <a:r>
              <a:rPr lang="en-US" sz="3000" dirty="0"/>
              <a:t>  </a:t>
            </a:r>
            <a:r>
              <a:rPr lang="en-US" sz="2300" dirty="0"/>
              <a:t>(theoretical vs. measured values)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9F21199-3A3C-9B00-EE56-F13625F70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8273" y="1438020"/>
          <a:ext cx="3709852" cy="284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9F21199-3A3C-9B00-EE56-F13625F70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8273" y="1438020"/>
                        <a:ext cx="3709852" cy="284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5F2D41A-D545-46AC-CDAF-3054F9A68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8125" y="1219200"/>
          <a:ext cx="4023361" cy="308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5F2D41A-D545-46AC-CDAF-3054F9A68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8125" y="1219200"/>
                        <a:ext cx="4023361" cy="3087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795268-C6F5-13A2-4516-5F43668C63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7976" y="1240827"/>
          <a:ext cx="4023362" cy="308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8795268-C6F5-13A2-4516-5F43668C6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7976" y="1240827"/>
                        <a:ext cx="4023362" cy="3087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B53599-1455-9125-7EA9-ACD458AC9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543" y="3949759"/>
          <a:ext cx="3875312" cy="297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631968" imgH="3554505" progId="Origin95.Graph">
                  <p:embed/>
                </p:oleObj>
              </mc:Choice>
              <mc:Fallback>
                <p:oleObj name="Graph" r:id="rId8" imgW="4631968" imgH="3554505" progId="Origin95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AB53599-1455-9125-7EA9-ACD458AC9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5543" y="3949759"/>
                        <a:ext cx="3875312" cy="2973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134B71C-3392-80B3-7C7B-59B4B37B8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8125" y="3826288"/>
          <a:ext cx="4153990" cy="318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631968" imgH="3554505" progId="Origin95.Graph">
                  <p:embed/>
                </p:oleObj>
              </mc:Choice>
              <mc:Fallback>
                <p:oleObj name="Graph" r:id="rId10" imgW="4631968" imgH="3554505" progId="Origin95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134B71C-3392-80B3-7C7B-59B4B37B8A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98125" y="3826288"/>
                        <a:ext cx="4153990" cy="3187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C45A06-D702-0B0D-5400-1FE560736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8383" y="3782204"/>
          <a:ext cx="4245430" cy="325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631968" imgH="3554505" progId="Origin95.Graph">
                  <p:embed/>
                </p:oleObj>
              </mc:Choice>
              <mc:Fallback>
                <p:oleObj name="Graph" r:id="rId12" imgW="4631968" imgH="3554505" progId="Origin95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3C45A06-D702-0B0D-5400-1FE56073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88383" y="3782204"/>
                        <a:ext cx="4245430" cy="3257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EDC802-481C-847F-8A93-3317882DA76F}"/>
              </a:ext>
            </a:extLst>
          </p:cNvPr>
          <p:cNvSpPr txBox="1"/>
          <p:nvPr/>
        </p:nvSpPr>
        <p:spPr>
          <a:xfrm>
            <a:off x="2083524" y="2131183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C3E20-4D81-39F0-C9AB-140E08C1385C}"/>
              </a:ext>
            </a:extLst>
          </p:cNvPr>
          <p:cNvSpPr txBox="1"/>
          <p:nvPr/>
        </p:nvSpPr>
        <p:spPr>
          <a:xfrm>
            <a:off x="7032169" y="2203528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C654F-59F5-2534-08A8-C9CB60081B03}"/>
              </a:ext>
            </a:extLst>
          </p:cNvPr>
          <p:cNvSpPr txBox="1"/>
          <p:nvPr/>
        </p:nvSpPr>
        <p:spPr>
          <a:xfrm>
            <a:off x="9639124" y="1761707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F61CD-EB46-6909-2029-EDBA154EF73B}"/>
              </a:ext>
            </a:extLst>
          </p:cNvPr>
          <p:cNvSpPr txBox="1"/>
          <p:nvPr/>
        </p:nvSpPr>
        <p:spPr>
          <a:xfrm>
            <a:off x="1638298" y="4647276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09E1F7-26C1-5C72-2818-79B528D5841A}"/>
              </a:ext>
            </a:extLst>
          </p:cNvPr>
          <p:cNvSpPr txBox="1"/>
          <p:nvPr/>
        </p:nvSpPr>
        <p:spPr>
          <a:xfrm>
            <a:off x="5519057" y="435029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674AEE-0914-AC8F-60D5-85267F377FE5}"/>
              </a:ext>
            </a:extLst>
          </p:cNvPr>
          <p:cNvSpPr txBox="1"/>
          <p:nvPr/>
        </p:nvSpPr>
        <p:spPr>
          <a:xfrm>
            <a:off x="9255035" y="440055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6</a:t>
            </a:r>
          </a:p>
        </p:txBody>
      </p:sp>
    </p:spTree>
    <p:extLst>
      <p:ext uri="{BB962C8B-B14F-4D97-AF65-F5344CB8AC3E}">
        <p14:creationId xmlns:p14="http://schemas.microsoft.com/office/powerpoint/2010/main" val="147496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D7E346-0DF2-FF0D-35C2-33D544F871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0708" y="1079897"/>
          <a:ext cx="4284618" cy="328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BD7E346-0DF2-FF0D-35C2-33D544F87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0708" y="1079897"/>
                        <a:ext cx="4284618" cy="3287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D198023-CCAC-EF69-D2A6-1AAF537CE1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8338" y="925571"/>
          <a:ext cx="4494256" cy="34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D198023-CCAC-EF69-D2A6-1AAF537CE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98338" y="925571"/>
                        <a:ext cx="4494256" cy="34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42B65D7-BDBC-858E-15F5-2CA6897A3979}"/>
              </a:ext>
            </a:extLst>
          </p:cNvPr>
          <p:cNvSpPr txBox="1"/>
          <p:nvPr/>
        </p:nvSpPr>
        <p:spPr>
          <a:xfrm>
            <a:off x="1900644" y="156464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17DF4-3D0C-9F48-E823-A80836F3AF9C}"/>
              </a:ext>
            </a:extLst>
          </p:cNvPr>
          <p:cNvSpPr txBox="1"/>
          <p:nvPr/>
        </p:nvSpPr>
        <p:spPr>
          <a:xfrm>
            <a:off x="5492298" y="1543286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4709B-8540-D4F1-A311-61177F03D613}"/>
              </a:ext>
            </a:extLst>
          </p:cNvPr>
          <p:cNvSpPr txBox="1"/>
          <p:nvPr/>
        </p:nvSpPr>
        <p:spPr>
          <a:xfrm>
            <a:off x="9241337" y="159498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9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E9AC625-41AF-4F86-4D4E-48CA6C2840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870" y="3915878"/>
          <a:ext cx="4032989" cy="309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E9AC625-41AF-4F86-4D4E-48CA6C284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0870" y="3915878"/>
                        <a:ext cx="4032989" cy="309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AD36CEA-3B4D-9F50-B913-51707FB7579F}"/>
              </a:ext>
            </a:extLst>
          </p:cNvPr>
          <p:cNvSpPr txBox="1"/>
          <p:nvPr/>
        </p:nvSpPr>
        <p:spPr>
          <a:xfrm>
            <a:off x="1756954" y="444446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10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B0692B0-5083-FAE9-7FEC-5AABA6AA3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8719" y="3989192"/>
          <a:ext cx="3917625" cy="300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631968" imgH="3554505" progId="Origin95.Graph">
                  <p:embed/>
                </p:oleObj>
              </mc:Choice>
              <mc:Fallback>
                <p:oleObj name="Graph" r:id="rId8" imgW="4631968" imgH="3554505" progId="Origin95.Graph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B0692B0-5083-FAE9-7FEC-5AABA6AA3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68719" y="3989192"/>
                        <a:ext cx="3917625" cy="3006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393C030-B5D3-F94A-AA4F-06D211DA667B}"/>
              </a:ext>
            </a:extLst>
          </p:cNvPr>
          <p:cNvSpPr txBox="1"/>
          <p:nvPr/>
        </p:nvSpPr>
        <p:spPr>
          <a:xfrm>
            <a:off x="5371469" y="456135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11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98C67F7-EBBA-2046-E86B-529B45CEE7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7331" y="3928236"/>
          <a:ext cx="4032989" cy="309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631968" imgH="3554505" progId="Origin95.Graph">
                  <p:embed/>
                </p:oleObj>
              </mc:Choice>
              <mc:Fallback>
                <p:oleObj name="Graph" r:id="rId10" imgW="4631968" imgH="3554505" progId="Origin95.Graph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98C67F7-EBBA-2046-E86B-529B45CEE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47331" y="3928236"/>
                        <a:ext cx="4032989" cy="3094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68E1275-66F4-3701-54E2-7B2F3EE81F1A}"/>
              </a:ext>
            </a:extLst>
          </p:cNvPr>
          <p:cNvSpPr txBox="1"/>
          <p:nvPr/>
        </p:nvSpPr>
        <p:spPr>
          <a:xfrm>
            <a:off x="9879874" y="469029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CFE713-5ADC-3662-1AEA-EF9FEAD2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3" y="254901"/>
            <a:ext cx="11496579" cy="854075"/>
          </a:xfrm>
        </p:spPr>
        <p:txBody>
          <a:bodyPr>
            <a:noAutofit/>
          </a:bodyPr>
          <a:lstStyle/>
          <a:p>
            <a:r>
              <a:rPr lang="en-US" sz="3000" dirty="0"/>
              <a:t>  The NEAAs measurement by REBEL - Good Alignment</a:t>
            </a:r>
            <a:br>
              <a:rPr lang="en-US" sz="3000" dirty="0"/>
            </a:br>
            <a:r>
              <a:rPr lang="en-US" sz="3000" dirty="0"/>
              <a:t>  </a:t>
            </a:r>
            <a:r>
              <a:rPr lang="en-US" sz="2300" dirty="0"/>
              <a:t>(theoretical vs. measured values)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EA84CBB-4CE8-381E-1743-17CE809DE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442262"/>
              </p:ext>
            </p:extLst>
          </p:nvPr>
        </p:nvGraphicFramePr>
        <p:xfrm>
          <a:off x="4349299" y="919040"/>
          <a:ext cx="4494256" cy="34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631968" imgH="3554505" progId="Origin95.Graph">
                  <p:embed/>
                </p:oleObj>
              </mc:Choice>
              <mc:Fallback>
                <p:oleObj name="Graph" r:id="rId12" imgW="4631968" imgH="3554505" progId="Origin95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B7F394C-25E4-225C-404C-D6EE8F35F0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49299" y="919040"/>
                        <a:ext cx="4494256" cy="34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32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42B65D7-BDBC-858E-15F5-2CA6897A3979}"/>
              </a:ext>
            </a:extLst>
          </p:cNvPr>
          <p:cNvSpPr txBox="1"/>
          <p:nvPr/>
        </p:nvSpPr>
        <p:spPr>
          <a:xfrm>
            <a:off x="1900644" y="156464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17DF4-3D0C-9F48-E823-A80836F3AF9C}"/>
              </a:ext>
            </a:extLst>
          </p:cNvPr>
          <p:cNvSpPr txBox="1"/>
          <p:nvPr/>
        </p:nvSpPr>
        <p:spPr>
          <a:xfrm>
            <a:off x="5492298" y="1543286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4709B-8540-D4F1-A311-61177F03D613}"/>
              </a:ext>
            </a:extLst>
          </p:cNvPr>
          <p:cNvSpPr txBox="1"/>
          <p:nvPr/>
        </p:nvSpPr>
        <p:spPr>
          <a:xfrm>
            <a:off x="9241337" y="159498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15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B49660-E763-5E25-7276-AD83DEEE5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732" y="1454334"/>
          <a:ext cx="5003075" cy="383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4B49660-E763-5E25-7276-AD83DEEE5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732" y="1454334"/>
                        <a:ext cx="5003075" cy="3838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7438952-DC21-0A98-C868-6C82E305B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6415" y="1429519"/>
          <a:ext cx="5003075" cy="383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7438952-DC21-0A98-C868-6C82E305B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6415" y="1429519"/>
                        <a:ext cx="5003075" cy="3838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21DD2B-4FFC-932A-BC67-C26625C10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8453" y="1709638"/>
          <a:ext cx="4558937" cy="349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121DD2B-4FFC-932A-BC67-C26625C10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8453" y="1709638"/>
                        <a:ext cx="4558937" cy="349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072B75D-B42B-F0E4-2052-1FE5E3CD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3" y="254901"/>
            <a:ext cx="11496579" cy="854075"/>
          </a:xfrm>
        </p:spPr>
        <p:txBody>
          <a:bodyPr>
            <a:noAutofit/>
          </a:bodyPr>
          <a:lstStyle/>
          <a:p>
            <a:r>
              <a:rPr lang="en-US" sz="3000" dirty="0"/>
              <a:t>  The NEAAs measurement by REBEL - Good Alignment </a:t>
            </a:r>
            <a:br>
              <a:rPr lang="en-US" sz="3000" dirty="0"/>
            </a:br>
            <a:r>
              <a:rPr lang="en-US" sz="3000" dirty="0"/>
              <a:t>  </a:t>
            </a:r>
            <a:r>
              <a:rPr lang="en-US" sz="2300" dirty="0"/>
              <a:t>(theoretical vs. measured values)</a:t>
            </a:r>
          </a:p>
        </p:txBody>
      </p:sp>
    </p:spTree>
    <p:extLst>
      <p:ext uri="{BB962C8B-B14F-4D97-AF65-F5344CB8AC3E}">
        <p14:creationId xmlns:p14="http://schemas.microsoft.com/office/powerpoint/2010/main" val="30438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656DA5-97E8-F24B-421B-8078442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Workflow for DOE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36386-4D70-61A2-6AA4-007F40897F82}"/>
              </a:ext>
            </a:extLst>
          </p:cNvPr>
          <p:cNvSpPr txBox="1"/>
          <p:nvPr/>
        </p:nvSpPr>
        <p:spPr>
          <a:xfrm>
            <a:off x="5775553" y="1170615"/>
            <a:ext cx="17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Switching from the original media to the reconstituted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EB406-F1C4-F327-D9A7-11D987F8E2A2}"/>
              </a:ext>
            </a:extLst>
          </p:cNvPr>
          <p:cNvSpPr txBox="1"/>
          <p:nvPr/>
        </p:nvSpPr>
        <p:spPr>
          <a:xfrm>
            <a:off x="2648343" y="349203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D3CFE-9975-E6CA-DC67-D8F3CBAD58E1}"/>
              </a:ext>
            </a:extLst>
          </p:cNvPr>
          <p:cNvSpPr txBox="1"/>
          <p:nvPr/>
        </p:nvSpPr>
        <p:spPr>
          <a:xfrm>
            <a:off x="2772529" y="1350017"/>
            <a:ext cx="167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cell thaw and  passaging until recovery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10788D7-38FF-C6F0-107A-215DAD4F9F7B}"/>
              </a:ext>
            </a:extLst>
          </p:cNvPr>
          <p:cNvSpPr/>
          <p:nvPr/>
        </p:nvSpPr>
        <p:spPr>
          <a:xfrm>
            <a:off x="3025037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154F416-21C5-E6AE-A07F-5C281C1D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4379005" y="1047741"/>
            <a:ext cx="1636246" cy="1560048"/>
          </a:xfrm>
          <a:prstGeom prst="rect">
            <a:avLst/>
          </a:prstGeom>
        </p:spPr>
      </p:pic>
      <p:pic>
        <p:nvPicPr>
          <p:cNvPr id="17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EF259F13-3D1E-C796-5949-CE38804A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7501645" y="1036922"/>
            <a:ext cx="1636246" cy="156004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D231D088-83C5-BBB8-5AA0-74384C69C25D}"/>
              </a:ext>
            </a:extLst>
          </p:cNvPr>
          <p:cNvSpPr/>
          <p:nvPr/>
        </p:nvSpPr>
        <p:spPr>
          <a:xfrm>
            <a:off x="6026276" y="1767778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7FBAF-38C1-9F31-5888-6185DC7B7622}"/>
              </a:ext>
            </a:extLst>
          </p:cNvPr>
          <p:cNvSpPr txBox="1"/>
          <p:nvPr/>
        </p:nvSpPr>
        <p:spPr>
          <a:xfrm>
            <a:off x="4721376" y="2469289"/>
            <a:ext cx="86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P4</a:t>
            </a:r>
          </a:p>
        </p:txBody>
      </p:sp>
      <p:pic>
        <p:nvPicPr>
          <p:cNvPr id="20" name="Picture 19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49F6289-4E3A-DB66-9878-953D95CF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73" y="2589122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lose-up of a gloved hand holding a container with test tubes&#10;&#10;Description automatically generated">
            <a:extLst>
              <a:ext uri="{FF2B5EF4-FFF2-40B4-BE49-F238E27FC236}">
                <a16:creationId xmlns:a16="http://schemas.microsoft.com/office/drawing/2014/main" id="{F0ADF564-4991-D718-91C0-FDB6047ED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6" y="1276053"/>
            <a:ext cx="1016984" cy="124805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A6F006-89CB-8788-59C3-96DD7C23236D}"/>
              </a:ext>
            </a:extLst>
          </p:cNvPr>
          <p:cNvCxnSpPr>
            <a:cxnSpLocks/>
          </p:cNvCxnSpPr>
          <p:nvPr/>
        </p:nvCxnSpPr>
        <p:spPr>
          <a:xfrm flipV="1">
            <a:off x="361157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324974-99B9-2F0E-2563-999F2F430183}"/>
              </a:ext>
            </a:extLst>
          </p:cNvPr>
          <p:cNvSpPr txBox="1"/>
          <p:nvPr/>
        </p:nvSpPr>
        <p:spPr>
          <a:xfrm>
            <a:off x="5775553" y="3451196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69A98-B0A8-B456-A0B5-FC65171236C1}"/>
              </a:ext>
            </a:extLst>
          </p:cNvPr>
          <p:cNvSpPr txBox="1"/>
          <p:nvPr/>
        </p:nvSpPr>
        <p:spPr>
          <a:xfrm>
            <a:off x="7523760" y="2427021"/>
            <a:ext cx="154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passages in each of 13 reconstituted media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B128F15-3952-0B49-07F2-61C4369E1088}"/>
              </a:ext>
            </a:extLst>
          </p:cNvPr>
          <p:cNvSpPr/>
          <p:nvPr/>
        </p:nvSpPr>
        <p:spPr>
          <a:xfrm>
            <a:off x="9081706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04F2CD-154D-1693-F9AD-DF1698BD53FF}"/>
              </a:ext>
            </a:extLst>
          </p:cNvPr>
          <p:cNvCxnSpPr>
            <a:cxnSpLocks/>
          </p:cNvCxnSpPr>
          <p:nvPr/>
        </p:nvCxnSpPr>
        <p:spPr>
          <a:xfrm flipV="1">
            <a:off x="6659454" y="2163662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-up of a machine&#10;&#10;Description automatically generated">
            <a:extLst>
              <a:ext uri="{FF2B5EF4-FFF2-40B4-BE49-F238E27FC236}">
                <a16:creationId xmlns:a16="http://schemas.microsoft.com/office/drawing/2014/main" id="{9F18825C-6801-8C52-3277-F58D30CA8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41" y="2560156"/>
            <a:ext cx="750220" cy="9680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DBA506-1B51-0CA8-4FAC-E7036AD97B56}"/>
              </a:ext>
            </a:extLst>
          </p:cNvPr>
          <p:cNvSpPr txBox="1"/>
          <p:nvPr/>
        </p:nvSpPr>
        <p:spPr>
          <a:xfrm>
            <a:off x="8807625" y="3569847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Checking the cell growth</a:t>
            </a:r>
          </a:p>
        </p:txBody>
      </p:sp>
      <p:pic>
        <p:nvPicPr>
          <p:cNvPr id="29" name="Picture 28" descr="A picture containing toiletry&#10;&#10;Description automatically generated">
            <a:extLst>
              <a:ext uri="{FF2B5EF4-FFF2-40B4-BE49-F238E27FC236}">
                <a16:creationId xmlns:a16="http://schemas.microsoft.com/office/drawing/2014/main" id="{1EE07337-23A3-A957-2978-48933749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74" y="2607788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A48FEF-1BE5-BE14-51AB-BA2859C2FA38}"/>
              </a:ext>
            </a:extLst>
          </p:cNvPr>
          <p:cNvCxnSpPr>
            <a:cxnSpLocks/>
          </p:cNvCxnSpPr>
          <p:nvPr/>
        </p:nvCxnSpPr>
        <p:spPr>
          <a:xfrm flipV="1">
            <a:off x="967335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9B62F5DA-80CE-371F-9393-87F40D89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10393293" y="1120054"/>
            <a:ext cx="1636246" cy="15600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A7FB42-B8DB-A135-B39F-75E20C3135B8}"/>
              </a:ext>
            </a:extLst>
          </p:cNvPr>
          <p:cNvSpPr txBox="1"/>
          <p:nvPr/>
        </p:nvSpPr>
        <p:spPr>
          <a:xfrm>
            <a:off x="10450772" y="2476369"/>
            <a:ext cx="154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Transfection of AMBIC HEK293 cells [one shake flask for each condition]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79E3F-E519-3495-E69D-9BB8FCB7A3E2}"/>
              </a:ext>
            </a:extLst>
          </p:cNvPr>
          <p:cNvSpPr txBox="1"/>
          <p:nvPr/>
        </p:nvSpPr>
        <p:spPr>
          <a:xfrm>
            <a:off x="1685914" y="5555303"/>
            <a:ext cx="46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qPCR (</a:t>
            </a:r>
            <a:r>
              <a:rPr lang="en-US" dirty="0" err="1"/>
              <a:t>Taqman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C5DAF7-E6B8-7457-6B11-19965E6BC8D3}"/>
              </a:ext>
            </a:extLst>
          </p:cNvPr>
          <p:cNvSpPr txBox="1"/>
          <p:nvPr/>
        </p:nvSpPr>
        <p:spPr>
          <a:xfrm>
            <a:off x="4505603" y="5570155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times freeze/thaw for cell lysis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2D431-C7A4-5C48-A141-5AACA9BB8756}"/>
              </a:ext>
            </a:extLst>
          </p:cNvPr>
          <p:cNvSpPr txBox="1"/>
          <p:nvPr/>
        </p:nvSpPr>
        <p:spPr>
          <a:xfrm>
            <a:off x="9068293" y="4820018"/>
            <a:ext cx="194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harvest on day 3 post-transfection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2CEF6A1-FF4F-1DD8-D880-346AC23866B9}"/>
              </a:ext>
            </a:extLst>
          </p:cNvPr>
          <p:cNvSpPr/>
          <p:nvPr/>
        </p:nvSpPr>
        <p:spPr>
          <a:xfrm rot="12618444">
            <a:off x="7546451" y="4515272"/>
            <a:ext cx="1107929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DFBFB08-3601-AA83-DCEA-C8101A3836BC}"/>
              </a:ext>
            </a:extLst>
          </p:cNvPr>
          <p:cNvSpPr/>
          <p:nvPr/>
        </p:nvSpPr>
        <p:spPr>
          <a:xfrm rot="8904374">
            <a:off x="7648078" y="5349869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E3C8BBE4-E72E-AB42-07E8-B0EFA3192695}"/>
              </a:ext>
            </a:extLst>
          </p:cNvPr>
          <p:cNvSpPr/>
          <p:nvPr/>
        </p:nvSpPr>
        <p:spPr>
          <a:xfrm rot="10800000">
            <a:off x="3443816" y="5573627"/>
            <a:ext cx="830997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5C7B88-78C7-A240-ED12-1D764A1A5559}"/>
              </a:ext>
            </a:extLst>
          </p:cNvPr>
          <p:cNvSpPr txBox="1"/>
          <p:nvPr/>
        </p:nvSpPr>
        <p:spPr>
          <a:xfrm>
            <a:off x="5032850" y="4904421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Transduction efficiency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BE201-40E7-AC21-2A24-CB9B228477D2}"/>
              </a:ext>
            </a:extLst>
          </p:cNvPr>
          <p:cNvSpPr txBox="1"/>
          <p:nvPr/>
        </p:nvSpPr>
        <p:spPr>
          <a:xfrm>
            <a:off x="5164052" y="4244060"/>
            <a:ext cx="61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capsid empty/full ratio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63A349-2A8F-F277-2EF6-BCD76258F091}"/>
              </a:ext>
            </a:extLst>
          </p:cNvPr>
          <p:cNvSpPr txBox="1"/>
          <p:nvPr/>
        </p:nvSpPr>
        <p:spPr>
          <a:xfrm>
            <a:off x="6153526" y="6096082"/>
            <a:ext cx="645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 integrity</a:t>
            </a:r>
            <a:endParaRPr lang="en-US" dirty="0"/>
          </a:p>
        </p:txBody>
      </p:sp>
      <p:sp>
        <p:nvSpPr>
          <p:cNvPr id="42" name="Bent Arrow 41">
            <a:extLst>
              <a:ext uri="{FF2B5EF4-FFF2-40B4-BE49-F238E27FC236}">
                <a16:creationId xmlns:a16="http://schemas.microsoft.com/office/drawing/2014/main" id="{F57DF479-3C02-B494-B719-2F33993B89ED}"/>
              </a:ext>
            </a:extLst>
          </p:cNvPr>
          <p:cNvSpPr/>
          <p:nvPr/>
        </p:nvSpPr>
        <p:spPr>
          <a:xfrm rot="10800000">
            <a:off x="11036779" y="3824050"/>
            <a:ext cx="420669" cy="1378329"/>
          </a:xfrm>
          <a:prstGeom prst="bentArrow">
            <a:avLst>
              <a:gd name="adj1" fmla="val 25000"/>
              <a:gd name="adj2" fmla="val 238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24D22E4-58A9-A81E-08FB-00C1679F5061}"/>
              </a:ext>
            </a:extLst>
          </p:cNvPr>
          <p:cNvSpPr/>
          <p:nvPr/>
        </p:nvSpPr>
        <p:spPr>
          <a:xfrm rot="7638180">
            <a:off x="7748131" y="5665694"/>
            <a:ext cx="1143271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F977006-1714-9B60-DA3B-A338101E53C9}"/>
              </a:ext>
            </a:extLst>
          </p:cNvPr>
          <p:cNvSpPr/>
          <p:nvPr/>
        </p:nvSpPr>
        <p:spPr>
          <a:xfrm rot="11031930">
            <a:off x="7535840" y="4914814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798F05-9714-4038-0918-85BC53A87A9A}"/>
              </a:ext>
            </a:extLst>
          </p:cNvPr>
          <p:cNvSpPr/>
          <p:nvPr/>
        </p:nvSpPr>
        <p:spPr>
          <a:xfrm>
            <a:off x="7587009" y="798064"/>
            <a:ext cx="3415536" cy="3441445"/>
          </a:xfrm>
          <a:prstGeom prst="ellipse">
            <a:avLst/>
          </a:prstGeom>
          <a:noFill/>
          <a:ln>
            <a:solidFill>
              <a:srgbClr val="F9DE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4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B188C1-F2A5-F40D-8B90-B1A0EBD9D92A}"/>
              </a:ext>
            </a:extLst>
          </p:cNvPr>
          <p:cNvSpPr txBox="1"/>
          <p:nvPr/>
        </p:nvSpPr>
        <p:spPr>
          <a:xfrm>
            <a:off x="1216593" y="1517624"/>
            <a:ext cx="10720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Seeding density: 0.3E6 cells/mL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original media:  D0                 D1                  D2                 D3                 D4   (4.8-5E6 cells/mL) 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                                                                  (3-3.5E6 cells/mL)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</a:t>
            </a:r>
            <a:r>
              <a:rPr lang="el-GR" sz="20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20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growth in the original media </a:t>
            </a:r>
            <a:r>
              <a:rPr lang="en-US" sz="2000" b="1" dirty="0">
                <a:solidFill>
                  <a:srgbClr val="FF0000"/>
                </a:solidFill>
              </a:rPr>
              <a:t>is ≈ 0.57 </a:t>
            </a:r>
            <a:r>
              <a:rPr lang="en-US" sz="20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– 0.6 !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360BF14-7418-4271-BE81-69D9F1E61552}"/>
              </a:ext>
            </a:extLst>
          </p:cNvPr>
          <p:cNvSpPr/>
          <p:nvPr/>
        </p:nvSpPr>
        <p:spPr>
          <a:xfrm>
            <a:off x="3781920" y="2441733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E77753D-86C0-B82D-017C-3B58E339C970}"/>
              </a:ext>
            </a:extLst>
          </p:cNvPr>
          <p:cNvSpPr/>
          <p:nvPr/>
        </p:nvSpPr>
        <p:spPr>
          <a:xfrm>
            <a:off x="5029191" y="2447748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283F4C0-C50D-E8E3-EF3F-B7AAB26A5799}"/>
              </a:ext>
            </a:extLst>
          </p:cNvPr>
          <p:cNvSpPr/>
          <p:nvPr/>
        </p:nvSpPr>
        <p:spPr>
          <a:xfrm flipV="1">
            <a:off x="6171887" y="2466900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F55E270-4FAA-FC55-57EA-7E94644B217E}"/>
              </a:ext>
            </a:extLst>
          </p:cNvPr>
          <p:cNvSpPr/>
          <p:nvPr/>
        </p:nvSpPr>
        <p:spPr>
          <a:xfrm>
            <a:off x="7323214" y="2448852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8B668-36B7-BBAD-4679-896AEB8354CA}"/>
              </a:ext>
            </a:extLst>
          </p:cNvPr>
          <p:cNvSpPr txBox="1"/>
          <p:nvPr/>
        </p:nvSpPr>
        <p:spPr>
          <a:xfrm>
            <a:off x="3846853" y="211887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692AEB-9E6B-0BA9-34F4-42DD5776C387}"/>
              </a:ext>
            </a:extLst>
          </p:cNvPr>
          <p:cNvSpPr txBox="1"/>
          <p:nvPr/>
        </p:nvSpPr>
        <p:spPr>
          <a:xfrm>
            <a:off x="5061420" y="21490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96705F-6827-EF8D-EC58-C1C112FDEA83}"/>
              </a:ext>
            </a:extLst>
          </p:cNvPr>
          <p:cNvSpPr txBox="1"/>
          <p:nvPr/>
        </p:nvSpPr>
        <p:spPr>
          <a:xfrm>
            <a:off x="6243758" y="216263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62965F-6E60-3262-79C4-CE68A68C5F10}"/>
              </a:ext>
            </a:extLst>
          </p:cNvPr>
          <p:cNvSpPr txBox="1"/>
          <p:nvPr/>
        </p:nvSpPr>
        <p:spPr>
          <a:xfrm>
            <a:off x="7348344" y="21490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31E54F-5779-85EC-DCA2-30B2BD21A54E}"/>
              </a:ext>
            </a:extLst>
          </p:cNvPr>
          <p:cNvCxnSpPr>
            <a:cxnSpLocks/>
          </p:cNvCxnSpPr>
          <p:nvPr/>
        </p:nvCxnSpPr>
        <p:spPr>
          <a:xfrm>
            <a:off x="8561855" y="2248025"/>
            <a:ext cx="815145" cy="5678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Arrow 49">
            <a:extLst>
              <a:ext uri="{FF2B5EF4-FFF2-40B4-BE49-F238E27FC236}">
                <a16:creationId xmlns:a16="http://schemas.microsoft.com/office/drawing/2014/main" id="{686CE427-F1F0-B0CC-8EC3-9BF1C8F302F7}"/>
              </a:ext>
            </a:extLst>
          </p:cNvPr>
          <p:cNvSpPr/>
          <p:nvPr/>
        </p:nvSpPr>
        <p:spPr>
          <a:xfrm rot="18201002">
            <a:off x="9219033" y="2028635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4AC0D8-95C1-5C73-D748-7CE55D1107B2}"/>
              </a:ext>
            </a:extLst>
          </p:cNvPr>
          <p:cNvSpPr txBox="1"/>
          <p:nvPr/>
        </p:nvSpPr>
        <p:spPr>
          <a:xfrm>
            <a:off x="9519823" y="1531783"/>
            <a:ext cx="15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VCD</a:t>
            </a: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E2F10835-EAEB-B581-C105-8B53313681D5}"/>
              </a:ext>
            </a:extLst>
          </p:cNvPr>
          <p:cNvSpPr/>
          <p:nvPr/>
        </p:nvSpPr>
        <p:spPr>
          <a:xfrm rot="2384408">
            <a:off x="9280748" y="3417384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51CA70-6FD6-6B48-C7B4-2D839B1C7DCE}"/>
              </a:ext>
            </a:extLst>
          </p:cNvPr>
          <p:cNvSpPr txBox="1"/>
          <p:nvPr/>
        </p:nvSpPr>
        <p:spPr>
          <a:xfrm>
            <a:off x="9707717" y="3653412"/>
            <a:ext cx="15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 VCD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6596A1D-AE7A-D0DD-A4B6-BEC22795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HEK293 Cell Growth in the original media</a:t>
            </a:r>
          </a:p>
        </p:txBody>
      </p:sp>
    </p:spTree>
    <p:extLst>
      <p:ext uri="{BB962C8B-B14F-4D97-AF65-F5344CB8AC3E}">
        <p14:creationId xmlns:p14="http://schemas.microsoft.com/office/powerpoint/2010/main" val="193180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987A-6407-2F8C-4465-0A9DE613BF2D}"/>
              </a:ext>
            </a:extLst>
          </p:cNvPr>
          <p:cNvSpPr txBox="1"/>
          <p:nvPr/>
        </p:nvSpPr>
        <p:spPr>
          <a:xfrm>
            <a:off x="1432874" y="1291472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rgbClr val="FF0000"/>
                </a:solidFill>
              </a:rPr>
              <a:t>poor growth </a:t>
            </a:r>
            <a:r>
              <a:rPr lang="en-US" dirty="0"/>
              <a:t>following transition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l-GR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growth is 0.4 or below)</a:t>
            </a:r>
            <a:r>
              <a:rPr lang="en-US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A41A7E-FDF0-7582-E9C8-59A7E9E432BC}"/>
              </a:ext>
            </a:extLst>
          </p:cNvPr>
          <p:cNvGraphicFramePr>
            <a:graphicFrameLocks noGrp="1"/>
          </p:cNvGraphicFramePr>
          <p:nvPr/>
        </p:nvGraphicFramePr>
        <p:xfrm>
          <a:off x="1516091" y="1733076"/>
          <a:ext cx="8060230" cy="489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46">
                  <a:extLst>
                    <a:ext uri="{9D8B030D-6E8A-4147-A177-3AD203B41FA5}">
                      <a16:colId xmlns:a16="http://schemas.microsoft.com/office/drawing/2014/main" val="3936546555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775897849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1822755625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243403908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3559689413"/>
                    </a:ext>
                  </a:extLst>
                </a:gridCol>
              </a:tblGrid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Seeding density</a:t>
                      </a:r>
                    </a:p>
                    <a:p>
                      <a:pPr algn="ctr"/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Peak VCD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Viability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7106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2.44E+06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255637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2.33E+06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17117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1.40E+06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78432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1.37E+06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106234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4.98E+06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514762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2.70E+06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39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04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96DAA-2D99-B78B-058C-7B1F94B0BA36}"/>
              </a:ext>
            </a:extLst>
          </p:cNvPr>
          <p:cNvSpPr txBox="1"/>
          <p:nvPr/>
        </p:nvSpPr>
        <p:spPr>
          <a:xfrm>
            <a:off x="1432874" y="1291472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rgbClr val="FF0000"/>
                </a:solidFill>
              </a:rPr>
              <a:t>poor growth </a:t>
            </a:r>
            <a:r>
              <a:rPr lang="en-US" dirty="0"/>
              <a:t>following transition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9E77F-AB52-E2F8-270F-F8A6022BFE83}"/>
              </a:ext>
            </a:extLst>
          </p:cNvPr>
          <p:cNvSpPr txBox="1"/>
          <p:nvPr/>
        </p:nvSpPr>
        <p:spPr>
          <a:xfrm>
            <a:off x="9879874" y="607793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7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DD853ED-B6BA-68A5-687A-E95031270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64301" y="4174431"/>
          <a:ext cx="3580488" cy="274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DD853ED-B6BA-68A5-687A-E95031270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64301" y="4174431"/>
                        <a:ext cx="3580488" cy="2747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43AC08E-D072-8C67-6BB8-A86F09498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5587" y="1877078"/>
          <a:ext cx="3507006" cy="269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43AC08E-D072-8C67-6BB8-A86F09498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5587" y="1877078"/>
                        <a:ext cx="3507006" cy="2690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9FCB61D-EEDC-7540-2F2A-8960BE59A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0182" y="1838651"/>
          <a:ext cx="3507006" cy="269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9FCB61D-EEDC-7540-2F2A-8960BE59A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0182" y="1838651"/>
                        <a:ext cx="3507006" cy="2690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41F6218-04BC-3998-43D4-C8AF93991EBB}"/>
              </a:ext>
            </a:extLst>
          </p:cNvPr>
          <p:cNvSpPr txBox="1"/>
          <p:nvPr/>
        </p:nvSpPr>
        <p:spPr>
          <a:xfrm>
            <a:off x="2276771" y="354399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53148-B82E-6CDF-BEBA-463EB6366FF2}"/>
              </a:ext>
            </a:extLst>
          </p:cNvPr>
          <p:cNvSpPr txBox="1"/>
          <p:nvPr/>
        </p:nvSpPr>
        <p:spPr>
          <a:xfrm>
            <a:off x="6053473" y="3498487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DD4B3D-2F46-CC29-B97E-790C3F48AFB5}"/>
              </a:ext>
            </a:extLst>
          </p:cNvPr>
          <p:cNvSpPr/>
          <p:nvPr/>
        </p:nvSpPr>
        <p:spPr>
          <a:xfrm>
            <a:off x="9490182" y="5760883"/>
            <a:ext cx="899733" cy="43822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F6E1B7-4ACA-B67A-6F8E-5B54EA43154A}"/>
              </a:ext>
            </a:extLst>
          </p:cNvPr>
          <p:cNvSpPr txBox="1"/>
          <p:nvPr/>
        </p:nvSpPr>
        <p:spPr>
          <a:xfrm>
            <a:off x="9573164" y="5856886"/>
            <a:ext cx="99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No recovery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0831F80-6F51-C586-22FF-1B84122369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0311" y="1865064"/>
          <a:ext cx="3451870" cy="264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631968" imgH="3554505" progId="Origin95.Graph">
                  <p:embed/>
                </p:oleObj>
              </mc:Choice>
              <mc:Fallback>
                <p:oleObj name="Graph" r:id="rId8" imgW="4631968" imgH="3554505" progId="Origin95.Graph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0831F80-6F51-C586-22FF-1B8412236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0311" y="1865064"/>
                        <a:ext cx="3451870" cy="2648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00F71773-2F1C-5E90-B7CB-0FB47AF45F0D}"/>
              </a:ext>
            </a:extLst>
          </p:cNvPr>
          <p:cNvSpPr txBox="1"/>
          <p:nvPr/>
        </p:nvSpPr>
        <p:spPr>
          <a:xfrm>
            <a:off x="9613178" y="354399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6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5EF71C1-F590-FF38-67DA-FE3EC082E5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143" y="4221054"/>
          <a:ext cx="3507006" cy="269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631968" imgH="3554505" progId="Origin95.Graph">
                  <p:embed/>
                </p:oleObj>
              </mc:Choice>
              <mc:Fallback>
                <p:oleObj name="Graph" r:id="rId10" imgW="4631968" imgH="3554505" progId="Origin95.Graph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5EF71C1-F590-FF38-67DA-FE3EC082E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3143" y="4221054"/>
                        <a:ext cx="3507006" cy="2690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6ACE7E6-F7B9-79DF-7073-70DC4831871A}"/>
              </a:ext>
            </a:extLst>
          </p:cNvPr>
          <p:cNvSpPr txBox="1"/>
          <p:nvPr/>
        </p:nvSpPr>
        <p:spPr>
          <a:xfrm>
            <a:off x="2220467" y="6075575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12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9854223-3812-8E8C-2A54-24C274B688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3305" y="4302604"/>
          <a:ext cx="3402638" cy="261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631968" imgH="3554505" progId="Origin95.Graph">
                  <p:embed/>
                </p:oleObj>
              </mc:Choice>
              <mc:Fallback>
                <p:oleObj name="Graph" r:id="rId12" imgW="4631968" imgH="3554505" progId="Origin95.Graph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A9854223-3812-8E8C-2A54-24C274B68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73305" y="4302604"/>
                        <a:ext cx="3402638" cy="261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815D96F-B5EF-438B-6959-BBC95698D10E}"/>
              </a:ext>
            </a:extLst>
          </p:cNvPr>
          <p:cNvSpPr txBox="1"/>
          <p:nvPr/>
        </p:nvSpPr>
        <p:spPr>
          <a:xfrm>
            <a:off x="5914448" y="6001329"/>
            <a:ext cx="176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15</a:t>
            </a:r>
          </a:p>
        </p:txBody>
      </p:sp>
    </p:spTree>
    <p:extLst>
      <p:ext uri="{BB962C8B-B14F-4D97-AF65-F5344CB8AC3E}">
        <p14:creationId xmlns:p14="http://schemas.microsoft.com/office/powerpoint/2010/main" val="410607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987A-6407-2F8C-4465-0A9DE613BF2D}"/>
              </a:ext>
            </a:extLst>
          </p:cNvPr>
          <p:cNvSpPr txBox="1"/>
          <p:nvPr/>
        </p:nvSpPr>
        <p:spPr>
          <a:xfrm>
            <a:off x="1673506" y="1084794"/>
            <a:ext cx="83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moderate growth </a:t>
            </a:r>
            <a:r>
              <a:rPr lang="en-US" dirty="0"/>
              <a:t>following transition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l-GR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growth is between 0.4 and 0.5)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A41A7E-FDF0-7582-E9C8-59A7E9E432BC}"/>
              </a:ext>
            </a:extLst>
          </p:cNvPr>
          <p:cNvGraphicFramePr>
            <a:graphicFrameLocks noGrp="1"/>
          </p:cNvGraphicFramePr>
          <p:nvPr/>
        </p:nvGraphicFramePr>
        <p:xfrm>
          <a:off x="1823806" y="1454126"/>
          <a:ext cx="8042090" cy="534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18">
                  <a:extLst>
                    <a:ext uri="{9D8B030D-6E8A-4147-A177-3AD203B41FA5}">
                      <a16:colId xmlns:a16="http://schemas.microsoft.com/office/drawing/2014/main" val="3936546555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775897849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1822755625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243403908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3559689413"/>
                    </a:ext>
                  </a:extLst>
                </a:gridCol>
              </a:tblGrid>
              <a:tr h="856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Seeding density</a:t>
                      </a:r>
                    </a:p>
                    <a:p>
                      <a:pPr algn="ctr"/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Peak VCD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Viability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7106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2.43E+06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255637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17117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1.78E+06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0.45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78432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3.79E+06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106234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1.78E+06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514762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39575"/>
                  </a:ext>
                </a:extLst>
              </a:tr>
              <a:tr h="5864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0.3 E6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06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83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5DE9287-6931-D618-1F10-42DF7963AD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7146" y="1796491"/>
          <a:ext cx="2870164" cy="220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5DE9287-6931-D618-1F10-42DF7963AD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7146" y="1796491"/>
                        <a:ext cx="2870164" cy="220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CAC1BF-4A19-3AF0-B32C-E313C8CE7DD6}"/>
              </a:ext>
            </a:extLst>
          </p:cNvPr>
          <p:cNvSpPr txBox="1"/>
          <p:nvPr/>
        </p:nvSpPr>
        <p:spPr>
          <a:xfrm>
            <a:off x="2197258" y="3244334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3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C8F90FE-C5CF-252D-C88A-A6A65F0F8E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0375" y="1809042"/>
          <a:ext cx="2797501" cy="214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C8F90FE-C5CF-252D-C88A-A6A65F0F8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0375" y="1809042"/>
                        <a:ext cx="2797501" cy="214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D62567F-2F56-471C-C400-E258FD28E36F}"/>
              </a:ext>
            </a:extLst>
          </p:cNvPr>
          <p:cNvSpPr txBox="1"/>
          <p:nvPr/>
        </p:nvSpPr>
        <p:spPr>
          <a:xfrm>
            <a:off x="5091040" y="3244334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4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4FA6129-9122-2666-9A9F-12FAE5F700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0553" y="1796491"/>
          <a:ext cx="2797501" cy="2146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4FA6129-9122-2666-9A9F-12FAE5F70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0553" y="1796491"/>
                        <a:ext cx="2797501" cy="2146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3F7CD0-3D74-95FA-7B5F-CB580289F003}"/>
              </a:ext>
            </a:extLst>
          </p:cNvPr>
          <p:cNvSpPr txBox="1"/>
          <p:nvPr/>
        </p:nvSpPr>
        <p:spPr>
          <a:xfrm>
            <a:off x="7682616" y="3199704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58EAF-04AD-847A-AF23-BB928C682164}"/>
              </a:ext>
            </a:extLst>
          </p:cNvPr>
          <p:cNvSpPr txBox="1"/>
          <p:nvPr/>
        </p:nvSpPr>
        <p:spPr>
          <a:xfrm>
            <a:off x="1432874" y="1300899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moderate growth </a:t>
            </a:r>
            <a:r>
              <a:rPr lang="en-US" dirty="0"/>
              <a:t>following transition 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70E3D6C-6AA9-1F73-5DA4-E1ABFDFE2A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2984" y="4083272"/>
          <a:ext cx="3616192" cy="277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631968" imgH="3554505" progId="Origin95.Graph">
                  <p:embed/>
                </p:oleObj>
              </mc:Choice>
              <mc:Fallback>
                <p:oleObj name="Graph" r:id="rId8" imgW="4631968" imgH="3554505" progId="Origin95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70E3D6C-6AA9-1F73-5DA4-E1ABFDFE2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2984" y="4083272"/>
                        <a:ext cx="3616192" cy="2774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03439E2-2AE5-5053-182D-A13DDA798586}"/>
              </a:ext>
            </a:extLst>
          </p:cNvPr>
          <p:cNvSpPr txBox="1"/>
          <p:nvPr/>
        </p:nvSpPr>
        <p:spPr>
          <a:xfrm>
            <a:off x="5932312" y="597443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9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78E8FA8-8519-7A36-0A52-2E1435DC44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1634" y="4097403"/>
          <a:ext cx="3616192" cy="277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631968" imgH="3554505" progId="Origin95.Graph">
                  <p:embed/>
                </p:oleObj>
              </mc:Choice>
              <mc:Fallback>
                <p:oleObj name="Graph" r:id="rId10" imgW="4631968" imgH="3554505" progId="Origin95.Graph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78E8FA8-8519-7A36-0A52-2E1435DC44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31634" y="4097403"/>
                        <a:ext cx="3616192" cy="2774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F0D8E02-AD2E-6700-8F5F-D3B35ABC4D53}"/>
              </a:ext>
            </a:extLst>
          </p:cNvPr>
          <p:cNvSpPr txBox="1"/>
          <p:nvPr/>
        </p:nvSpPr>
        <p:spPr>
          <a:xfrm>
            <a:off x="9548504" y="597443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10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EE34EB3-0075-C05E-4720-901AEE6E6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9975" y="4066706"/>
          <a:ext cx="3637782" cy="279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631968" imgH="3554505" progId="Origin95.Graph">
                  <p:embed/>
                </p:oleObj>
              </mc:Choice>
              <mc:Fallback>
                <p:oleObj name="Graph" r:id="rId12" imgW="4631968" imgH="3554505" progId="Origin95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EE34EB3-0075-C05E-4720-901AEE6E6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9975" y="4066706"/>
                        <a:ext cx="3637782" cy="2791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54FC8C-D62D-3F36-862F-9B74F64D2A43}"/>
              </a:ext>
            </a:extLst>
          </p:cNvPr>
          <p:cNvSpPr txBox="1"/>
          <p:nvPr/>
        </p:nvSpPr>
        <p:spPr>
          <a:xfrm>
            <a:off x="1923918" y="597443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13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B73EE37-DEF5-B23A-3835-FBC546BDDE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00416" y="1789747"/>
          <a:ext cx="2870164" cy="220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4" imgW="4631968" imgH="3554505" progId="Origin95.Graph">
                  <p:embed/>
                </p:oleObj>
              </mc:Choice>
              <mc:Fallback>
                <p:oleObj name="Graph" r:id="rId14" imgW="4631968" imgH="3554505" progId="Origin95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B73EE37-DEF5-B23A-3835-FBC546BDD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00416" y="1789747"/>
                        <a:ext cx="2870164" cy="2202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1E71702-A12F-7D34-375E-D3B7E6CF78F4}"/>
              </a:ext>
            </a:extLst>
          </p:cNvPr>
          <p:cNvSpPr txBox="1"/>
          <p:nvPr/>
        </p:nvSpPr>
        <p:spPr>
          <a:xfrm>
            <a:off x="10214146" y="3242958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8</a:t>
            </a:r>
          </a:p>
        </p:txBody>
      </p:sp>
    </p:spTree>
    <p:extLst>
      <p:ext uri="{BB962C8B-B14F-4D97-AF65-F5344CB8AC3E}">
        <p14:creationId xmlns:p14="http://schemas.microsoft.com/office/powerpoint/2010/main" val="94784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987A-6407-2F8C-4465-0A9DE613BF2D}"/>
              </a:ext>
            </a:extLst>
          </p:cNvPr>
          <p:cNvSpPr txBox="1"/>
          <p:nvPr/>
        </p:nvSpPr>
        <p:spPr>
          <a:xfrm>
            <a:off x="1432874" y="1291472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chemeClr val="accent5"/>
                </a:solidFill>
              </a:rPr>
              <a:t>good growth </a:t>
            </a:r>
            <a:r>
              <a:rPr lang="en-US" dirty="0"/>
              <a:t>following transition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l-GR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growth is above 0.5)</a:t>
            </a:r>
            <a:r>
              <a:rPr lang="en-US" dirty="0"/>
              <a:t>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A41A7E-FDF0-7582-E9C8-59A7E9E432BC}"/>
              </a:ext>
            </a:extLst>
          </p:cNvPr>
          <p:cNvGraphicFramePr>
            <a:graphicFrameLocks noGrp="1"/>
          </p:cNvGraphicFramePr>
          <p:nvPr/>
        </p:nvGraphicFramePr>
        <p:xfrm>
          <a:off x="1588280" y="1877455"/>
          <a:ext cx="8060230" cy="224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46">
                  <a:extLst>
                    <a:ext uri="{9D8B030D-6E8A-4147-A177-3AD203B41FA5}">
                      <a16:colId xmlns:a16="http://schemas.microsoft.com/office/drawing/2014/main" val="3936546555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775897849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1822755625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243403908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3559689413"/>
                    </a:ext>
                  </a:extLst>
                </a:gridCol>
              </a:tblGrid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Seeding density</a:t>
                      </a:r>
                    </a:p>
                    <a:p>
                      <a:pPr algn="ctr"/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Peak VCD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Viability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7106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4.93E+06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17117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0.59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78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05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FD8C-4A55-A24F-6E4C-00F4C83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UML Update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6FB8EA-8C46-C35D-EDAF-D90234101993}"/>
              </a:ext>
            </a:extLst>
          </p:cNvPr>
          <p:cNvSpPr txBox="1">
            <a:spLocks/>
          </p:cNvSpPr>
          <p:nvPr/>
        </p:nvSpPr>
        <p:spPr>
          <a:xfrm>
            <a:off x="1248416" y="15522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Original AMBIC media preparation </a:t>
            </a:r>
          </a:p>
          <a:p>
            <a:pPr lvl="1"/>
            <a:r>
              <a:rPr lang="en-US" sz="2000" dirty="0"/>
              <a:t>Adding back additives to the media</a:t>
            </a:r>
          </a:p>
          <a:p>
            <a:r>
              <a:rPr lang="en-US" sz="2000" dirty="0"/>
              <a:t>Reconstituted AMBIC media preparation based on the </a:t>
            </a:r>
            <a:r>
              <a:rPr lang="en-US" sz="2000" dirty="0" err="1"/>
              <a:t>Plackett</a:t>
            </a:r>
            <a:r>
              <a:rPr lang="en-US" sz="2000" dirty="0"/>
              <a:t>-Burman design</a:t>
            </a:r>
          </a:p>
          <a:p>
            <a:pPr lvl="1"/>
            <a:r>
              <a:rPr lang="en-US" sz="1600" dirty="0"/>
              <a:t> </a:t>
            </a:r>
            <a:r>
              <a:rPr lang="en-US" sz="2000" dirty="0"/>
              <a:t>Adding back the Non-Essential amino acids (NEAAs) and other additives to the media</a:t>
            </a:r>
          </a:p>
          <a:p>
            <a:r>
              <a:rPr lang="en-US" sz="2000" dirty="0"/>
              <a:t>Cell thaw and passaging in the original media and 15 different reconstituted media</a:t>
            </a:r>
          </a:p>
          <a:p>
            <a:r>
              <a:rPr lang="en-US" sz="2000" dirty="0"/>
              <a:t>Transfection of AMBIC HEK293 cells for AAV9 production</a:t>
            </a:r>
          </a:p>
          <a:p>
            <a:r>
              <a:rPr lang="en-US" sz="2000" dirty="0"/>
              <a:t>Genome titer measurement</a:t>
            </a:r>
          </a:p>
          <a:p>
            <a:r>
              <a:rPr lang="en-US" sz="2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4468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A13C9-C0AA-B981-41A5-5903A1D81981}"/>
              </a:ext>
            </a:extLst>
          </p:cNvPr>
          <p:cNvSpPr txBox="1"/>
          <p:nvPr/>
        </p:nvSpPr>
        <p:spPr>
          <a:xfrm>
            <a:off x="7613805" y="4441379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14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0A288A7-49AD-DD5F-CA77-5F69908B34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318" y="2383627"/>
          <a:ext cx="4019681" cy="30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0A288A7-49AD-DD5F-CA77-5F69908B3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11318" y="2383627"/>
                        <a:ext cx="4019681" cy="3084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D4A5671-F865-F8A8-3019-97815FE0BD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32" y="2383627"/>
          <a:ext cx="4019681" cy="30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D4A5671-F865-F8A8-3019-97815FE0B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3632" y="2383627"/>
                        <a:ext cx="4019681" cy="3084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8FCD529-F341-DFE4-E9FA-120DD520D718}"/>
              </a:ext>
            </a:extLst>
          </p:cNvPr>
          <p:cNvSpPr txBox="1"/>
          <p:nvPr/>
        </p:nvSpPr>
        <p:spPr>
          <a:xfrm>
            <a:off x="2968979" y="4441379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8FDDD-F699-54F9-050B-271AA64BF9BA}"/>
              </a:ext>
            </a:extLst>
          </p:cNvPr>
          <p:cNvSpPr txBox="1"/>
          <p:nvPr/>
        </p:nvSpPr>
        <p:spPr>
          <a:xfrm>
            <a:off x="1613348" y="1572631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chemeClr val="accent5"/>
                </a:solidFill>
              </a:rPr>
              <a:t>good growth </a:t>
            </a:r>
            <a:r>
              <a:rPr lang="en-US" dirty="0"/>
              <a:t>following transition   </a:t>
            </a:r>
          </a:p>
        </p:txBody>
      </p:sp>
    </p:spTree>
    <p:extLst>
      <p:ext uri="{BB962C8B-B14F-4D97-AF65-F5344CB8AC3E}">
        <p14:creationId xmlns:p14="http://schemas.microsoft.com/office/powerpoint/2010/main" val="287622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07AD-6A33-2955-4296-617D5145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Transfection of AMBIC HEK293 cells (AAV9)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5007DB-80FE-C063-503B-222E929AA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574364"/>
              </p:ext>
            </p:extLst>
          </p:nvPr>
        </p:nvGraphicFramePr>
        <p:xfrm>
          <a:off x="1225961" y="2503201"/>
          <a:ext cx="105124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212">
                  <a:extLst>
                    <a:ext uri="{9D8B030D-6E8A-4147-A177-3AD203B41FA5}">
                      <a16:colId xmlns:a16="http://schemas.microsoft.com/office/drawing/2014/main" val="716491948"/>
                    </a:ext>
                  </a:extLst>
                </a:gridCol>
                <a:gridCol w="5256212">
                  <a:extLst>
                    <a:ext uri="{9D8B030D-6E8A-4147-A177-3AD203B41FA5}">
                      <a16:colId xmlns:a16="http://schemas.microsoft.com/office/drawing/2014/main" val="460426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Transfection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AMBIC media verification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6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PEI:DNA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0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Cell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4E6 Cells/mL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1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pGOI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36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pRepCap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60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DNA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 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/cell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25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Cocktail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7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Incubation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447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730F72-9A41-7334-B7F1-080C74454691}"/>
              </a:ext>
            </a:extLst>
          </p:cNvPr>
          <p:cNvSpPr txBox="1"/>
          <p:nvPr/>
        </p:nvSpPr>
        <p:spPr>
          <a:xfrm>
            <a:off x="4255800" y="1839239"/>
            <a:ext cx="541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Optimized transfection condition for AAV-9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59DB8-E035-5F8B-6374-A18FFA09BB28}"/>
              </a:ext>
            </a:extLst>
          </p:cNvPr>
          <p:cNvSpPr/>
          <p:nvPr/>
        </p:nvSpPr>
        <p:spPr>
          <a:xfrm>
            <a:off x="4255800" y="1874034"/>
            <a:ext cx="4192858" cy="3345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6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E5B74-53A8-3243-30A2-82765E4B7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4A6E-BD7A-1DB6-24A9-2FF9F0A2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590" y="365125"/>
            <a:ext cx="10512429" cy="854075"/>
          </a:xfrm>
        </p:spPr>
        <p:txBody>
          <a:bodyPr anchor="ctr">
            <a:normAutofit/>
          </a:bodyPr>
          <a:lstStyle/>
          <a:p>
            <a:r>
              <a:rPr lang="en-US" dirty="0"/>
              <a:t>Decrease in VCD Post-transfection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6C3E03-DBC3-420F-8C56-57C2ECECDE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561785"/>
              </p:ext>
            </p:extLst>
          </p:nvPr>
        </p:nvGraphicFramePr>
        <p:xfrm>
          <a:off x="6484248" y="1219200"/>
          <a:ext cx="4025900" cy="2789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41A39A-A1A0-46C4-B172-C0B110BF6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49531"/>
              </p:ext>
            </p:extLst>
          </p:nvPr>
        </p:nvGraphicFramePr>
        <p:xfrm>
          <a:off x="1474772" y="4008755"/>
          <a:ext cx="4022090" cy="279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9BDF068-4A20-4983-95BE-FCB27C2F8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938583"/>
              </p:ext>
            </p:extLst>
          </p:nvPr>
        </p:nvGraphicFramePr>
        <p:xfrm>
          <a:off x="6477898" y="3999865"/>
          <a:ext cx="4032250" cy="279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C2DA276-DF64-4DC0-A5EB-110A6E9F46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452845"/>
              </p:ext>
            </p:extLst>
          </p:nvPr>
        </p:nvGraphicFramePr>
        <p:xfrm>
          <a:off x="1474772" y="1219200"/>
          <a:ext cx="4025900" cy="279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ADEF96B-F7F4-2B2C-065F-4E5BF500AA84}"/>
              </a:ext>
            </a:extLst>
          </p:cNvPr>
          <p:cNvSpPr txBox="1"/>
          <p:nvPr/>
        </p:nvSpPr>
        <p:spPr>
          <a:xfrm>
            <a:off x="9905328" y="574774"/>
            <a:ext cx="211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Blue : VCD</a:t>
            </a:r>
          </a:p>
          <a:p>
            <a:r>
              <a:rPr lang="en-US" dirty="0">
                <a:solidFill>
                  <a:schemeClr val="accent2"/>
                </a:solidFill>
              </a:rPr>
              <a:t>Orange : viability</a:t>
            </a:r>
          </a:p>
        </p:txBody>
      </p:sp>
    </p:spTree>
    <p:extLst>
      <p:ext uri="{BB962C8B-B14F-4D97-AF65-F5344CB8AC3E}">
        <p14:creationId xmlns:p14="http://schemas.microsoft.com/office/powerpoint/2010/main" val="3890412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6E5427-708F-E042-3848-8C48436A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Decrease in Cell growth and Viability Post-transfection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5A79EB0-1961-49B2-A91B-DD2F9B4F1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084153"/>
              </p:ext>
            </p:extLst>
          </p:nvPr>
        </p:nvGraphicFramePr>
        <p:xfrm>
          <a:off x="1324615" y="2244751"/>
          <a:ext cx="4022090" cy="279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1562ED8-3FED-46AD-BD5F-67B3B2551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135988"/>
              </p:ext>
            </p:extLst>
          </p:nvPr>
        </p:nvGraphicFramePr>
        <p:xfrm>
          <a:off x="6657808" y="2244751"/>
          <a:ext cx="4025900" cy="280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6298E4-0DE4-899C-E6A5-8331E720D70A}"/>
              </a:ext>
            </a:extLst>
          </p:cNvPr>
          <p:cNvSpPr txBox="1"/>
          <p:nvPr/>
        </p:nvSpPr>
        <p:spPr>
          <a:xfrm>
            <a:off x="9819603" y="896034"/>
            <a:ext cx="211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Blue : VCD</a:t>
            </a:r>
          </a:p>
          <a:p>
            <a:r>
              <a:rPr lang="en-US" dirty="0">
                <a:solidFill>
                  <a:schemeClr val="accent2"/>
                </a:solidFill>
              </a:rPr>
              <a:t>Orange : viability</a:t>
            </a:r>
          </a:p>
        </p:txBody>
      </p:sp>
    </p:spTree>
    <p:extLst>
      <p:ext uri="{BB962C8B-B14F-4D97-AF65-F5344CB8AC3E}">
        <p14:creationId xmlns:p14="http://schemas.microsoft.com/office/powerpoint/2010/main" val="67580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8BC26A-6E45-E893-6AE5-E5486C3E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 anchor="ctr">
            <a:normAutofit/>
          </a:bodyPr>
          <a:lstStyle/>
          <a:p>
            <a:r>
              <a:rPr lang="en-US" dirty="0"/>
              <a:t>Increase in VCD Post-transfection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428786-355A-4B35-B014-27EF2FC28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146080"/>
              </p:ext>
            </p:extLst>
          </p:nvPr>
        </p:nvGraphicFramePr>
        <p:xfrm>
          <a:off x="1698017" y="1263490"/>
          <a:ext cx="4025900" cy="280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FEF2A4-FFF2-40B3-9A5C-3E0887D5F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683640"/>
              </p:ext>
            </p:extLst>
          </p:nvPr>
        </p:nvGraphicFramePr>
        <p:xfrm>
          <a:off x="7163399" y="1263490"/>
          <a:ext cx="4022090" cy="281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E4825E6-EB76-400E-80B1-6854CE407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584907"/>
              </p:ext>
            </p:extLst>
          </p:nvPr>
        </p:nvGraphicFramePr>
        <p:xfrm>
          <a:off x="1698017" y="3906363"/>
          <a:ext cx="4022090" cy="280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9CAD1F-8207-49CB-B962-83A3E942C2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837784"/>
              </p:ext>
            </p:extLst>
          </p:nvPr>
        </p:nvGraphicFramePr>
        <p:xfrm>
          <a:off x="7167209" y="3910173"/>
          <a:ext cx="4028440" cy="280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4B667C-0D59-9D76-9A44-961675D8C8B0}"/>
              </a:ext>
            </a:extLst>
          </p:cNvPr>
          <p:cNvSpPr txBox="1"/>
          <p:nvPr/>
        </p:nvSpPr>
        <p:spPr>
          <a:xfrm>
            <a:off x="9905328" y="949849"/>
            <a:ext cx="211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Blue : VCD</a:t>
            </a:r>
          </a:p>
          <a:p>
            <a:r>
              <a:rPr lang="en-US" dirty="0">
                <a:solidFill>
                  <a:schemeClr val="accent2"/>
                </a:solidFill>
              </a:rPr>
              <a:t>Orange : viability</a:t>
            </a:r>
          </a:p>
        </p:txBody>
      </p:sp>
    </p:spTree>
    <p:extLst>
      <p:ext uri="{BB962C8B-B14F-4D97-AF65-F5344CB8AC3E}">
        <p14:creationId xmlns:p14="http://schemas.microsoft.com/office/powerpoint/2010/main" val="131541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5C06A-09D0-3ADE-E4CE-B7FDE7CA4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859459-836D-407D-B94E-C35002D4D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575920"/>
              </p:ext>
            </p:extLst>
          </p:nvPr>
        </p:nvGraphicFramePr>
        <p:xfrm>
          <a:off x="1370231" y="1558763"/>
          <a:ext cx="4029710" cy="279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D8D40D-F75B-4570-BCDF-42625CA14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377366"/>
              </p:ext>
            </p:extLst>
          </p:nvPr>
        </p:nvGraphicFramePr>
        <p:xfrm>
          <a:off x="6650088" y="1530468"/>
          <a:ext cx="40259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8130A00-C6D3-4CE4-934E-86864A19C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640292"/>
              </p:ext>
            </p:extLst>
          </p:nvPr>
        </p:nvGraphicFramePr>
        <p:xfrm>
          <a:off x="929840" y="4139962"/>
          <a:ext cx="4022090" cy="279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95FD9F9-F52B-41A5-B055-55FCDCD67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464237"/>
              </p:ext>
            </p:extLst>
          </p:nvPr>
        </p:nvGraphicFramePr>
        <p:xfrm>
          <a:off x="4628883" y="4132342"/>
          <a:ext cx="4032250" cy="280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7AA3850-CCD0-4744-9754-A7E28F6F8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33775"/>
              </p:ext>
            </p:extLst>
          </p:nvPr>
        </p:nvGraphicFramePr>
        <p:xfrm>
          <a:off x="8334276" y="4139962"/>
          <a:ext cx="4025900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514FE9-5D85-AD55-8552-82EA8DA7F651}"/>
              </a:ext>
            </a:extLst>
          </p:cNvPr>
          <p:cNvSpPr txBox="1"/>
          <p:nvPr/>
        </p:nvSpPr>
        <p:spPr>
          <a:xfrm>
            <a:off x="9905328" y="949849"/>
            <a:ext cx="211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Blue : VCD</a:t>
            </a:r>
          </a:p>
          <a:p>
            <a:r>
              <a:rPr lang="en-US" dirty="0">
                <a:solidFill>
                  <a:schemeClr val="accent2"/>
                </a:solidFill>
              </a:rPr>
              <a:t>Orange : viability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CD8374-F63D-251C-592B-5F913C70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365125"/>
            <a:ext cx="10512425" cy="854075"/>
          </a:xfrm>
        </p:spPr>
        <p:txBody>
          <a:bodyPr anchor="ctr">
            <a:normAutofit/>
          </a:bodyPr>
          <a:lstStyle/>
          <a:p>
            <a:r>
              <a:rPr lang="en-US" dirty="0"/>
              <a:t>Increase in VCD Post-transfection (cont.)</a:t>
            </a:r>
          </a:p>
        </p:txBody>
      </p:sp>
    </p:spTree>
    <p:extLst>
      <p:ext uri="{BB962C8B-B14F-4D97-AF65-F5344CB8AC3E}">
        <p14:creationId xmlns:p14="http://schemas.microsoft.com/office/powerpoint/2010/main" val="190486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D92B-D2FA-0081-759A-63044F16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 anchor="ctr">
            <a:normAutofit/>
          </a:bodyPr>
          <a:lstStyle/>
          <a:p>
            <a:r>
              <a:rPr lang="en-US" dirty="0"/>
              <a:t>Cell growth (post-transfection)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3C3B1-C3C6-4E51-6BE4-234F2F30CB33}"/>
              </a:ext>
            </a:extLst>
          </p:cNvPr>
          <p:cNvSpPr txBox="1"/>
          <p:nvPr/>
        </p:nvSpPr>
        <p:spPr>
          <a:xfrm>
            <a:off x="1806498" y="5542156"/>
            <a:ext cx="711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in VCD during transfection: SF13, SF3, SF6, SF7, SF2, SF8</a:t>
            </a:r>
          </a:p>
          <a:p>
            <a:endParaRPr lang="en-US" dirty="0"/>
          </a:p>
          <a:p>
            <a:r>
              <a:rPr lang="en-US" dirty="0"/>
              <a:t>5 highest VCDs on D3-post transfection: SF11, SF12, SF9, SF14, SF1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AF11FB-A75B-5D85-C987-6B42340CE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427826"/>
              </p:ext>
            </p:extLst>
          </p:nvPr>
        </p:nvGraphicFramePr>
        <p:xfrm>
          <a:off x="1800605" y="1464775"/>
          <a:ext cx="8004876" cy="385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094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0B14-1D54-BFCF-072F-3704EEA5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 anchor="ctr">
            <a:normAutofit/>
          </a:bodyPr>
          <a:lstStyle/>
          <a:p>
            <a:r>
              <a:rPr lang="en-US" dirty="0"/>
              <a:t>Genome titer measurement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9377C1-44EC-B9DE-FCEC-372EEBFD8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783251"/>
              </p:ext>
            </p:extLst>
          </p:nvPr>
        </p:nvGraphicFramePr>
        <p:xfrm>
          <a:off x="1096017" y="1399822"/>
          <a:ext cx="9508794" cy="375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FC30F6-F9E2-0EEA-6B82-4E73150B17E5}"/>
              </a:ext>
            </a:extLst>
          </p:cNvPr>
          <p:cNvSpPr txBox="1"/>
          <p:nvPr/>
        </p:nvSpPr>
        <p:spPr>
          <a:xfrm>
            <a:off x="1471961" y="5547388"/>
            <a:ext cx="677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Five highest genome titer (excluding 3 center points runs)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Run 12&gt; Run 11&gt;Run 14&gt;Run 1&gt;Run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 points are indicated with arrow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E4E9B5-0B6F-BA7C-E68C-6F3ED09A1C7E}"/>
              </a:ext>
            </a:extLst>
          </p:cNvPr>
          <p:cNvCxnSpPr/>
          <p:nvPr/>
        </p:nvCxnSpPr>
        <p:spPr>
          <a:xfrm>
            <a:off x="4562272" y="3429000"/>
            <a:ext cx="0" cy="47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A44658-6EFF-6299-B217-4A9F3A8BDE26}"/>
              </a:ext>
            </a:extLst>
          </p:cNvPr>
          <p:cNvCxnSpPr/>
          <p:nvPr/>
        </p:nvCxnSpPr>
        <p:spPr>
          <a:xfrm>
            <a:off x="7362622" y="3429000"/>
            <a:ext cx="0" cy="47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87B537-E911-CBC8-090C-DA02D2F20AE6}"/>
              </a:ext>
            </a:extLst>
          </p:cNvPr>
          <p:cNvCxnSpPr/>
          <p:nvPr/>
        </p:nvCxnSpPr>
        <p:spPr>
          <a:xfrm>
            <a:off x="10172497" y="3429000"/>
            <a:ext cx="0" cy="47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48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84C6-2165-9FF3-36C8-A6494570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0677-0114-C1FC-81CB-F6E10E4E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6" y="1675867"/>
            <a:ext cx="10512429" cy="4777141"/>
          </a:xfrm>
        </p:spPr>
        <p:txBody>
          <a:bodyPr>
            <a:normAutofit/>
          </a:bodyPr>
          <a:lstStyle/>
          <a:p>
            <a:r>
              <a:rPr lang="en-US" sz="3200" dirty="0"/>
              <a:t>Data analysis (SIMCA)</a:t>
            </a:r>
          </a:p>
          <a:p>
            <a:r>
              <a:rPr lang="en-US" sz="3200" dirty="0"/>
              <a:t>Capsid titer</a:t>
            </a:r>
          </a:p>
          <a:p>
            <a:r>
              <a:rPr lang="en-US" sz="3200" dirty="0"/>
              <a:t>Transduction efficiency</a:t>
            </a:r>
          </a:p>
          <a:p>
            <a:r>
              <a:rPr lang="en-US" sz="3200" dirty="0"/>
              <a:t>Share samples with UD for analysis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367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656DA5-97E8-F24B-421B-8078442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Workflow for DOE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36386-4D70-61A2-6AA4-007F40897F82}"/>
              </a:ext>
            </a:extLst>
          </p:cNvPr>
          <p:cNvSpPr txBox="1"/>
          <p:nvPr/>
        </p:nvSpPr>
        <p:spPr>
          <a:xfrm>
            <a:off x="5775553" y="1170615"/>
            <a:ext cx="17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Switching from the original media to the reconstituted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EB406-F1C4-F327-D9A7-11D987F8E2A2}"/>
              </a:ext>
            </a:extLst>
          </p:cNvPr>
          <p:cNvSpPr txBox="1"/>
          <p:nvPr/>
        </p:nvSpPr>
        <p:spPr>
          <a:xfrm>
            <a:off x="2648343" y="349203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D3CFE-9975-E6CA-DC67-D8F3CBAD58E1}"/>
              </a:ext>
            </a:extLst>
          </p:cNvPr>
          <p:cNvSpPr txBox="1"/>
          <p:nvPr/>
        </p:nvSpPr>
        <p:spPr>
          <a:xfrm>
            <a:off x="2772529" y="1350017"/>
            <a:ext cx="167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cell thaw and  passaging until recovery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10788D7-38FF-C6F0-107A-215DAD4F9F7B}"/>
              </a:ext>
            </a:extLst>
          </p:cNvPr>
          <p:cNvSpPr/>
          <p:nvPr/>
        </p:nvSpPr>
        <p:spPr>
          <a:xfrm>
            <a:off x="3025037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154F416-21C5-E6AE-A07F-5C281C1D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4379005" y="1047741"/>
            <a:ext cx="1636246" cy="1560048"/>
          </a:xfrm>
          <a:prstGeom prst="rect">
            <a:avLst/>
          </a:prstGeom>
        </p:spPr>
      </p:pic>
      <p:pic>
        <p:nvPicPr>
          <p:cNvPr id="17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EF259F13-3D1E-C796-5949-CE38804A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7501645" y="1036922"/>
            <a:ext cx="1636246" cy="156004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D231D088-83C5-BBB8-5AA0-74384C69C25D}"/>
              </a:ext>
            </a:extLst>
          </p:cNvPr>
          <p:cNvSpPr/>
          <p:nvPr/>
        </p:nvSpPr>
        <p:spPr>
          <a:xfrm>
            <a:off x="6026276" y="1767778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7FBAF-38C1-9F31-5888-6185DC7B7622}"/>
              </a:ext>
            </a:extLst>
          </p:cNvPr>
          <p:cNvSpPr txBox="1"/>
          <p:nvPr/>
        </p:nvSpPr>
        <p:spPr>
          <a:xfrm>
            <a:off x="4721376" y="2469289"/>
            <a:ext cx="86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P4</a:t>
            </a:r>
          </a:p>
        </p:txBody>
      </p:sp>
      <p:pic>
        <p:nvPicPr>
          <p:cNvPr id="20" name="Picture 19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49F6289-4E3A-DB66-9878-953D95CF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73" y="2589122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lose-up of a gloved hand holding a container with test tubes&#10;&#10;Description automatically generated">
            <a:extLst>
              <a:ext uri="{FF2B5EF4-FFF2-40B4-BE49-F238E27FC236}">
                <a16:creationId xmlns:a16="http://schemas.microsoft.com/office/drawing/2014/main" id="{F0ADF564-4991-D718-91C0-FDB6047ED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6" y="1276053"/>
            <a:ext cx="1016984" cy="124805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A6F006-89CB-8788-59C3-96DD7C23236D}"/>
              </a:ext>
            </a:extLst>
          </p:cNvPr>
          <p:cNvCxnSpPr>
            <a:cxnSpLocks/>
          </p:cNvCxnSpPr>
          <p:nvPr/>
        </p:nvCxnSpPr>
        <p:spPr>
          <a:xfrm flipV="1">
            <a:off x="361157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324974-99B9-2F0E-2563-999F2F430183}"/>
              </a:ext>
            </a:extLst>
          </p:cNvPr>
          <p:cNvSpPr txBox="1"/>
          <p:nvPr/>
        </p:nvSpPr>
        <p:spPr>
          <a:xfrm>
            <a:off x="5775553" y="3451196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69A98-B0A8-B456-A0B5-FC65171236C1}"/>
              </a:ext>
            </a:extLst>
          </p:cNvPr>
          <p:cNvSpPr txBox="1"/>
          <p:nvPr/>
        </p:nvSpPr>
        <p:spPr>
          <a:xfrm>
            <a:off x="7523760" y="2427021"/>
            <a:ext cx="154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passages in each of 13 reconstituted media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B128F15-3952-0B49-07F2-61C4369E1088}"/>
              </a:ext>
            </a:extLst>
          </p:cNvPr>
          <p:cNvSpPr/>
          <p:nvPr/>
        </p:nvSpPr>
        <p:spPr>
          <a:xfrm>
            <a:off x="9081706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04F2CD-154D-1693-F9AD-DF1698BD53FF}"/>
              </a:ext>
            </a:extLst>
          </p:cNvPr>
          <p:cNvCxnSpPr>
            <a:cxnSpLocks/>
          </p:cNvCxnSpPr>
          <p:nvPr/>
        </p:nvCxnSpPr>
        <p:spPr>
          <a:xfrm flipV="1">
            <a:off x="6659454" y="2163662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-up of a machine&#10;&#10;Description automatically generated">
            <a:extLst>
              <a:ext uri="{FF2B5EF4-FFF2-40B4-BE49-F238E27FC236}">
                <a16:creationId xmlns:a16="http://schemas.microsoft.com/office/drawing/2014/main" id="{9F18825C-6801-8C52-3277-F58D30CA8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41" y="2560156"/>
            <a:ext cx="750220" cy="9680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DBA506-1B51-0CA8-4FAC-E7036AD97B56}"/>
              </a:ext>
            </a:extLst>
          </p:cNvPr>
          <p:cNvSpPr txBox="1"/>
          <p:nvPr/>
        </p:nvSpPr>
        <p:spPr>
          <a:xfrm>
            <a:off x="8807625" y="3569847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Checking the cell growth</a:t>
            </a:r>
          </a:p>
        </p:txBody>
      </p:sp>
      <p:pic>
        <p:nvPicPr>
          <p:cNvPr id="29" name="Picture 28" descr="A picture containing toiletry&#10;&#10;Description automatically generated">
            <a:extLst>
              <a:ext uri="{FF2B5EF4-FFF2-40B4-BE49-F238E27FC236}">
                <a16:creationId xmlns:a16="http://schemas.microsoft.com/office/drawing/2014/main" id="{1EE07337-23A3-A957-2978-48933749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74" y="2607788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A48FEF-1BE5-BE14-51AB-BA2859C2FA38}"/>
              </a:ext>
            </a:extLst>
          </p:cNvPr>
          <p:cNvCxnSpPr>
            <a:cxnSpLocks/>
          </p:cNvCxnSpPr>
          <p:nvPr/>
        </p:nvCxnSpPr>
        <p:spPr>
          <a:xfrm flipV="1">
            <a:off x="967335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9B62F5DA-80CE-371F-9393-87F40D89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10393293" y="1120054"/>
            <a:ext cx="1636246" cy="15600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A7FB42-B8DB-A135-B39F-75E20C3135B8}"/>
              </a:ext>
            </a:extLst>
          </p:cNvPr>
          <p:cNvSpPr txBox="1"/>
          <p:nvPr/>
        </p:nvSpPr>
        <p:spPr>
          <a:xfrm>
            <a:off x="10450772" y="2476369"/>
            <a:ext cx="154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Transfection of AMBIC HEK293 cells [one shake flask for each condition]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79E3F-E519-3495-E69D-9BB8FCB7A3E2}"/>
              </a:ext>
            </a:extLst>
          </p:cNvPr>
          <p:cNvSpPr txBox="1"/>
          <p:nvPr/>
        </p:nvSpPr>
        <p:spPr>
          <a:xfrm>
            <a:off x="1111147" y="5555303"/>
            <a:ext cx="46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qPCR (</a:t>
            </a:r>
            <a:r>
              <a:rPr lang="en-US" dirty="0" err="1"/>
              <a:t>Taqman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C5DAF7-E6B8-7457-6B11-19965E6BC8D3}"/>
              </a:ext>
            </a:extLst>
          </p:cNvPr>
          <p:cNvSpPr txBox="1"/>
          <p:nvPr/>
        </p:nvSpPr>
        <p:spPr>
          <a:xfrm>
            <a:off x="3930836" y="5570155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times freeze/thaw for cell lysis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2D431-C7A4-5C48-A141-5AACA9BB8756}"/>
              </a:ext>
            </a:extLst>
          </p:cNvPr>
          <p:cNvSpPr txBox="1"/>
          <p:nvPr/>
        </p:nvSpPr>
        <p:spPr>
          <a:xfrm>
            <a:off x="8297581" y="4820018"/>
            <a:ext cx="194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harvest on day 3 post-transfection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2CEF6A1-FF4F-1DD8-D880-346AC23866B9}"/>
              </a:ext>
            </a:extLst>
          </p:cNvPr>
          <p:cNvSpPr/>
          <p:nvPr/>
        </p:nvSpPr>
        <p:spPr>
          <a:xfrm rot="12618444">
            <a:off x="6971684" y="4515272"/>
            <a:ext cx="1107929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DFBFB08-3601-AA83-DCEA-C8101A3836BC}"/>
              </a:ext>
            </a:extLst>
          </p:cNvPr>
          <p:cNvSpPr/>
          <p:nvPr/>
        </p:nvSpPr>
        <p:spPr>
          <a:xfrm rot="8904374">
            <a:off x="7021058" y="5349869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E3C8BBE4-E72E-AB42-07E8-B0EFA3192695}"/>
              </a:ext>
            </a:extLst>
          </p:cNvPr>
          <p:cNvSpPr/>
          <p:nvPr/>
        </p:nvSpPr>
        <p:spPr>
          <a:xfrm rot="10800000">
            <a:off x="2869049" y="5573627"/>
            <a:ext cx="830997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5C7B88-78C7-A240-ED12-1D764A1A5559}"/>
              </a:ext>
            </a:extLst>
          </p:cNvPr>
          <p:cNvSpPr txBox="1"/>
          <p:nvPr/>
        </p:nvSpPr>
        <p:spPr>
          <a:xfrm>
            <a:off x="4458083" y="4904421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Transduction efficiency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BE201-40E7-AC21-2A24-CB9B228477D2}"/>
              </a:ext>
            </a:extLst>
          </p:cNvPr>
          <p:cNvSpPr txBox="1"/>
          <p:nvPr/>
        </p:nvSpPr>
        <p:spPr>
          <a:xfrm>
            <a:off x="4589285" y="4244060"/>
            <a:ext cx="61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capsid empty/full ratio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63A349-2A8F-F277-2EF6-BCD76258F091}"/>
              </a:ext>
            </a:extLst>
          </p:cNvPr>
          <p:cNvSpPr txBox="1"/>
          <p:nvPr/>
        </p:nvSpPr>
        <p:spPr>
          <a:xfrm>
            <a:off x="5918392" y="6096082"/>
            <a:ext cx="645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 integrity</a:t>
            </a:r>
            <a:endParaRPr lang="en-US" dirty="0"/>
          </a:p>
        </p:txBody>
      </p:sp>
      <p:sp>
        <p:nvSpPr>
          <p:cNvPr id="42" name="Bent Arrow 41">
            <a:extLst>
              <a:ext uri="{FF2B5EF4-FFF2-40B4-BE49-F238E27FC236}">
                <a16:creationId xmlns:a16="http://schemas.microsoft.com/office/drawing/2014/main" id="{F57DF479-3C02-B494-B719-2F33993B89ED}"/>
              </a:ext>
            </a:extLst>
          </p:cNvPr>
          <p:cNvSpPr/>
          <p:nvPr/>
        </p:nvSpPr>
        <p:spPr>
          <a:xfrm rot="10800000">
            <a:off x="10615893" y="3993849"/>
            <a:ext cx="702827" cy="1378329"/>
          </a:xfrm>
          <a:prstGeom prst="bentArrow">
            <a:avLst>
              <a:gd name="adj1" fmla="val 25000"/>
              <a:gd name="adj2" fmla="val 238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24D22E4-58A9-A81E-08FB-00C1679F5061}"/>
              </a:ext>
            </a:extLst>
          </p:cNvPr>
          <p:cNvSpPr/>
          <p:nvPr/>
        </p:nvSpPr>
        <p:spPr>
          <a:xfrm rot="7638180">
            <a:off x="7173364" y="5665694"/>
            <a:ext cx="1143271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F977006-1714-9B60-DA3B-A338101E53C9}"/>
              </a:ext>
            </a:extLst>
          </p:cNvPr>
          <p:cNvSpPr/>
          <p:nvPr/>
        </p:nvSpPr>
        <p:spPr>
          <a:xfrm rot="11031930">
            <a:off x="6961073" y="4914814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798F05-9714-4038-0918-85BC53A87A9A}"/>
              </a:ext>
            </a:extLst>
          </p:cNvPr>
          <p:cNvSpPr/>
          <p:nvPr/>
        </p:nvSpPr>
        <p:spPr>
          <a:xfrm>
            <a:off x="2701929" y="928772"/>
            <a:ext cx="1818222" cy="3065077"/>
          </a:xfrm>
          <a:prstGeom prst="ellipse">
            <a:avLst/>
          </a:prstGeom>
          <a:noFill/>
          <a:ln>
            <a:solidFill>
              <a:srgbClr val="F9DE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0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911E6C-96EB-F1E4-D160-9A141A3A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Original AMBIC Media Preparation</a:t>
            </a:r>
          </a:p>
        </p:txBody>
      </p:sp>
      <p:pic>
        <p:nvPicPr>
          <p:cNvPr id="7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CD03201E-9693-AEBC-1281-6B28D70D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3" y="1502573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E84FC71C-C147-8FE0-31F5-EA8DD8104603}"/>
              </a:ext>
            </a:extLst>
          </p:cNvPr>
          <p:cNvSpPr/>
          <p:nvPr/>
        </p:nvSpPr>
        <p:spPr>
          <a:xfrm>
            <a:off x="3284897" y="2818916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CC24F-3D42-D1DE-88F0-53B1024D5CE8}"/>
              </a:ext>
            </a:extLst>
          </p:cNvPr>
          <p:cNvSpPr txBox="1"/>
          <p:nvPr/>
        </p:nvSpPr>
        <p:spPr>
          <a:xfrm>
            <a:off x="1647606" y="3957844"/>
            <a:ext cx="149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AMBIC media without 5 additives (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32F115-460E-6A7A-928F-1FB56E610E87}"/>
              </a:ext>
            </a:extLst>
          </p:cNvPr>
          <p:cNvSpPr txBox="1"/>
          <p:nvPr/>
        </p:nvSpPr>
        <p:spPr>
          <a:xfrm>
            <a:off x="3062845" y="2491699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additives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B555B-C4E3-F43D-9D37-614A073463FB}"/>
              </a:ext>
            </a:extLst>
          </p:cNvPr>
          <p:cNvSpPr txBox="1"/>
          <p:nvPr/>
        </p:nvSpPr>
        <p:spPr>
          <a:xfrm>
            <a:off x="4456718" y="401539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1155D-DFCE-FFF5-244F-28CA4434321E}"/>
              </a:ext>
            </a:extLst>
          </p:cNvPr>
          <p:cNvSpPr txBox="1"/>
          <p:nvPr/>
        </p:nvSpPr>
        <p:spPr>
          <a:xfrm>
            <a:off x="6310688" y="2491698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Osmo adjustment</a:t>
            </a:r>
          </a:p>
        </p:txBody>
      </p:sp>
      <p:pic>
        <p:nvPicPr>
          <p:cNvPr id="13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7DEDE80F-F1BE-DC57-E4C3-9E5F061C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04" y="1509904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2A7FB328-CAD4-3926-069A-3441729E2AB2}"/>
              </a:ext>
            </a:extLst>
          </p:cNvPr>
          <p:cNvSpPr/>
          <p:nvPr/>
        </p:nvSpPr>
        <p:spPr>
          <a:xfrm>
            <a:off x="6366773" y="2782940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286DE6-98CB-01C4-0437-C2BFE581F075}"/>
              </a:ext>
            </a:extLst>
          </p:cNvPr>
          <p:cNvSpPr txBox="1"/>
          <p:nvPr/>
        </p:nvSpPr>
        <p:spPr>
          <a:xfrm>
            <a:off x="1096015" y="5347045"/>
            <a:ext cx="97243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5 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additives to the media (Cacl2, </a:t>
            </a:r>
            <a:r>
              <a:rPr lang="en-US" sz="18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Osmolality adjustment at 275 </a:t>
            </a:r>
            <a:r>
              <a:rPr lang="en-US" sz="1800" dirty="0" err="1"/>
              <a:t>mOsm</a:t>
            </a:r>
            <a:r>
              <a:rPr lang="en-US" sz="1800" dirty="0"/>
              <a:t>/kg 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adding NaCl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 of the media (original media)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0BC14-DAC8-DB48-96B1-91EB3AC371F8}"/>
              </a:ext>
            </a:extLst>
          </p:cNvPr>
          <p:cNvSpPr txBox="1"/>
          <p:nvPr/>
        </p:nvSpPr>
        <p:spPr>
          <a:xfrm>
            <a:off x="8113506" y="4015393"/>
            <a:ext cx="14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275 </a:t>
            </a:r>
            <a:r>
              <a:rPr lang="en-US" sz="1200" dirty="0" err="1"/>
              <a:t>mOsm</a:t>
            </a:r>
            <a:r>
              <a:rPr lang="en-US" sz="1200" dirty="0"/>
              <a:t>/kg </a:t>
            </a:r>
          </a:p>
          <a:p>
            <a:endParaRPr lang="en-US" dirty="0"/>
          </a:p>
        </p:txBody>
      </p:sp>
      <p:pic>
        <p:nvPicPr>
          <p:cNvPr id="2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B4C8C1DE-8652-7C94-ABD4-65B9E172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26" y="1560122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4737DA-1EC6-773B-4B49-0CE9F308E1F7}"/>
              </a:ext>
            </a:extLst>
          </p:cNvPr>
          <p:cNvSpPr txBox="1"/>
          <p:nvPr/>
        </p:nvSpPr>
        <p:spPr>
          <a:xfrm>
            <a:off x="9432570" y="2208965"/>
            <a:ext cx="167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Using for the cell thaw and 4 passaging until recovery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398C5BC-45F3-1896-9DCF-275D24382B7B}"/>
              </a:ext>
            </a:extLst>
          </p:cNvPr>
          <p:cNvSpPr/>
          <p:nvPr/>
        </p:nvSpPr>
        <p:spPr>
          <a:xfrm>
            <a:off x="9621417" y="27754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911E6C-96EB-F1E4-D160-9A141A3A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Original AMBIC Media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FE572D-F581-AB0C-ADD1-6147CFB2D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6359" y="648787"/>
          <a:ext cx="8334104" cy="639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EFE572D-F581-AB0C-ADD1-6147CFB2D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6359" y="648787"/>
                        <a:ext cx="8334104" cy="639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81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75B936E-8402-D83F-DFF1-C9BED16C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272736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 err="1"/>
              <a:t>Plackett</a:t>
            </a:r>
            <a:r>
              <a:rPr lang="en-US" sz="3000" dirty="0"/>
              <a:t>-Burman Design Review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B01A61B-CD17-8DFB-3CFB-81C3804ABF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015" y="1208964"/>
          <a:ext cx="10886874" cy="3673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7634">
                  <a:extLst>
                    <a:ext uri="{9D8B030D-6E8A-4147-A177-3AD203B41FA5}">
                      <a16:colId xmlns:a16="http://schemas.microsoft.com/office/drawing/2014/main" val="369548613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403557046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207334190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400755870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3967362366"/>
                    </a:ext>
                  </a:extLst>
                </a:gridCol>
                <a:gridCol w="900860">
                  <a:extLst>
                    <a:ext uri="{9D8B030D-6E8A-4147-A177-3AD203B41FA5}">
                      <a16:colId xmlns:a16="http://schemas.microsoft.com/office/drawing/2014/main" val="3842174719"/>
                    </a:ext>
                  </a:extLst>
                </a:gridCol>
                <a:gridCol w="719617">
                  <a:extLst>
                    <a:ext uri="{9D8B030D-6E8A-4147-A177-3AD203B41FA5}">
                      <a16:colId xmlns:a16="http://schemas.microsoft.com/office/drawing/2014/main" val="3182466399"/>
                    </a:ext>
                  </a:extLst>
                </a:gridCol>
                <a:gridCol w="793738">
                  <a:extLst>
                    <a:ext uri="{9D8B030D-6E8A-4147-A177-3AD203B41FA5}">
                      <a16:colId xmlns:a16="http://schemas.microsoft.com/office/drawing/2014/main" val="663399565"/>
                    </a:ext>
                  </a:extLst>
                </a:gridCol>
                <a:gridCol w="736327">
                  <a:extLst>
                    <a:ext uri="{9D8B030D-6E8A-4147-A177-3AD203B41FA5}">
                      <a16:colId xmlns:a16="http://schemas.microsoft.com/office/drawing/2014/main" val="2107080300"/>
                    </a:ext>
                  </a:extLst>
                </a:gridCol>
                <a:gridCol w="740482">
                  <a:extLst>
                    <a:ext uri="{9D8B030D-6E8A-4147-A177-3AD203B41FA5}">
                      <a16:colId xmlns:a16="http://schemas.microsoft.com/office/drawing/2014/main" val="1815179017"/>
                    </a:ext>
                  </a:extLst>
                </a:gridCol>
                <a:gridCol w="789847">
                  <a:extLst>
                    <a:ext uri="{9D8B030D-6E8A-4147-A177-3AD203B41FA5}">
                      <a16:colId xmlns:a16="http://schemas.microsoft.com/office/drawing/2014/main" val="4274762137"/>
                    </a:ext>
                  </a:extLst>
                </a:gridCol>
                <a:gridCol w="762565">
                  <a:extLst>
                    <a:ext uri="{9D8B030D-6E8A-4147-A177-3AD203B41FA5}">
                      <a16:colId xmlns:a16="http://schemas.microsoft.com/office/drawing/2014/main" val="2931845970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341056814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3482240877"/>
                    </a:ext>
                  </a:extLst>
                </a:gridCol>
              </a:tblGrid>
              <a:tr h="470746"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975" algn="l"/>
                        </a:tabLs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Std Order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Run Order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55563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</a:rPr>
                        <a:t>PtType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5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Blocks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Arginine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Asparagine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Serine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Aspartic acid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Valine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cell growth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genome titer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525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Transduction efficiency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Empty/full Capsid ratio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DNA integrity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4356986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484139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7727543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149327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1953934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72703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231864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06036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000922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780056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85459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7299489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3434985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9312225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704861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666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87DE9E-A59A-B9D6-B7C6-01644804A728}"/>
              </a:ext>
            </a:extLst>
          </p:cNvPr>
          <p:cNvSpPr txBox="1"/>
          <p:nvPr/>
        </p:nvSpPr>
        <p:spPr>
          <a:xfrm>
            <a:off x="839970" y="5047070"/>
            <a:ext cx="4710225" cy="21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Input: NEAA conc 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(response): cell growth and productivity, transduction efficiency, capsid empty/full ratio, DNA integrity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Range: 2X Formulation; 0.5X Formulation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D7C0C-4E89-C494-598C-AD0D35221CC9}"/>
              </a:ext>
            </a:extLst>
          </p:cNvPr>
          <p:cNvSpPr txBox="1"/>
          <p:nvPr/>
        </p:nvSpPr>
        <p:spPr>
          <a:xfrm>
            <a:off x="6443332" y="5292546"/>
            <a:ext cx="490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Plackett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-Burman design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5 factors</a:t>
            </a:r>
          </a:p>
          <a:p>
            <a:r>
              <a:rPr lang="en-US" dirty="0"/>
              <a:t>12 runs + </a:t>
            </a:r>
            <a:r>
              <a:rPr lang="en-US" dirty="0">
                <a:highlight>
                  <a:srgbClr val="DD9D30"/>
                </a:highlight>
              </a:rPr>
              <a:t>3 center points runs</a:t>
            </a:r>
            <a:r>
              <a:rPr lang="en-US" dirty="0"/>
              <a:t>            15 total runs</a:t>
            </a:r>
          </a:p>
          <a:p>
            <a:r>
              <a:rPr lang="en-US" dirty="0"/>
              <a:t>1 block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EADFF3-402E-1543-58FF-515118CF6426}"/>
              </a:ext>
            </a:extLst>
          </p:cNvPr>
          <p:cNvCxnSpPr/>
          <p:nvPr/>
        </p:nvCxnSpPr>
        <p:spPr>
          <a:xfrm>
            <a:off x="9441712" y="6039294"/>
            <a:ext cx="3721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7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656DA5-97E8-F24B-421B-8078442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Workflow for DOE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36386-4D70-61A2-6AA4-007F40897F82}"/>
              </a:ext>
            </a:extLst>
          </p:cNvPr>
          <p:cNvSpPr txBox="1"/>
          <p:nvPr/>
        </p:nvSpPr>
        <p:spPr>
          <a:xfrm>
            <a:off x="5775553" y="1170615"/>
            <a:ext cx="17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Switching from the original media to the reconstituted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EB406-F1C4-F327-D9A7-11D987F8E2A2}"/>
              </a:ext>
            </a:extLst>
          </p:cNvPr>
          <p:cNvSpPr txBox="1"/>
          <p:nvPr/>
        </p:nvSpPr>
        <p:spPr>
          <a:xfrm>
            <a:off x="2648343" y="349203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D3CFE-9975-E6CA-DC67-D8F3CBAD58E1}"/>
              </a:ext>
            </a:extLst>
          </p:cNvPr>
          <p:cNvSpPr txBox="1"/>
          <p:nvPr/>
        </p:nvSpPr>
        <p:spPr>
          <a:xfrm>
            <a:off x="2772529" y="1350017"/>
            <a:ext cx="167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cell thaw and  passaging until recovery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10788D7-38FF-C6F0-107A-215DAD4F9F7B}"/>
              </a:ext>
            </a:extLst>
          </p:cNvPr>
          <p:cNvSpPr/>
          <p:nvPr/>
        </p:nvSpPr>
        <p:spPr>
          <a:xfrm>
            <a:off x="3025037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154F416-21C5-E6AE-A07F-5C281C1D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4379005" y="1047741"/>
            <a:ext cx="1636246" cy="1560048"/>
          </a:xfrm>
          <a:prstGeom prst="rect">
            <a:avLst/>
          </a:prstGeom>
        </p:spPr>
      </p:pic>
      <p:pic>
        <p:nvPicPr>
          <p:cNvPr id="17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EF259F13-3D1E-C796-5949-CE38804A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7501645" y="1036922"/>
            <a:ext cx="1636246" cy="156004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D231D088-83C5-BBB8-5AA0-74384C69C25D}"/>
              </a:ext>
            </a:extLst>
          </p:cNvPr>
          <p:cNvSpPr/>
          <p:nvPr/>
        </p:nvSpPr>
        <p:spPr>
          <a:xfrm>
            <a:off x="6026276" y="1767778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7FBAF-38C1-9F31-5888-6185DC7B7622}"/>
              </a:ext>
            </a:extLst>
          </p:cNvPr>
          <p:cNvSpPr txBox="1"/>
          <p:nvPr/>
        </p:nvSpPr>
        <p:spPr>
          <a:xfrm>
            <a:off x="4721376" y="2469289"/>
            <a:ext cx="86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P4</a:t>
            </a:r>
          </a:p>
        </p:txBody>
      </p:sp>
      <p:pic>
        <p:nvPicPr>
          <p:cNvPr id="20" name="Picture 19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49F6289-4E3A-DB66-9878-953D95CF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73" y="2589122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lose-up of a gloved hand holding a container with test tubes&#10;&#10;Description automatically generated">
            <a:extLst>
              <a:ext uri="{FF2B5EF4-FFF2-40B4-BE49-F238E27FC236}">
                <a16:creationId xmlns:a16="http://schemas.microsoft.com/office/drawing/2014/main" id="{F0ADF564-4991-D718-91C0-FDB6047ED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6" y="1276053"/>
            <a:ext cx="1016984" cy="124805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A6F006-89CB-8788-59C3-96DD7C23236D}"/>
              </a:ext>
            </a:extLst>
          </p:cNvPr>
          <p:cNvCxnSpPr>
            <a:cxnSpLocks/>
          </p:cNvCxnSpPr>
          <p:nvPr/>
        </p:nvCxnSpPr>
        <p:spPr>
          <a:xfrm flipV="1">
            <a:off x="361157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324974-99B9-2F0E-2563-999F2F430183}"/>
              </a:ext>
            </a:extLst>
          </p:cNvPr>
          <p:cNvSpPr txBox="1"/>
          <p:nvPr/>
        </p:nvSpPr>
        <p:spPr>
          <a:xfrm>
            <a:off x="5775553" y="3451196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69A98-B0A8-B456-A0B5-FC65171236C1}"/>
              </a:ext>
            </a:extLst>
          </p:cNvPr>
          <p:cNvSpPr txBox="1"/>
          <p:nvPr/>
        </p:nvSpPr>
        <p:spPr>
          <a:xfrm>
            <a:off x="7523760" y="2427021"/>
            <a:ext cx="154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passages in each of 13 reconstituted media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B128F15-3952-0B49-07F2-61C4369E1088}"/>
              </a:ext>
            </a:extLst>
          </p:cNvPr>
          <p:cNvSpPr/>
          <p:nvPr/>
        </p:nvSpPr>
        <p:spPr>
          <a:xfrm>
            <a:off x="9081706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04F2CD-154D-1693-F9AD-DF1698BD53FF}"/>
              </a:ext>
            </a:extLst>
          </p:cNvPr>
          <p:cNvCxnSpPr>
            <a:cxnSpLocks/>
          </p:cNvCxnSpPr>
          <p:nvPr/>
        </p:nvCxnSpPr>
        <p:spPr>
          <a:xfrm flipV="1">
            <a:off x="6659454" y="2163662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-up of a machine&#10;&#10;Description automatically generated">
            <a:extLst>
              <a:ext uri="{FF2B5EF4-FFF2-40B4-BE49-F238E27FC236}">
                <a16:creationId xmlns:a16="http://schemas.microsoft.com/office/drawing/2014/main" id="{9F18825C-6801-8C52-3277-F58D30CA8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41" y="2560156"/>
            <a:ext cx="750220" cy="9680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DBA506-1B51-0CA8-4FAC-E7036AD97B56}"/>
              </a:ext>
            </a:extLst>
          </p:cNvPr>
          <p:cNvSpPr txBox="1"/>
          <p:nvPr/>
        </p:nvSpPr>
        <p:spPr>
          <a:xfrm>
            <a:off x="8807625" y="3569847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Checking the cell growth</a:t>
            </a:r>
          </a:p>
        </p:txBody>
      </p:sp>
      <p:pic>
        <p:nvPicPr>
          <p:cNvPr id="29" name="Picture 28" descr="A picture containing toiletry&#10;&#10;Description automatically generated">
            <a:extLst>
              <a:ext uri="{FF2B5EF4-FFF2-40B4-BE49-F238E27FC236}">
                <a16:creationId xmlns:a16="http://schemas.microsoft.com/office/drawing/2014/main" id="{1EE07337-23A3-A957-2978-48933749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74" y="2607788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A48FEF-1BE5-BE14-51AB-BA2859C2FA38}"/>
              </a:ext>
            </a:extLst>
          </p:cNvPr>
          <p:cNvCxnSpPr>
            <a:cxnSpLocks/>
          </p:cNvCxnSpPr>
          <p:nvPr/>
        </p:nvCxnSpPr>
        <p:spPr>
          <a:xfrm flipV="1">
            <a:off x="967335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9B62F5DA-80CE-371F-9393-87F40D89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10393293" y="1120054"/>
            <a:ext cx="1636246" cy="15600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A7FB42-B8DB-A135-B39F-75E20C3135B8}"/>
              </a:ext>
            </a:extLst>
          </p:cNvPr>
          <p:cNvSpPr txBox="1"/>
          <p:nvPr/>
        </p:nvSpPr>
        <p:spPr>
          <a:xfrm>
            <a:off x="10450772" y="2476369"/>
            <a:ext cx="154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Transfection of AMBIC HEK293 cells [one shake flask for each condition]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79E3F-E519-3495-E69D-9BB8FCB7A3E2}"/>
              </a:ext>
            </a:extLst>
          </p:cNvPr>
          <p:cNvSpPr txBox="1"/>
          <p:nvPr/>
        </p:nvSpPr>
        <p:spPr>
          <a:xfrm>
            <a:off x="1685914" y="5555303"/>
            <a:ext cx="46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qPCR (</a:t>
            </a:r>
            <a:r>
              <a:rPr lang="en-US" dirty="0" err="1"/>
              <a:t>Taqman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C5DAF7-E6B8-7457-6B11-19965E6BC8D3}"/>
              </a:ext>
            </a:extLst>
          </p:cNvPr>
          <p:cNvSpPr txBox="1"/>
          <p:nvPr/>
        </p:nvSpPr>
        <p:spPr>
          <a:xfrm>
            <a:off x="4505603" y="5570155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times freeze/thaw for cell lysis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2D431-C7A4-5C48-A141-5AACA9BB8756}"/>
              </a:ext>
            </a:extLst>
          </p:cNvPr>
          <p:cNvSpPr txBox="1"/>
          <p:nvPr/>
        </p:nvSpPr>
        <p:spPr>
          <a:xfrm>
            <a:off x="9068293" y="4820018"/>
            <a:ext cx="194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harvest on day 3 post-transfection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2CEF6A1-FF4F-1DD8-D880-346AC23866B9}"/>
              </a:ext>
            </a:extLst>
          </p:cNvPr>
          <p:cNvSpPr/>
          <p:nvPr/>
        </p:nvSpPr>
        <p:spPr>
          <a:xfrm rot="12618444">
            <a:off x="7546451" y="4515272"/>
            <a:ext cx="1107929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DFBFB08-3601-AA83-DCEA-C8101A3836BC}"/>
              </a:ext>
            </a:extLst>
          </p:cNvPr>
          <p:cNvSpPr/>
          <p:nvPr/>
        </p:nvSpPr>
        <p:spPr>
          <a:xfrm rot="8904374">
            <a:off x="7648078" y="5349869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E3C8BBE4-E72E-AB42-07E8-B0EFA3192695}"/>
              </a:ext>
            </a:extLst>
          </p:cNvPr>
          <p:cNvSpPr/>
          <p:nvPr/>
        </p:nvSpPr>
        <p:spPr>
          <a:xfrm rot="10800000">
            <a:off x="3443816" y="5573627"/>
            <a:ext cx="830997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5C7B88-78C7-A240-ED12-1D764A1A5559}"/>
              </a:ext>
            </a:extLst>
          </p:cNvPr>
          <p:cNvSpPr txBox="1"/>
          <p:nvPr/>
        </p:nvSpPr>
        <p:spPr>
          <a:xfrm>
            <a:off x="5032850" y="4904421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Transduction efficiency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BE201-40E7-AC21-2A24-CB9B228477D2}"/>
              </a:ext>
            </a:extLst>
          </p:cNvPr>
          <p:cNvSpPr txBox="1"/>
          <p:nvPr/>
        </p:nvSpPr>
        <p:spPr>
          <a:xfrm>
            <a:off x="5164052" y="4244060"/>
            <a:ext cx="61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capsid empty/full ratio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63A349-2A8F-F277-2EF6-BCD76258F091}"/>
              </a:ext>
            </a:extLst>
          </p:cNvPr>
          <p:cNvSpPr txBox="1"/>
          <p:nvPr/>
        </p:nvSpPr>
        <p:spPr>
          <a:xfrm>
            <a:off x="6153526" y="6096082"/>
            <a:ext cx="645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 integrity</a:t>
            </a:r>
            <a:endParaRPr lang="en-US" dirty="0"/>
          </a:p>
        </p:txBody>
      </p:sp>
      <p:sp>
        <p:nvSpPr>
          <p:cNvPr id="42" name="Bent Arrow 41">
            <a:extLst>
              <a:ext uri="{FF2B5EF4-FFF2-40B4-BE49-F238E27FC236}">
                <a16:creationId xmlns:a16="http://schemas.microsoft.com/office/drawing/2014/main" id="{F57DF479-3C02-B494-B719-2F33993B89ED}"/>
              </a:ext>
            </a:extLst>
          </p:cNvPr>
          <p:cNvSpPr/>
          <p:nvPr/>
        </p:nvSpPr>
        <p:spPr>
          <a:xfrm rot="10800000">
            <a:off x="11036779" y="3824050"/>
            <a:ext cx="420669" cy="1378329"/>
          </a:xfrm>
          <a:prstGeom prst="bentArrow">
            <a:avLst>
              <a:gd name="adj1" fmla="val 25000"/>
              <a:gd name="adj2" fmla="val 238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24D22E4-58A9-A81E-08FB-00C1679F5061}"/>
              </a:ext>
            </a:extLst>
          </p:cNvPr>
          <p:cNvSpPr/>
          <p:nvPr/>
        </p:nvSpPr>
        <p:spPr>
          <a:xfrm rot="7638180">
            <a:off x="7748131" y="5665694"/>
            <a:ext cx="1143271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F977006-1714-9B60-DA3B-A338101E53C9}"/>
              </a:ext>
            </a:extLst>
          </p:cNvPr>
          <p:cNvSpPr/>
          <p:nvPr/>
        </p:nvSpPr>
        <p:spPr>
          <a:xfrm rot="11031930">
            <a:off x="7535840" y="4914814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798F05-9714-4038-0918-85BC53A87A9A}"/>
              </a:ext>
            </a:extLst>
          </p:cNvPr>
          <p:cNvSpPr/>
          <p:nvPr/>
        </p:nvSpPr>
        <p:spPr>
          <a:xfrm>
            <a:off x="5705955" y="798064"/>
            <a:ext cx="1998947" cy="3250695"/>
          </a:xfrm>
          <a:prstGeom prst="ellipse">
            <a:avLst/>
          </a:prstGeom>
          <a:noFill/>
          <a:ln>
            <a:solidFill>
              <a:srgbClr val="F9DE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Reconstituted AMBIC Media Preparation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6DC19-BAC0-FE47-5808-C5DCE2B3B5FC}"/>
              </a:ext>
            </a:extLst>
          </p:cNvPr>
          <p:cNvSpPr txBox="1"/>
          <p:nvPr/>
        </p:nvSpPr>
        <p:spPr>
          <a:xfrm>
            <a:off x="1049896" y="3140653"/>
            <a:ext cx="24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AMBIC media without 5 additives (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 and 5 NEAAs (Arg,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Asp, Ser, Val) </a:t>
            </a:r>
            <a:endParaRPr lang="en-US" sz="12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5B28E96-F8B9-AE17-71A2-8C7941EF127B}"/>
              </a:ext>
            </a:extLst>
          </p:cNvPr>
          <p:cNvSpPr/>
          <p:nvPr/>
        </p:nvSpPr>
        <p:spPr>
          <a:xfrm>
            <a:off x="3033871" y="2430156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450A5-156F-4830-4F53-91F41D898759}"/>
              </a:ext>
            </a:extLst>
          </p:cNvPr>
          <p:cNvSpPr txBox="1"/>
          <p:nvPr/>
        </p:nvSpPr>
        <p:spPr>
          <a:xfrm>
            <a:off x="2935528" y="2155689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additives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1F40CD5-DC5F-E778-73D0-09EF9A3F0E6E}"/>
              </a:ext>
            </a:extLst>
          </p:cNvPr>
          <p:cNvSpPr/>
          <p:nvPr/>
        </p:nvSpPr>
        <p:spPr>
          <a:xfrm>
            <a:off x="5918491" y="2424973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C8AC1-F2CD-F098-1330-002E56127460}"/>
              </a:ext>
            </a:extLst>
          </p:cNvPr>
          <p:cNvSpPr txBox="1"/>
          <p:nvPr/>
        </p:nvSpPr>
        <p:spPr>
          <a:xfrm>
            <a:off x="5794814" y="2147974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NEAAs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DE7F5B-30B9-84DC-1FFB-26F7F0212646}"/>
              </a:ext>
            </a:extLst>
          </p:cNvPr>
          <p:cNvSpPr txBox="1"/>
          <p:nvPr/>
        </p:nvSpPr>
        <p:spPr>
          <a:xfrm>
            <a:off x="7018395" y="3182952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3DDE9D-3637-3426-066A-DC69E6A3830D}"/>
              </a:ext>
            </a:extLst>
          </p:cNvPr>
          <p:cNvSpPr txBox="1"/>
          <p:nvPr/>
        </p:nvSpPr>
        <p:spPr>
          <a:xfrm>
            <a:off x="8650044" y="2038169"/>
            <a:ext cx="156424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13 different media formulations with their distinct NEAAs concentrations based on the DOE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E761C-FB51-EDA3-26E1-335D093141CE}"/>
              </a:ext>
            </a:extLst>
          </p:cNvPr>
          <p:cNvSpPr txBox="1"/>
          <p:nvPr/>
        </p:nvSpPr>
        <p:spPr>
          <a:xfrm>
            <a:off x="1049896" y="4422915"/>
            <a:ext cx="9015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Sigma-Aldrich amino acid standards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(Arg, Asp,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Ser, and Val).​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MilliQ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water for dissolving the amino acids.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0.22 </a:t>
            </a:r>
            <a:r>
              <a:rPr lang="en-US" sz="1200" b="0" i="0" u="none" strike="noStrike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µm filtration of amino acid solutions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the filtered amino acid solutions and additives to the deleted media (Cacl2,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Osmolality adjustment by adding NaCl</a:t>
            </a:r>
          </a:p>
          <a:p>
            <a:endParaRPr lang="en-US" sz="12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 of the media post reconstitution with amino acids and additives</a:t>
            </a:r>
          </a:p>
        </p:txBody>
      </p:sp>
      <p:pic>
        <p:nvPicPr>
          <p:cNvPr id="17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DD51B6C3-A1DF-3C20-4678-DA769458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71" y="1476164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0D9E5369-3080-C6F6-7BED-AAD19AC8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67" y="1615708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34A71F0-751D-CB0B-D7A9-B98BADCA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32" y="1612095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0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BB7390-04F8-FF48-9C2F-37D44D2D4171}"/>
              </a:ext>
            </a:extLst>
          </p:cNvPr>
          <p:cNvSpPr txBox="1"/>
          <p:nvPr/>
        </p:nvSpPr>
        <p:spPr>
          <a:xfrm>
            <a:off x="887185" y="1100542"/>
            <a:ext cx="10417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Checking the consistency between the 13 prepared reconstituted media formulations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Plackett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-Burman design prior to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52371-2CD2-3866-7E7D-E82356BF80A3}"/>
              </a:ext>
            </a:extLst>
          </p:cNvPr>
          <p:cNvSpPr txBox="1"/>
          <p:nvPr/>
        </p:nvSpPr>
        <p:spPr>
          <a:xfrm>
            <a:off x="4057986" y="3925389"/>
            <a:ext cx="156424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13 different media formulations with their distinct NEAAs concentrations based on the prepared DOE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85946-3927-5573-BD92-312C14017F13}"/>
              </a:ext>
            </a:extLst>
          </p:cNvPr>
          <p:cNvSpPr txBox="1"/>
          <p:nvPr/>
        </p:nvSpPr>
        <p:spPr>
          <a:xfrm>
            <a:off x="2176969" y="5335084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0FB6648-A5C0-E2AF-9723-90E0D97E6846}"/>
              </a:ext>
            </a:extLst>
          </p:cNvPr>
          <p:cNvSpPr/>
          <p:nvPr/>
        </p:nvSpPr>
        <p:spPr>
          <a:xfrm>
            <a:off x="6096000" y="4255420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black square device with a screen&#10;&#10;Description automatically generated">
            <a:extLst>
              <a:ext uri="{FF2B5EF4-FFF2-40B4-BE49-F238E27FC236}">
                <a16:creationId xmlns:a16="http://schemas.microsoft.com/office/drawing/2014/main" id="{9507A26C-0AD5-5A8A-FAD9-8AB683001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9" y="2945554"/>
            <a:ext cx="2700066" cy="2700066"/>
          </a:xfrm>
          <a:prstGeom prst="rect">
            <a:avLst/>
          </a:prstGeom>
        </p:spPr>
      </p:pic>
      <p:pic>
        <p:nvPicPr>
          <p:cNvPr id="17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04682F68-5489-2856-D9A4-15384565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03" y="2890994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B6A489-FEE8-6AC9-3B31-0F015D89D24B}"/>
              </a:ext>
            </a:extLst>
          </p:cNvPr>
          <p:cNvSpPr txBox="1"/>
          <p:nvPr/>
        </p:nvSpPr>
        <p:spPr>
          <a:xfrm>
            <a:off x="8132292" y="547358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NEAAs measurement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5BB5DF-9ABE-9147-5F44-0EAD2F14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1496579" cy="854075"/>
          </a:xfrm>
        </p:spPr>
        <p:txBody>
          <a:bodyPr>
            <a:noAutofit/>
          </a:bodyPr>
          <a:lstStyle/>
          <a:p>
            <a:r>
              <a:rPr lang="en-US" sz="3000" dirty="0"/>
              <a:t>The NEAAs measurement by REBEL</a:t>
            </a:r>
          </a:p>
        </p:txBody>
      </p:sp>
    </p:spTree>
    <p:extLst>
      <p:ext uri="{BB962C8B-B14F-4D97-AF65-F5344CB8AC3E}">
        <p14:creationId xmlns:p14="http://schemas.microsoft.com/office/powerpoint/2010/main" val="153244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71DEED-DE1B-BF47-A5D9-BED08C93299D}" vid="{A8307314-7AE3-2943-9180-7A1E7D64D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38902-a283-4e8b-b915-a24f50b30b97">
      <Terms xmlns="http://schemas.microsoft.com/office/infopath/2007/PartnerControls"/>
    </lcf76f155ced4ddcb4097134ff3c332f>
    <TaxCatchAll xmlns="59c7801c-6157-44ae-96ad-3f6de4cbcce1" xsi:nil="true"/>
  </documentManagement>
</p:properties>
</file>

<file path=customXml/itemProps1.xml><?xml version="1.0" encoding="utf-8"?>
<ds:datastoreItem xmlns:ds="http://schemas.openxmlformats.org/officeDocument/2006/customXml" ds:itemID="{12EB202B-D41A-477B-96CE-61664FDB8EF1}"/>
</file>

<file path=customXml/itemProps2.xml><?xml version="1.0" encoding="utf-8"?>
<ds:datastoreItem xmlns:ds="http://schemas.openxmlformats.org/officeDocument/2006/customXml" ds:itemID="{4EAA8FAE-E66C-40B4-83A8-FAB9727F15B6}"/>
</file>

<file path=customXml/itemProps3.xml><?xml version="1.0" encoding="utf-8"?>
<ds:datastoreItem xmlns:ds="http://schemas.openxmlformats.org/officeDocument/2006/customXml" ds:itemID="{FA83EE64-6963-4F78-A111-523FC2F99A66}"/>
</file>

<file path=docProps/app.xml><?xml version="1.0" encoding="utf-8"?>
<Properties xmlns="http://schemas.openxmlformats.org/officeDocument/2006/extended-properties" xmlns:vt="http://schemas.openxmlformats.org/officeDocument/2006/docPropsVTypes">
  <TotalTime>17739</TotalTime>
  <Words>1631</Words>
  <Application>Microsoft Macintosh PowerPoint</Application>
  <PresentationFormat>Widescreen</PresentationFormat>
  <Paragraphs>518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等线</vt:lpstr>
      <vt:lpstr>Arial</vt:lpstr>
      <vt:lpstr>Calibri</vt:lpstr>
      <vt:lpstr>Times New Roman</vt:lpstr>
      <vt:lpstr>Office Theme</vt:lpstr>
      <vt:lpstr>Graph</vt:lpstr>
      <vt:lpstr>Maximizing Yields of rAAV and Elucidating the Role of Media Components Through Design and Optimization of AMBIC.293 Media</vt:lpstr>
      <vt:lpstr>UML Update</vt:lpstr>
      <vt:lpstr>Workflow for DOE Study</vt:lpstr>
      <vt:lpstr>Original AMBIC Media Preparation</vt:lpstr>
      <vt:lpstr>Cell Growth in the Original AMBIC Media</vt:lpstr>
      <vt:lpstr>Plackett-Burman Design Review</vt:lpstr>
      <vt:lpstr>Workflow for DOE Study</vt:lpstr>
      <vt:lpstr>Reconstituted AMBIC Media Preparation</vt:lpstr>
      <vt:lpstr>The NEAAs measurement by REBEL</vt:lpstr>
      <vt:lpstr>  The NEAAs measurement by REBEL – Good Alignment   (theoretical vs. measured values)</vt:lpstr>
      <vt:lpstr>  The NEAAs measurement by REBEL - Good Alignment   (theoretical vs. measured values)</vt:lpstr>
      <vt:lpstr>  The NEAAs measurement by REBEL - Good Alignment    (theoretical vs. measured values)</vt:lpstr>
      <vt:lpstr>Workflow for DOE Study</vt:lpstr>
      <vt:lpstr>HEK293 Cell Growth in the original media</vt:lpstr>
      <vt:lpstr>Cell Growth in the Reconstituted AMBIC Media</vt:lpstr>
      <vt:lpstr>Cell Growth in the Reconstituted AMBIC Media</vt:lpstr>
      <vt:lpstr>Cell Growth in the Reconstituted AMBIC Media</vt:lpstr>
      <vt:lpstr>Cell Growth in the Reconstituted AMBIC Media</vt:lpstr>
      <vt:lpstr>Cell Growth in the Reconstituted AMBIC Media</vt:lpstr>
      <vt:lpstr>Cell Growth in the Reconstituted AMBIC Media</vt:lpstr>
      <vt:lpstr>Transfection of AMBIC HEK293 cells (AAV9)</vt:lpstr>
      <vt:lpstr>Decrease in VCD Post-transfection</vt:lpstr>
      <vt:lpstr>Decrease in Cell growth and Viability Post-transfection</vt:lpstr>
      <vt:lpstr>Increase in VCD Post-transfection</vt:lpstr>
      <vt:lpstr>Increase in VCD Post-transfection (cont.)</vt:lpstr>
      <vt:lpstr>Cell growth (post-transfection)</vt:lpstr>
      <vt:lpstr>Genome titer measurement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Houria</dc:creator>
  <cp:lastModifiedBy>Ahi, Hourieh</cp:lastModifiedBy>
  <cp:revision>10</cp:revision>
  <dcterms:created xsi:type="dcterms:W3CDTF">2023-05-15T14:55:16Z</dcterms:created>
  <dcterms:modified xsi:type="dcterms:W3CDTF">2024-10-09T12:24:20Z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0x010100E02D2D43E1D2FC4FBFB8508531D676ED</vt:lpwstr>
  </property>
</Properties>
</file>