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authors.xml" ContentType="application/vnd.ms-powerpoint.author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8" r:id="rId2"/>
    <p:sldId id="276" r:id="rId3"/>
    <p:sldId id="964" r:id="rId4"/>
    <p:sldId id="948" r:id="rId5"/>
    <p:sldId id="965" r:id="rId6"/>
    <p:sldId id="957" r:id="rId7"/>
    <p:sldId id="966" r:id="rId8"/>
    <p:sldId id="950" r:id="rId9"/>
    <p:sldId id="967" r:id="rId10"/>
    <p:sldId id="954" r:id="rId11"/>
    <p:sldId id="963" r:id="rId12"/>
    <p:sldId id="968" r:id="rId13"/>
    <p:sldId id="969" r:id="rId14"/>
    <p:sldId id="971" r:id="rId15"/>
    <p:sldId id="972" r:id="rId16"/>
    <p:sldId id="973" r:id="rId17"/>
    <p:sldId id="974" r:id="rId18"/>
    <p:sldId id="975" r:id="rId19"/>
    <p:sldId id="976" r:id="rId20"/>
    <p:sldId id="962" r:id="rId21"/>
    <p:sldId id="970" r:id="rId22"/>
    <p:sldId id="977" r:id="rId23"/>
    <p:sldId id="953" r:id="rId24"/>
    <p:sldId id="951" r:id="rId25"/>
    <p:sldId id="946" r:id="rId26"/>
    <p:sldId id="952" r:id="rId27"/>
    <p:sldId id="918" r:id="rId28"/>
    <p:sldId id="955" r:id="rId29"/>
    <p:sldId id="434" r:id="rId30"/>
    <p:sldId id="391" r:id="rId31"/>
    <p:sldId id="4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12154-8F1B-3EBD-C5AC-59292121DC75}" name="Wang, Yongdan" initials="WY" userId="S::Yongdan_Wang@student.uml.edu::1416b50c-2561-4304-85ac-d622a5fe88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93"/>
    <a:srgbClr val="467BD2"/>
    <a:srgbClr val="E35246"/>
    <a:srgbClr val="AC3DC1"/>
    <a:srgbClr val="2E3193"/>
    <a:srgbClr val="F6D3D4"/>
    <a:srgbClr val="F9DE28"/>
    <a:srgbClr val="2E3092"/>
    <a:srgbClr val="DD9D30"/>
    <a:srgbClr val="45B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livejohnshopkins-my.sharepoint.com/personal/nndahir1_jh_edu/Documents/JHU-folder%20AMBIC%20AAV%20Media%202.0/AMBIC%20HEK293%20Passage%20Tracker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livejohnshopkins-my.sharepoint.com/personal/nndahir1_jh_edu/Documents/JHU-folder%20AMBIC%20AAV%20Media%202.0/AMBIC%20HEK293%20Passage%20Tracker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alf\Desktop\KHL%20lab%20Alfieri\wt\2024_05_09%20wt%20AdV%20and%20wt%20AAV%20co%20infec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D4 VCD</a:t>
            </a:r>
            <a:r>
              <a:rPr lang="en-US" baseline="0"/>
              <a:t> Post Thaw</a:t>
            </a:r>
            <a:endParaRPr lang="en-US"/>
          </a:p>
        </c:rich>
      </c:tx>
      <c:layout>
        <c:manualLayout>
          <c:xMode val="edge"/>
          <c:yMode val="edge"/>
          <c:x val="0.38605770368464798"/>
          <c:y val="7.7160493827160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03937007874013"/>
          <c:y val="0.17171296296296296"/>
          <c:w val="0.76069597550306223"/>
          <c:h val="0.68422098279381749"/>
        </c:manualLayout>
      </c:layout>
      <c:scatterChart>
        <c:scatterStyle val="lineMarker"/>
        <c:varyColors val="0"/>
        <c:ser>
          <c:idx val="0"/>
          <c:order val="0"/>
          <c:tx>
            <c:v>77C (Complete)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Counts!$A$3:$A$18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(Counts!$H$3,Counts!$H$4,Counts!$H$6,Counts!$H$8,Counts!$H$10,Counts!$H$12,Counts!$H$14,Counts!$H$17,Counts!$H$20,Counts!$H$23,Counts!$H$26)</c:f>
              <c:numCache>
                <c:formatCode>0.00E+00</c:formatCode>
                <c:ptCount val="11"/>
                <c:pt idx="0">
                  <c:v>448000</c:v>
                </c:pt>
                <c:pt idx="1">
                  <c:v>418500</c:v>
                </c:pt>
                <c:pt idx="2">
                  <c:v>785000</c:v>
                </c:pt>
                <c:pt idx="3">
                  <c:v>531500</c:v>
                </c:pt>
                <c:pt idx="4">
                  <c:v>676000</c:v>
                </c:pt>
                <c:pt idx="5">
                  <c:v>856000</c:v>
                </c:pt>
                <c:pt idx="6">
                  <c:v>471000</c:v>
                </c:pt>
                <c:pt idx="7">
                  <c:v>1090500</c:v>
                </c:pt>
                <c:pt idx="8">
                  <c:v>1145000</c:v>
                </c:pt>
                <c:pt idx="9">
                  <c:v>743000</c:v>
                </c:pt>
                <c:pt idx="10">
                  <c:v>1825000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FB-1545-BFC2-C1E953855A7B}"/>
            </c:ext>
          </c:extLst>
        </c:ser>
        <c:ser>
          <c:idx val="1"/>
          <c:order val="1"/>
          <c:tx>
            <c:v>98C (add supp.)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Counts!$A$8:$A$19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(Counts!$H$13,Counts!$H$15,Counts!$H$18,Counts!$H$21,Counts!$H$24,Counts!$H$27)</c:f>
              <c:numCache>
                <c:formatCode>0.00E+00</c:formatCode>
                <c:ptCount val="6"/>
                <c:pt idx="0">
                  <c:v>1395000</c:v>
                </c:pt>
                <c:pt idx="1">
                  <c:v>1325000</c:v>
                </c:pt>
                <c:pt idx="2">
                  <c:v>1835000</c:v>
                </c:pt>
                <c:pt idx="3">
                  <c:v>1060000</c:v>
                </c:pt>
                <c:pt idx="4">
                  <c:v>414500</c:v>
                </c:pt>
                <c:pt idx="5">
                  <c:v>314500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8FB-1545-BFC2-C1E953855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283936"/>
        <c:axId val="1107607888"/>
      </c:scatterChart>
      <c:valAx>
        <c:axId val="100428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Passage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07888"/>
        <c:crosses val="autoZero"/>
        <c:crossBetween val="midCat"/>
      </c:valAx>
      <c:valAx>
        <c:axId val="1107607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VCD (cells/mL)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283936"/>
        <c:crosses val="autoZero"/>
        <c:crossBetween val="midCat"/>
      </c:valAx>
      <c:spPr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18751312335958004"/>
          <c:y val="0.19986038203557888"/>
          <c:w val="0.24304243219597552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D4 Viability Post</a:t>
            </a:r>
            <a:r>
              <a:rPr lang="en-US" baseline="0"/>
              <a:t> Thaw</a:t>
            </a:r>
            <a:endParaRPr lang="en-US"/>
          </a:p>
        </c:rich>
      </c:tx>
      <c:layout>
        <c:manualLayout>
          <c:xMode val="edge"/>
          <c:yMode val="edge"/>
          <c:x val="0.40618609270360451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03937007874013"/>
          <c:y val="0.17171296296296296"/>
          <c:w val="0.76069597550306223"/>
          <c:h val="0.68422098279381749"/>
        </c:manualLayout>
      </c:layout>
      <c:scatterChart>
        <c:scatterStyle val="lineMarker"/>
        <c:varyColors val="0"/>
        <c:ser>
          <c:idx val="0"/>
          <c:order val="0"/>
          <c:tx>
            <c:v>77C (Complete)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Counts!$A$3:$A$18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(Counts!$J$3,Counts!$J$4,Counts!$J$5,Counts!$J$8,Counts!$J$12,Counts!$J$14,Counts!$J$17,Counts!$J$20,Counts!$J$23,Counts!$J$26)</c:f>
              <c:numCache>
                <c:formatCode>0%</c:formatCode>
                <c:ptCount val="10"/>
                <c:pt idx="0">
                  <c:v>0.44865114643763027</c:v>
                </c:pt>
                <c:pt idx="1">
                  <c:v>0.46156795256270444</c:v>
                </c:pt>
                <c:pt idx="2">
                  <c:v>0.67810532030401738</c:v>
                </c:pt>
                <c:pt idx="3">
                  <c:v>0.67177241314262781</c:v>
                </c:pt>
                <c:pt idx="4">
                  <c:v>0.51228059696794992</c:v>
                </c:pt>
                <c:pt idx="5">
                  <c:v>0.59279409910477865</c:v>
                </c:pt>
                <c:pt idx="6">
                  <c:v>0.74516214469342423</c:v>
                </c:pt>
                <c:pt idx="7">
                  <c:v>0.86199439804527533</c:v>
                </c:pt>
                <c:pt idx="8">
                  <c:v>0.82122275875410145</c:v>
                </c:pt>
                <c:pt idx="9">
                  <c:v>0.80830725877895682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2F-844E-90EA-EE736AED953B}"/>
            </c:ext>
          </c:extLst>
        </c:ser>
        <c:ser>
          <c:idx val="1"/>
          <c:order val="1"/>
          <c:tx>
            <c:v>98C (add supp.)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Counts!$A$8:$A$19</c:f>
              <c:numCache>
                <c:formatCode>General</c:formatCode>
                <c:ptCount val="12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(Counts!$J$13,Counts!$J$15,Counts!$J$18,Counts!$J$21,Counts!$J$24,Counts!$J$27)</c:f>
              <c:numCache>
                <c:formatCode>0%</c:formatCode>
                <c:ptCount val="6"/>
                <c:pt idx="0">
                  <c:v>0.77956989247311825</c:v>
                </c:pt>
                <c:pt idx="1">
                  <c:v>0.92750783699059558</c:v>
                </c:pt>
                <c:pt idx="2">
                  <c:v>0.90226931647641995</c:v>
                </c:pt>
                <c:pt idx="3">
                  <c:v>0.81949089201697989</c:v>
                </c:pt>
                <c:pt idx="4">
                  <c:v>0.53962719324868758</c:v>
                </c:pt>
                <c:pt idx="5">
                  <c:v>0.48725128644939963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2F-844E-90EA-EE736AED9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283936"/>
        <c:axId val="1107607888"/>
      </c:scatterChart>
      <c:valAx>
        <c:axId val="100428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Passage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607888"/>
        <c:crosses val="autoZero"/>
        <c:crossBetween val="midCat"/>
      </c:valAx>
      <c:valAx>
        <c:axId val="1107607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Viability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283936"/>
        <c:crosses val="autoZero"/>
        <c:crossBetween val="midCat"/>
      </c:valAx>
      <c:spPr>
        <a:solidFill>
          <a:schemeClr val="lt1"/>
        </a:solidFill>
        <a:ln w="1905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r"/>
      <c:layout>
        <c:manualLayout>
          <c:xMode val="edge"/>
          <c:yMode val="edge"/>
          <c:x val="0.18751312335958004"/>
          <c:y val="0.19986038203557888"/>
          <c:w val="0.24304243219597552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AAV9- relative height estimator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Height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94933959942776E-2"/>
                  <c:y val="0.3580017840867346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'[1]int peaks'!$AB$11:$AB$14</c:f>
              <c:numCache>
                <c:formatCode>General</c:formatCode>
                <c:ptCount val="4"/>
                <c:pt idx="0">
                  <c:v>45</c:v>
                </c:pt>
                <c:pt idx="1">
                  <c:v>34.85</c:v>
                </c:pt>
                <c:pt idx="2">
                  <c:v>14.55</c:v>
                </c:pt>
                <c:pt idx="3">
                  <c:v>4.4000000000000004</c:v>
                </c:pt>
              </c:numCache>
            </c:numRef>
          </c:xVal>
          <c:yVal>
            <c:numRef>
              <c:f>'[1]int peaks'!$AO$11:$AO$14</c:f>
              <c:numCache>
                <c:formatCode>General</c:formatCode>
                <c:ptCount val="4"/>
                <c:pt idx="0">
                  <c:v>0.77964912280701748</c:v>
                </c:pt>
                <c:pt idx="1">
                  <c:v>0.76190476190476186</c:v>
                </c:pt>
                <c:pt idx="2">
                  <c:v>0.64247215235357535</c:v>
                </c:pt>
                <c:pt idx="3">
                  <c:v>0.57754010695187163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4E-4155-8AAE-0A6DCA28B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3037647"/>
        <c:axId val="1046307728"/>
      </c:scatterChart>
      <c:valAx>
        <c:axId val="171303764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Expected full capsid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307728"/>
        <c:crosses val="autoZero"/>
        <c:crossBetween val="midCat"/>
      </c:valAx>
      <c:valAx>
        <c:axId val="1046307728"/>
        <c:scaling>
          <c:orientation val="minMax"/>
          <c:min val="0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Observed relative full height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0376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8494-F6C6-405F-8550-FE2516B10BC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03C49-0A55-44F4-BB9D-4B008FFD8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1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3.5-4E6 </a:t>
            </a:r>
          </a:p>
          <a:p>
            <a:r>
              <a:rPr lang="en-US"/>
              <a:t>275</a:t>
            </a:r>
          </a:p>
          <a:p>
            <a:endParaRPr lang="en-US"/>
          </a:p>
          <a:p>
            <a:r>
              <a:rPr lang="en-US"/>
              <a:t>Thaw in AMBIC1.293 (98C)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4A5ABF-A166-E844-AB15-A3580D7EA8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6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www.addgene.org</a:t>
            </a:r>
            <a:r>
              <a:rPr lang="en-US" dirty="0"/>
              <a:t>/32395/</a:t>
            </a:r>
          </a:p>
          <a:p>
            <a:r>
              <a:rPr lang="en-US" dirty="0"/>
              <a:t>https://</a:t>
            </a:r>
            <a:r>
              <a:rPr lang="en-US" dirty="0" err="1"/>
              <a:t>www.addgene.org</a:t>
            </a:r>
            <a:r>
              <a:rPr lang="en-US" dirty="0"/>
              <a:t>/112867/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03C49-0A55-44F4-BB9D-4B008FFD84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3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back to my first slide on PE- we see that error is quite high- because ---- not sensitive enough to measure small changes in PE</a:t>
            </a:r>
          </a:p>
          <a:p>
            <a:r>
              <a:rPr lang="en-US" dirty="0"/>
              <a:t>Column loading- sample binds, lower salt wash removes empty capsids without negatively charged DNA inside first, higher salt wash removes full capsids in separate peaks</a:t>
            </a:r>
          </a:p>
          <a:p>
            <a:r>
              <a:rPr lang="en-US" dirty="0"/>
              <a:t>Serotype specific binding profiles-  may be due to overall differences in amino acid composition, resulting in varying capsid surface charge profile and overall structural characteristics of different AAV serotypes.</a:t>
            </a:r>
          </a:p>
          <a:p>
            <a:endParaRPr lang="en-US" dirty="0"/>
          </a:p>
          <a:p>
            <a:r>
              <a:rPr lang="en-US" dirty="0"/>
              <a:t>Challenging because there is such as small difference in isoelectric point </a:t>
            </a:r>
            <a:r>
              <a:rPr lang="en-US" dirty="0" err="1"/>
              <a:t>pI</a:t>
            </a:r>
            <a:r>
              <a:rPr lang="en-US" dirty="0"/>
              <a:t> of empty vs full capsids- for serotype 6 for example – </a:t>
            </a:r>
            <a:r>
              <a:rPr lang="en-US" dirty="0" err="1"/>
              <a:t>pI</a:t>
            </a:r>
            <a:r>
              <a:rPr lang="en-US" dirty="0"/>
              <a:t> diff is &lt; 0.4 --  full = 6.3 and empty = 5.9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C085F-4922-40CC-8C06-F09C4B5823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5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37DF7-9E76-ADC1-D8FD-347A2F0D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7A21A-A547-D575-2292-DA9E6DE0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86;p1">
            <a:extLst>
              <a:ext uri="{FF2B5EF4-FFF2-40B4-BE49-F238E27FC236}">
                <a16:creationId xmlns:a16="http://schemas.microsoft.com/office/drawing/2014/main" id="{0BAE8663-203B-7B74-CC4B-438FCF300558}"/>
              </a:ext>
            </a:extLst>
          </p:cNvPr>
          <p:cNvSpPr txBox="1"/>
          <p:nvPr userDrawn="1"/>
        </p:nvSpPr>
        <p:spPr>
          <a:xfrm>
            <a:off x="2305100" y="5616114"/>
            <a:ext cx="7699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 National  Science  Foundation-facilitated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academic – industry – government  consortia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 advance  precompetitive  knowledge  in  biomanufacturing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7;p1" descr="AMBIC-horizontal.png">
            <a:extLst>
              <a:ext uri="{FF2B5EF4-FFF2-40B4-BE49-F238E27FC236}">
                <a16:creationId xmlns:a16="http://schemas.microsoft.com/office/drawing/2014/main" id="{799E2BAE-9722-7C06-A27F-CC800348A8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38298"/>
          <a:stretch/>
        </p:blipFill>
        <p:spPr>
          <a:xfrm>
            <a:off x="4129210" y="400616"/>
            <a:ext cx="3949441" cy="86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8;p1" descr="UD_Logo.jpg">
            <a:extLst>
              <a:ext uri="{FF2B5EF4-FFF2-40B4-BE49-F238E27FC236}">
                <a16:creationId xmlns:a16="http://schemas.microsoft.com/office/drawing/2014/main" id="{3036E2CC-68E3-BCC1-1942-94A8F64DDC6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374607" y="1354818"/>
            <a:ext cx="1560726" cy="62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9;p1" descr="Johns_Hopkins_Logo.png">
            <a:extLst>
              <a:ext uri="{FF2B5EF4-FFF2-40B4-BE49-F238E27FC236}">
                <a16:creationId xmlns:a16="http://schemas.microsoft.com/office/drawing/2014/main" id="{9E976870-B2A9-8B86-854E-E0390CB73E6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260671" y="1377812"/>
            <a:ext cx="2852988" cy="58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0;p1" descr="NSF.jpeg">
            <a:extLst>
              <a:ext uri="{FF2B5EF4-FFF2-40B4-BE49-F238E27FC236}">
                <a16:creationId xmlns:a16="http://schemas.microsoft.com/office/drawing/2014/main" id="{A0E7C249-C0A0-DFC1-EEA4-F13C45DD04FC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1755648" y="101307"/>
            <a:ext cx="1099312" cy="1107640"/>
          </a:xfrm>
          <a:prstGeom prst="rect">
            <a:avLst/>
          </a:prstGeom>
          <a:solidFill>
            <a:srgbClr val="F8DE28"/>
          </a:solidFill>
          <a:ln>
            <a:noFill/>
          </a:ln>
        </p:spPr>
      </p:pic>
      <p:pic>
        <p:nvPicPr>
          <p:cNvPr id="12" name="Google Shape;91;p1" descr="Clemson_Logo.png">
            <a:extLst>
              <a:ext uri="{FF2B5EF4-FFF2-40B4-BE49-F238E27FC236}">
                <a16:creationId xmlns:a16="http://schemas.microsoft.com/office/drawing/2014/main" id="{9B70E881-6C05-2AB3-E3AD-40D9268B01B9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7573522" y="1346299"/>
            <a:ext cx="221932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685780E0-EC19-D9CC-9841-BE520210106A}"/>
              </a:ext>
            </a:extLst>
          </p:cNvPr>
          <p:cNvSpPr txBox="1"/>
          <p:nvPr userDrawn="1"/>
        </p:nvSpPr>
        <p:spPr>
          <a:xfrm>
            <a:off x="2100890" y="2924071"/>
            <a:ext cx="80060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Industry/University Cooperative Research Center (I/UCRC)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600"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Mammalian Biomanufacturing Innovation Center (AMBIC)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94;p1">
            <a:extLst>
              <a:ext uri="{FF2B5EF4-FFF2-40B4-BE49-F238E27FC236}">
                <a16:creationId xmlns:a16="http://schemas.microsoft.com/office/drawing/2014/main" id="{1F7FFA46-0B6B-4623-6758-25A98E9AEAC7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4199259" y="2015819"/>
            <a:ext cx="1828800" cy="7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95;p1">
            <a:extLst>
              <a:ext uri="{FF2B5EF4-FFF2-40B4-BE49-F238E27FC236}">
                <a16:creationId xmlns:a16="http://schemas.microsoft.com/office/drawing/2014/main" id="{DC738CA9-03C5-A64E-BF97-457A7C4467F1}"/>
              </a:ext>
            </a:extLst>
          </p:cNvPr>
          <p:cNvSpPr/>
          <p:nvPr userDrawn="1"/>
        </p:nvSpPr>
        <p:spPr>
          <a:xfrm>
            <a:off x="2854960" y="6284305"/>
            <a:ext cx="648208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are Proprietary to AMBIC and its Members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Terms of Center Membership Agreement Apply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96;p1">
            <a:extLst>
              <a:ext uri="{FF2B5EF4-FFF2-40B4-BE49-F238E27FC236}">
                <a16:creationId xmlns:a16="http://schemas.microsoft.com/office/drawing/2014/main" id="{EA3D12F9-D7A8-801E-F7A2-0E79A9DB245D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6785713" y="1980215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F277A51-CECC-F13C-3E9E-45F7428DB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844" y="3459453"/>
            <a:ext cx="10512429" cy="1045472"/>
          </a:xfrm>
        </p:spPr>
        <p:txBody>
          <a:bodyPr>
            <a:noAutofit/>
          </a:bodyPr>
          <a:lstStyle>
            <a:lvl1pPr algn="ctr">
              <a:defRPr sz="2400" b="1">
                <a:solidFill>
                  <a:srgbClr val="2E3093"/>
                </a:solidFill>
              </a:defRPr>
            </a:lvl1pPr>
          </a:lstStyle>
          <a:p>
            <a:r>
              <a:rPr lang="en-US"/>
              <a:t>Project Title</a:t>
            </a:r>
            <a:br>
              <a:rPr lang="en-US"/>
            </a:b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CB3250B-643E-5BAC-E319-14CA6B34C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1843" y="4791919"/>
            <a:ext cx="10512429" cy="81791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2E309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Project PIs</a:t>
            </a:r>
          </a:p>
          <a:p>
            <a:r>
              <a:rPr lang="en-US"/>
              <a:t>Mentor Meeting: Month, Year</a:t>
            </a:r>
          </a:p>
        </p:txBody>
      </p:sp>
    </p:spTree>
    <p:extLst>
      <p:ext uri="{BB962C8B-B14F-4D97-AF65-F5344CB8AC3E}">
        <p14:creationId xmlns:p14="http://schemas.microsoft.com/office/powerpoint/2010/main" val="349642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8216-B3FC-CB15-7BDE-C382602A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101A5-0988-8B7F-CC02-7E70B03FC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15C98-07B6-7D61-92DD-CA0501611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3213-D9A4-2509-0DD9-565055C5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782DE-0595-23CD-51BA-FD4E8C84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026B-4050-A3AF-A3A0-350733C70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6797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E72D-6C90-EF13-C6D7-41E2D919F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8127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B62F-FA48-738E-B845-FCF07754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DA78B-5100-FBA0-FC82-8481914D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AE54-5C67-0811-5EA2-FEBCEAC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0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0F56-F1AA-7355-2849-EC5099A4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2A2-A161-1AD6-A8F3-7C315CA15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8BFC-A6BC-219A-6E09-C148FF5F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184E-27AC-012A-E86A-5584F77A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15373-C6DF-C2BB-A5C3-B22CAC76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01741-2EBA-32A2-AAED-EBD2DC1C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844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3C707-A34E-56D7-5AB4-4327CC51E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844" y="4589463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0366-B981-9D22-14FC-91F4D1D2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64537-579C-6C70-1D6E-5229A42B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3241-07BE-61C1-CFEE-3D6C95BE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C56B-911D-282A-0FAB-B23EEF58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88" y="365125"/>
            <a:ext cx="1051242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80761-E1A6-D28E-BC22-AA2E2F39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29B75-888F-D8C8-3F8F-188A4B44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684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73C58-942B-4544-303E-CB98BDD7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72F4A-CBF0-CFAA-046B-FFDA26D5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66280-6734-76BD-594F-99D5BD87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5EBB-252B-5F06-A177-5FAE5B390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DDD5-524D-80C9-B347-E58DA1877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6007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B6591-4B06-FB55-F482-68F9E84BF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6007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E30C93-3D87-7043-7F3A-27A1F3AD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41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A135F-B292-8CFD-A4F8-3301C9EFF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419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98832-C1CF-3145-54EF-90D335FF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0B1B1-DEB5-57B9-365D-57561938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2B78C-214A-ADDD-C19C-A1B75427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1F60-AF0E-AF7D-47AC-ADA3AB43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ADD52-501B-093B-26EE-476E1B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0E2DE-A3A1-3238-26CC-A25F8103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F0F2E-7993-51F7-A969-2EA8C362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AED4F-E165-1D15-028E-32F6D95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71BE1-0EFB-B480-664D-7332DB8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059E1-5D08-7C16-B3BB-CBF98970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46429-6904-0E3C-827C-C33E59C2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3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E138-6034-F0A3-AA9B-6577BB2BE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31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1B24F-C8B9-2E33-4362-EB90E294A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443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BEAAB-0C7D-52A8-CA16-4CEB67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E865B-1276-7E22-F579-4364FD08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1CAA7-1730-D1D3-B68C-F03A3F3B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ADE3E-E868-B6A3-1FB2-81BE2273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73F69-5121-E802-45F3-9339E66A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9406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5D77B-C406-83C6-10D9-E25DA89C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00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72E-EE59-2C13-B8F5-4C87FC61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CC5F4-36CD-C8EC-83AA-747C58EFA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7A532-998E-36B7-F81E-BB51C79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F4138-23FD-3106-7EC1-AC6E3CA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F95BF-8B9F-1835-298B-F6B417D63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016" y="13998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6BD68-896D-97D0-D8E8-6C12E2D25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B020-5C29-F04E-9BF1-41D45261309D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7B74-E514-6A2E-D830-58A3EA8BB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32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EAC7A-3380-6CDA-96E6-AF12EC24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52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CE084-6DFF-4E4A-BD22-12712B0D9A8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157;g10416e6b5f8_0_1">
            <a:extLst>
              <a:ext uri="{FF2B5EF4-FFF2-40B4-BE49-F238E27FC236}">
                <a16:creationId xmlns:a16="http://schemas.microsoft.com/office/drawing/2014/main" id="{9ED16458-A7BC-275C-7FE1-A27C654EBBD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961293" cy="6815170"/>
            <a:chOff x="-4220" y="-4827"/>
            <a:chExt cx="938963" cy="6656860"/>
          </a:xfrm>
        </p:grpSpPr>
        <p:pic>
          <p:nvPicPr>
            <p:cNvPr id="8" name="Google Shape;158;g10416e6b5f8_0_1" descr="NSF.jpeg">
              <a:extLst>
                <a:ext uri="{FF2B5EF4-FFF2-40B4-BE49-F238E27FC236}">
                  <a16:creationId xmlns:a16="http://schemas.microsoft.com/office/drawing/2014/main" id="{B5E89712-8DEF-ECF9-FF7D-C7FB681A47B3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oogle Shape;159;g10416e6b5f8_0_1">
              <a:extLst>
                <a:ext uri="{FF2B5EF4-FFF2-40B4-BE49-F238E27FC236}">
                  <a16:creationId xmlns:a16="http://schemas.microsoft.com/office/drawing/2014/main" id="{54F3A682-DB6A-2B94-24B9-1B4F075038EA}"/>
                </a:ext>
              </a:extLst>
            </p:cNvPr>
            <p:cNvGrpSpPr/>
            <p:nvPr/>
          </p:nvGrpSpPr>
          <p:grpSpPr>
            <a:xfrm rot="-5400000">
              <a:off x="-2361284" y="2352237"/>
              <a:ext cx="5653092" cy="938963"/>
              <a:chOff x="325097" y="2690360"/>
              <a:chExt cx="6178917" cy="1026301"/>
            </a:xfrm>
          </p:grpSpPr>
          <p:sp>
            <p:nvSpPr>
              <p:cNvPr id="10" name="Google Shape;160;g10416e6b5f8_0_1">
                <a:extLst>
                  <a:ext uri="{FF2B5EF4-FFF2-40B4-BE49-F238E27FC236}">
                    <a16:creationId xmlns:a16="http://schemas.microsoft.com/office/drawing/2014/main" id="{9B610558-9BAF-C7FB-2E3A-757B9D746B6A}"/>
                  </a:ext>
                </a:extLst>
              </p:cNvPr>
              <p:cNvSpPr/>
              <p:nvPr/>
            </p:nvSpPr>
            <p:spPr>
              <a:xfrm rot="5400000">
                <a:off x="2900597" y="114860"/>
                <a:ext cx="1026301" cy="6177302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" name="Google Shape;161;g10416e6b5f8_0_1" descr="AMBIC-horizontal.png">
                <a:extLst>
                  <a:ext uri="{FF2B5EF4-FFF2-40B4-BE49-F238E27FC236}">
                    <a16:creationId xmlns:a16="http://schemas.microsoft.com/office/drawing/2014/main" id="{8D3F1487-FD1F-7395-202A-0EA7A143BDF6}"/>
                  </a:ext>
                </a:extLst>
              </p:cNvPr>
              <p:cNvPicPr preferRelativeResize="0"/>
              <p:nvPr/>
            </p:nvPicPr>
            <p:blipFill rotWithShape="1">
              <a:blip r:embed="rId14">
                <a:alphaModFix/>
              </a:blip>
              <a:srcRect r="38822"/>
              <a:stretch/>
            </p:blipFill>
            <p:spPr>
              <a:xfrm>
                <a:off x="395795" y="2834194"/>
                <a:ext cx="3356341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162;g10416e6b5f8_0_1">
                <a:extLst>
                  <a:ext uri="{FF2B5EF4-FFF2-40B4-BE49-F238E27FC236}">
                    <a16:creationId xmlns:a16="http://schemas.microsoft.com/office/drawing/2014/main" id="{19EFBC92-232C-03E3-E3A4-CD2D6C7730F0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00" cy="1026300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6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E309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28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304F-C938-F667-9E72-C9FAAEDD7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" y="3585183"/>
            <a:ext cx="10512429" cy="1045472"/>
          </a:xfrm>
        </p:spPr>
        <p:txBody>
          <a:bodyPr/>
          <a:lstStyle/>
          <a:p>
            <a:r>
              <a:rPr lang="en-US" altLang="zh-CN" sz="2400" b="1">
                <a:solidFill>
                  <a:srgbClr val="000090"/>
                </a:solidFill>
                <a:ea typeface="等线"/>
              </a:rPr>
              <a:t>Maximizing Yields of </a:t>
            </a:r>
            <a:r>
              <a:rPr lang="en-US" altLang="zh-CN" sz="2400" b="1" err="1">
                <a:solidFill>
                  <a:srgbClr val="000090"/>
                </a:solidFill>
                <a:ea typeface="等线"/>
              </a:rPr>
              <a:t>rAAV</a:t>
            </a:r>
            <a:r>
              <a:rPr lang="en-US" altLang="zh-CN" sz="2400" b="1">
                <a:solidFill>
                  <a:srgbClr val="000090"/>
                </a:solidFill>
                <a:ea typeface="等线"/>
              </a:rPr>
              <a:t> and Elucidating the Role of Media Components Through Design and Optimization of AMBIC.293 Media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2B29B-DE4B-D6FA-8756-CEC5F743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609" y="4734769"/>
            <a:ext cx="8506782" cy="817912"/>
          </a:xfrm>
        </p:spPr>
        <p:txBody>
          <a:bodyPr>
            <a:normAutofit lnSpcReduction="10000"/>
          </a:bodyPr>
          <a:lstStyle/>
          <a:p>
            <a:r>
              <a:rPr lang="en-US" sz="1800">
                <a:solidFill>
                  <a:srgbClr val="000090"/>
                </a:solidFill>
              </a:rPr>
              <a:t>David McNally (</a:t>
            </a:r>
            <a:r>
              <a:rPr lang="en-US" sz="1800" err="1">
                <a:solidFill>
                  <a:srgbClr val="000090"/>
                </a:solidFill>
              </a:rPr>
              <a:t>MassBiologics</a:t>
            </a:r>
            <a:r>
              <a:rPr lang="en-US" sz="1800">
                <a:solidFill>
                  <a:srgbClr val="000090"/>
                </a:solidFill>
              </a:rPr>
              <a:t>/UML), </a:t>
            </a:r>
            <a:r>
              <a:rPr lang="en-US" sz="1800" err="1">
                <a:solidFill>
                  <a:srgbClr val="000090"/>
                </a:solidFill>
              </a:rPr>
              <a:t>Seongkyu</a:t>
            </a:r>
            <a:r>
              <a:rPr lang="en-US" sz="1800">
                <a:solidFill>
                  <a:srgbClr val="000090"/>
                </a:solidFill>
              </a:rPr>
              <a:t> Yoon (UML),</a:t>
            </a:r>
            <a:r>
              <a:rPr lang="zh-CN" altLang="en-US" sz="1800">
                <a:solidFill>
                  <a:srgbClr val="000090"/>
                </a:solidFill>
                <a:ea typeface="等线"/>
              </a:rPr>
              <a:t> </a:t>
            </a:r>
            <a:r>
              <a:rPr lang="en-US" sz="1800">
                <a:solidFill>
                  <a:srgbClr val="000090"/>
                </a:solidFill>
              </a:rPr>
              <a:t>Mike </a:t>
            </a:r>
            <a:r>
              <a:rPr lang="en-US" sz="1800" err="1">
                <a:solidFill>
                  <a:srgbClr val="000090"/>
                </a:solidFill>
              </a:rPr>
              <a:t>Betenbaugh</a:t>
            </a:r>
            <a:r>
              <a:rPr lang="en-US" altLang="zh-CN" sz="1800">
                <a:solidFill>
                  <a:srgbClr val="000090"/>
                </a:solidFill>
                <a:ea typeface="等线"/>
              </a:rPr>
              <a:t>/Michael Bevan</a:t>
            </a:r>
            <a:r>
              <a:rPr lang="en-US" sz="1800">
                <a:solidFill>
                  <a:srgbClr val="000090"/>
                </a:solidFill>
              </a:rPr>
              <a:t> (JHU), Kelvin Lee (UD)</a:t>
            </a:r>
            <a:br>
              <a:rPr lang="en-US" sz="1800">
                <a:solidFill>
                  <a:srgbClr val="000090"/>
                </a:solidFill>
                <a:cs typeface="Calibri"/>
              </a:rPr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62E23-6310-5308-60AF-7D54347EDFF1}"/>
              </a:ext>
            </a:extLst>
          </p:cNvPr>
          <p:cNvSpPr/>
          <p:nvPr/>
        </p:nvSpPr>
        <p:spPr>
          <a:xfrm>
            <a:off x="0" y="0"/>
            <a:ext cx="9715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102246C-D25C-8BEB-8C20-379ACA2C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254901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  The NEAAs measurement by REBEL – Good Alignment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2300" dirty="0"/>
              <a:t>(theoretical vs. measured values)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9F21199-3A3C-9B00-EE56-F13625F70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273" y="1438020"/>
          <a:ext cx="3709852" cy="284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9F21199-3A3C-9B00-EE56-F13625F70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8273" y="1438020"/>
                        <a:ext cx="3709852" cy="284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5F2D41A-D545-46AC-CDAF-3054F9A68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8125" y="1219200"/>
          <a:ext cx="4023361" cy="308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5F2D41A-D545-46AC-CDAF-3054F9A68F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8125" y="1219200"/>
                        <a:ext cx="4023361" cy="3087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795268-C6F5-13A2-4516-5F43668C63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07976" y="1240827"/>
          <a:ext cx="4023362" cy="308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8795268-C6F5-13A2-4516-5F43668C6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7976" y="1240827"/>
                        <a:ext cx="4023362" cy="3087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AB53599-1455-9125-7EA9-ACD458AC9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5543" y="3949759"/>
          <a:ext cx="3875312" cy="297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AB53599-1455-9125-7EA9-ACD458AC91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5543" y="3949759"/>
                        <a:ext cx="3875312" cy="2973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134B71C-3392-80B3-7C7B-59B4B37B8A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8125" y="3826288"/>
          <a:ext cx="4153990" cy="3187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134B71C-3392-80B3-7C7B-59B4B37B8A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98125" y="3826288"/>
                        <a:ext cx="4153990" cy="3187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C45A06-D702-0B0D-5400-1FE560736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88383" y="3782204"/>
          <a:ext cx="4245430" cy="325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C45A06-D702-0B0D-5400-1FE56073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88383" y="3782204"/>
                        <a:ext cx="4245430" cy="3257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EDC802-481C-847F-8A93-3317882DA76F}"/>
              </a:ext>
            </a:extLst>
          </p:cNvPr>
          <p:cNvSpPr txBox="1"/>
          <p:nvPr/>
        </p:nvSpPr>
        <p:spPr>
          <a:xfrm>
            <a:off x="2083524" y="2131183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C3E20-4D81-39F0-C9AB-140E08C1385C}"/>
              </a:ext>
            </a:extLst>
          </p:cNvPr>
          <p:cNvSpPr txBox="1"/>
          <p:nvPr/>
        </p:nvSpPr>
        <p:spPr>
          <a:xfrm>
            <a:off x="7032169" y="2203528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C654F-59F5-2534-08A8-C9CB60081B03}"/>
              </a:ext>
            </a:extLst>
          </p:cNvPr>
          <p:cNvSpPr txBox="1"/>
          <p:nvPr/>
        </p:nvSpPr>
        <p:spPr>
          <a:xfrm>
            <a:off x="9639124" y="1761707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F61CD-EB46-6909-2029-EDBA154EF73B}"/>
              </a:ext>
            </a:extLst>
          </p:cNvPr>
          <p:cNvSpPr txBox="1"/>
          <p:nvPr/>
        </p:nvSpPr>
        <p:spPr>
          <a:xfrm>
            <a:off x="1638298" y="464727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09E1F7-26C1-5C72-2818-79B528D5841A}"/>
              </a:ext>
            </a:extLst>
          </p:cNvPr>
          <p:cNvSpPr txBox="1"/>
          <p:nvPr/>
        </p:nvSpPr>
        <p:spPr>
          <a:xfrm>
            <a:off x="5519057" y="43502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674AEE-0914-AC8F-60D5-85267F377FE5}"/>
              </a:ext>
            </a:extLst>
          </p:cNvPr>
          <p:cNvSpPr txBox="1"/>
          <p:nvPr/>
        </p:nvSpPr>
        <p:spPr>
          <a:xfrm>
            <a:off x="9255035" y="440055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6</a:t>
            </a:r>
          </a:p>
        </p:txBody>
      </p:sp>
    </p:spTree>
    <p:extLst>
      <p:ext uri="{BB962C8B-B14F-4D97-AF65-F5344CB8AC3E}">
        <p14:creationId xmlns:p14="http://schemas.microsoft.com/office/powerpoint/2010/main" val="1474960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7E346-0DF2-FF0D-35C2-33D544F871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0708" y="1079897"/>
          <a:ext cx="4284618" cy="3287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BD7E346-0DF2-FF0D-35C2-33D544F871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0708" y="1079897"/>
                        <a:ext cx="4284618" cy="3287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B7F394C-25E4-225C-404C-D6EE8F35F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9299" y="919040"/>
          <a:ext cx="4494256" cy="34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B7F394C-25E4-225C-404C-D6EE8F35F0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299" y="919040"/>
                        <a:ext cx="4494256" cy="34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D198023-CCAC-EF69-D2A6-1AAF537CE1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8338" y="925571"/>
          <a:ext cx="4494256" cy="34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D198023-CCAC-EF69-D2A6-1AAF537CE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98338" y="925571"/>
                        <a:ext cx="4494256" cy="34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42B65D7-BDBC-858E-15F5-2CA6897A3979}"/>
              </a:ext>
            </a:extLst>
          </p:cNvPr>
          <p:cNvSpPr txBox="1"/>
          <p:nvPr/>
        </p:nvSpPr>
        <p:spPr>
          <a:xfrm>
            <a:off x="1900644" y="156464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17DF4-3D0C-9F48-E823-A80836F3AF9C}"/>
              </a:ext>
            </a:extLst>
          </p:cNvPr>
          <p:cNvSpPr txBox="1"/>
          <p:nvPr/>
        </p:nvSpPr>
        <p:spPr>
          <a:xfrm>
            <a:off x="5492298" y="154328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4709B-8540-D4F1-A311-61177F03D613}"/>
              </a:ext>
            </a:extLst>
          </p:cNvPr>
          <p:cNvSpPr txBox="1"/>
          <p:nvPr/>
        </p:nvSpPr>
        <p:spPr>
          <a:xfrm>
            <a:off x="9241337" y="159498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9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E9AC625-41AF-4F86-4D4E-48CA6C2840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0870" y="3915878"/>
          <a:ext cx="4032989" cy="309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E9AC625-41AF-4F86-4D4E-48CA6C284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0870" y="3915878"/>
                        <a:ext cx="4032989" cy="309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AD36CEA-3B4D-9F50-B913-51707FB7579F}"/>
              </a:ext>
            </a:extLst>
          </p:cNvPr>
          <p:cNvSpPr txBox="1"/>
          <p:nvPr/>
        </p:nvSpPr>
        <p:spPr>
          <a:xfrm>
            <a:off x="1756954" y="444446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10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B0692B0-5083-FAE9-7FEC-5AABA6AA3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8719" y="3989192"/>
          <a:ext cx="3917625" cy="3006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B0692B0-5083-FAE9-7FEC-5AABA6AA3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68719" y="3989192"/>
                        <a:ext cx="3917625" cy="3006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393C030-B5D3-F94A-AA4F-06D211DA667B}"/>
              </a:ext>
            </a:extLst>
          </p:cNvPr>
          <p:cNvSpPr txBox="1"/>
          <p:nvPr/>
        </p:nvSpPr>
        <p:spPr>
          <a:xfrm>
            <a:off x="5371469" y="456135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11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98C67F7-EBBA-2046-E86B-529B45CEE7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7331" y="3928236"/>
          <a:ext cx="4032989" cy="309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A98C67F7-EBBA-2046-E86B-529B45CEE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47331" y="3928236"/>
                        <a:ext cx="4032989" cy="3094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68E1275-66F4-3701-54E2-7B2F3EE81F1A}"/>
              </a:ext>
            </a:extLst>
          </p:cNvPr>
          <p:cNvSpPr txBox="1"/>
          <p:nvPr/>
        </p:nvSpPr>
        <p:spPr>
          <a:xfrm>
            <a:off x="9879874" y="46902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CFE713-5ADC-3662-1AEA-EF9FEAD2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254901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  The NEAAs measurement by REBEL - Good Alignment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2300" dirty="0"/>
              <a:t>(theoretical vs. measured values)</a:t>
            </a:r>
          </a:p>
        </p:txBody>
      </p:sp>
    </p:spTree>
    <p:extLst>
      <p:ext uri="{BB962C8B-B14F-4D97-AF65-F5344CB8AC3E}">
        <p14:creationId xmlns:p14="http://schemas.microsoft.com/office/powerpoint/2010/main" val="403432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42B65D7-BDBC-858E-15F5-2CA6897A3979}"/>
              </a:ext>
            </a:extLst>
          </p:cNvPr>
          <p:cNvSpPr txBox="1"/>
          <p:nvPr/>
        </p:nvSpPr>
        <p:spPr>
          <a:xfrm>
            <a:off x="1900644" y="156464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17DF4-3D0C-9F48-E823-A80836F3AF9C}"/>
              </a:ext>
            </a:extLst>
          </p:cNvPr>
          <p:cNvSpPr txBox="1"/>
          <p:nvPr/>
        </p:nvSpPr>
        <p:spPr>
          <a:xfrm>
            <a:off x="5492298" y="1543286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4709B-8540-D4F1-A311-61177F03D613}"/>
              </a:ext>
            </a:extLst>
          </p:cNvPr>
          <p:cNvSpPr txBox="1"/>
          <p:nvPr/>
        </p:nvSpPr>
        <p:spPr>
          <a:xfrm>
            <a:off x="9241337" y="1594980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15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B49660-E763-5E25-7276-AD83DEEE5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732" y="1454334"/>
          <a:ext cx="5003075" cy="383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4B49660-E763-5E25-7276-AD83DEEE5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732" y="1454334"/>
                        <a:ext cx="5003075" cy="383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7438952-DC21-0A98-C868-6C82E305B6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6415" y="1429519"/>
          <a:ext cx="5003075" cy="3838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7438952-DC21-0A98-C868-6C82E305B6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6415" y="1429519"/>
                        <a:ext cx="5003075" cy="3838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21DD2B-4FFC-932A-BC67-C26625C104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78453" y="1709638"/>
          <a:ext cx="4558937" cy="3498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121DD2B-4FFC-932A-BC67-C26625C10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78453" y="1709638"/>
                        <a:ext cx="4558937" cy="3498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072B75D-B42B-F0E4-2052-1FE5E3CD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73" y="254901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  The NEAAs measurement by REBEL - Good Alignment </a:t>
            </a:r>
            <a:br>
              <a:rPr lang="en-US" sz="3000" dirty="0"/>
            </a:br>
            <a:r>
              <a:rPr lang="en-US" sz="3000" dirty="0"/>
              <a:t>  </a:t>
            </a:r>
            <a:r>
              <a:rPr lang="en-US" sz="2300" dirty="0"/>
              <a:t>(theoretical vs. measured values)</a:t>
            </a:r>
          </a:p>
        </p:txBody>
      </p:sp>
    </p:spTree>
    <p:extLst>
      <p:ext uri="{BB962C8B-B14F-4D97-AF65-F5344CB8AC3E}">
        <p14:creationId xmlns:p14="http://schemas.microsoft.com/office/powerpoint/2010/main" val="304386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P4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807625" y="3569847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Checking the cell growth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685914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4505603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9068293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7546451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64807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3443816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5032850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5164052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6153526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1036779" y="3824050"/>
            <a:ext cx="420669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748131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7535840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798F05-9714-4038-0918-85BC53A87A9A}"/>
              </a:ext>
            </a:extLst>
          </p:cNvPr>
          <p:cNvSpPr/>
          <p:nvPr/>
        </p:nvSpPr>
        <p:spPr>
          <a:xfrm>
            <a:off x="7587009" y="798064"/>
            <a:ext cx="3415536" cy="3441445"/>
          </a:xfrm>
          <a:prstGeom prst="ellipse">
            <a:avLst/>
          </a:prstGeom>
          <a:noFill/>
          <a:ln>
            <a:solidFill>
              <a:srgbClr val="F9DE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4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B188C1-F2A5-F40D-8B90-B1A0EBD9D92A}"/>
              </a:ext>
            </a:extLst>
          </p:cNvPr>
          <p:cNvSpPr txBox="1"/>
          <p:nvPr/>
        </p:nvSpPr>
        <p:spPr>
          <a:xfrm>
            <a:off x="1216593" y="1517624"/>
            <a:ext cx="10720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Seeding density: 0.3E6 cells/mL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original media:  D0                 D1                  D2                 D3                 D4   (4.8-5E6 cells/mL) </a:t>
            </a:r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                                       (3-3.5E6 cells/mL)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</a:t>
            </a:r>
            <a:r>
              <a:rPr lang="el-GR" sz="20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20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in the original media </a:t>
            </a:r>
            <a:r>
              <a:rPr lang="en-US" sz="2000" b="1" dirty="0">
                <a:solidFill>
                  <a:srgbClr val="FF0000"/>
                </a:solidFill>
              </a:rPr>
              <a:t>is ≈ 0.57 </a:t>
            </a:r>
            <a:r>
              <a:rPr lang="en-US" sz="20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– 0.6 !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9360BF14-7418-4271-BE81-69D9F1E61552}"/>
              </a:ext>
            </a:extLst>
          </p:cNvPr>
          <p:cNvSpPr/>
          <p:nvPr/>
        </p:nvSpPr>
        <p:spPr>
          <a:xfrm>
            <a:off x="3781920" y="2441733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E77753D-86C0-B82D-017C-3B58E339C970}"/>
              </a:ext>
            </a:extLst>
          </p:cNvPr>
          <p:cNvSpPr/>
          <p:nvPr/>
        </p:nvSpPr>
        <p:spPr>
          <a:xfrm>
            <a:off x="5029191" y="2447748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283F4C0-C50D-E8E3-EF3F-B7AAB26A5799}"/>
              </a:ext>
            </a:extLst>
          </p:cNvPr>
          <p:cNvSpPr/>
          <p:nvPr/>
        </p:nvSpPr>
        <p:spPr>
          <a:xfrm flipV="1">
            <a:off x="6171887" y="2466900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F55E270-4FAA-FC55-57EA-7E94644B217E}"/>
              </a:ext>
            </a:extLst>
          </p:cNvPr>
          <p:cNvSpPr/>
          <p:nvPr/>
        </p:nvSpPr>
        <p:spPr>
          <a:xfrm>
            <a:off x="7323214" y="2448852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8B668-36B7-BBAD-4679-896AEB8354CA}"/>
              </a:ext>
            </a:extLst>
          </p:cNvPr>
          <p:cNvSpPr txBox="1"/>
          <p:nvPr/>
        </p:nvSpPr>
        <p:spPr>
          <a:xfrm>
            <a:off x="3846853" y="211887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692AEB-9E6B-0BA9-34F4-42DD5776C387}"/>
              </a:ext>
            </a:extLst>
          </p:cNvPr>
          <p:cNvSpPr txBox="1"/>
          <p:nvPr/>
        </p:nvSpPr>
        <p:spPr>
          <a:xfrm>
            <a:off x="5061420" y="21490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96705F-6827-EF8D-EC58-C1C112FDEA83}"/>
              </a:ext>
            </a:extLst>
          </p:cNvPr>
          <p:cNvSpPr txBox="1"/>
          <p:nvPr/>
        </p:nvSpPr>
        <p:spPr>
          <a:xfrm>
            <a:off x="6243758" y="216263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62965F-6E60-3262-79C4-CE68A68C5F10}"/>
              </a:ext>
            </a:extLst>
          </p:cNvPr>
          <p:cNvSpPr txBox="1"/>
          <p:nvPr/>
        </p:nvSpPr>
        <p:spPr>
          <a:xfrm>
            <a:off x="7348344" y="21490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*2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231E54F-5779-85EC-DCA2-30B2BD21A54E}"/>
              </a:ext>
            </a:extLst>
          </p:cNvPr>
          <p:cNvCxnSpPr>
            <a:cxnSpLocks/>
          </p:cNvCxnSpPr>
          <p:nvPr/>
        </p:nvCxnSpPr>
        <p:spPr>
          <a:xfrm>
            <a:off x="8561855" y="2248025"/>
            <a:ext cx="815145" cy="5678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Arrow 49">
            <a:extLst>
              <a:ext uri="{FF2B5EF4-FFF2-40B4-BE49-F238E27FC236}">
                <a16:creationId xmlns:a16="http://schemas.microsoft.com/office/drawing/2014/main" id="{686CE427-F1F0-B0CC-8EC3-9BF1C8F302F7}"/>
              </a:ext>
            </a:extLst>
          </p:cNvPr>
          <p:cNvSpPr/>
          <p:nvPr/>
        </p:nvSpPr>
        <p:spPr>
          <a:xfrm rot="18201002">
            <a:off x="9219033" y="2028635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A4AC0D8-95C1-5C73-D748-7CE55D1107B2}"/>
              </a:ext>
            </a:extLst>
          </p:cNvPr>
          <p:cNvSpPr txBox="1"/>
          <p:nvPr/>
        </p:nvSpPr>
        <p:spPr>
          <a:xfrm>
            <a:off x="9519823" y="1531783"/>
            <a:ext cx="1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VCD</a:t>
            </a:r>
          </a:p>
        </p:txBody>
      </p:sp>
      <p:sp>
        <p:nvSpPr>
          <p:cNvPr id="55" name="Right Arrow 54">
            <a:extLst>
              <a:ext uri="{FF2B5EF4-FFF2-40B4-BE49-F238E27FC236}">
                <a16:creationId xmlns:a16="http://schemas.microsoft.com/office/drawing/2014/main" id="{E2F10835-EAEB-B581-C105-8B53313681D5}"/>
              </a:ext>
            </a:extLst>
          </p:cNvPr>
          <p:cNvSpPr/>
          <p:nvPr/>
        </p:nvSpPr>
        <p:spPr>
          <a:xfrm rot="2384408">
            <a:off x="9280748" y="3417384"/>
            <a:ext cx="601579" cy="180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251CA70-6FD6-6B48-C7B4-2D839B1C7DCE}"/>
              </a:ext>
            </a:extLst>
          </p:cNvPr>
          <p:cNvSpPr txBox="1"/>
          <p:nvPr/>
        </p:nvSpPr>
        <p:spPr>
          <a:xfrm>
            <a:off x="9707717" y="3653412"/>
            <a:ext cx="15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Actual VCD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6596A1D-AE7A-D0DD-A4B6-BEC22795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HEK293 Cell Growth in the original media</a:t>
            </a:r>
          </a:p>
        </p:txBody>
      </p:sp>
    </p:spTree>
    <p:extLst>
      <p:ext uri="{BB962C8B-B14F-4D97-AF65-F5344CB8AC3E}">
        <p14:creationId xmlns:p14="http://schemas.microsoft.com/office/powerpoint/2010/main" val="193180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987A-6407-2F8C-4465-0A9DE613BF2D}"/>
              </a:ext>
            </a:extLst>
          </p:cNvPr>
          <p:cNvSpPr txBox="1"/>
          <p:nvPr/>
        </p:nvSpPr>
        <p:spPr>
          <a:xfrm>
            <a:off x="1432874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rgbClr val="FF0000"/>
                </a:solidFill>
              </a:rPr>
              <a:t>poor growth </a:t>
            </a:r>
            <a:r>
              <a:rPr lang="en-US" dirty="0"/>
              <a:t>following transition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is 0.4 or below)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1A7E-FDF0-7582-E9C8-59A7E9E432BC}"/>
              </a:ext>
            </a:extLst>
          </p:cNvPr>
          <p:cNvGraphicFramePr>
            <a:graphicFrameLocks noGrp="1"/>
          </p:cNvGraphicFramePr>
          <p:nvPr/>
        </p:nvGraphicFramePr>
        <p:xfrm>
          <a:off x="1516091" y="1733076"/>
          <a:ext cx="8060230" cy="489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46">
                  <a:extLst>
                    <a:ext uri="{9D8B030D-6E8A-4147-A177-3AD203B41FA5}">
                      <a16:colId xmlns:a16="http://schemas.microsoft.com/office/drawing/2014/main" val="393654655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775897849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182275562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243403908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3559689413"/>
                    </a:ext>
                  </a:extLst>
                </a:gridCol>
              </a:tblGrid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Seeding density</a:t>
                      </a:r>
                    </a:p>
                    <a:p>
                      <a:pPr algn="ctr"/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 VCD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Viability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7106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2.44E+06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55637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2.33E+06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7117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1.40E+06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8432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1.37E+06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106234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14762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2.70E+06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39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049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96DAA-2D99-B78B-058C-7B1F94B0BA36}"/>
              </a:ext>
            </a:extLst>
          </p:cNvPr>
          <p:cNvSpPr txBox="1"/>
          <p:nvPr/>
        </p:nvSpPr>
        <p:spPr>
          <a:xfrm>
            <a:off x="1432874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rgbClr val="FF0000"/>
                </a:solidFill>
              </a:rPr>
              <a:t>poor growth </a:t>
            </a:r>
            <a:r>
              <a:rPr lang="en-US" dirty="0"/>
              <a:t>following transition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9E77F-AB52-E2F8-270F-F8A6022BFE83}"/>
              </a:ext>
            </a:extLst>
          </p:cNvPr>
          <p:cNvSpPr txBox="1"/>
          <p:nvPr/>
        </p:nvSpPr>
        <p:spPr>
          <a:xfrm>
            <a:off x="9879874" y="60779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7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DD853ED-B6BA-68A5-687A-E95031270C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64301" y="4174431"/>
          <a:ext cx="3580488" cy="274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DD853ED-B6BA-68A5-687A-E95031270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64301" y="4174431"/>
                        <a:ext cx="3580488" cy="274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3AC08E-D072-8C67-6BB8-A86F09498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5587" y="1877078"/>
          <a:ext cx="3507006" cy="269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3AC08E-D072-8C67-6BB8-A86F094981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5587" y="1877078"/>
                        <a:ext cx="3507006" cy="269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9FCB61D-EEDC-7540-2F2A-8960BE59A5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0182" y="1838651"/>
          <a:ext cx="3507006" cy="2690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9FCB61D-EEDC-7540-2F2A-8960BE59A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0182" y="1838651"/>
                        <a:ext cx="3507006" cy="2690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41F6218-04BC-3998-43D4-C8AF93991EBB}"/>
              </a:ext>
            </a:extLst>
          </p:cNvPr>
          <p:cNvSpPr txBox="1"/>
          <p:nvPr/>
        </p:nvSpPr>
        <p:spPr>
          <a:xfrm>
            <a:off x="2276771" y="35439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53148-B82E-6CDF-BEBA-463EB6366FF2}"/>
              </a:ext>
            </a:extLst>
          </p:cNvPr>
          <p:cNvSpPr txBox="1"/>
          <p:nvPr/>
        </p:nvSpPr>
        <p:spPr>
          <a:xfrm>
            <a:off x="6053473" y="3498487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DD4B3D-2F46-CC29-B97E-790C3F48AFB5}"/>
              </a:ext>
            </a:extLst>
          </p:cNvPr>
          <p:cNvSpPr/>
          <p:nvPr/>
        </p:nvSpPr>
        <p:spPr>
          <a:xfrm>
            <a:off x="9490182" y="5760883"/>
            <a:ext cx="899733" cy="43822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F6E1B7-4ACA-B67A-6F8E-5B54EA43154A}"/>
              </a:ext>
            </a:extLst>
          </p:cNvPr>
          <p:cNvSpPr txBox="1"/>
          <p:nvPr/>
        </p:nvSpPr>
        <p:spPr>
          <a:xfrm>
            <a:off x="9573164" y="5856886"/>
            <a:ext cx="99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No recovery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0831F80-6F51-C586-22FF-1B84122369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0311" y="1865064"/>
          <a:ext cx="3451870" cy="264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0831F80-6F51-C586-22FF-1B8412236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0311" y="1865064"/>
                        <a:ext cx="3451870" cy="2648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00F71773-2F1C-5E90-B7CB-0FB47AF45F0D}"/>
              </a:ext>
            </a:extLst>
          </p:cNvPr>
          <p:cNvSpPr txBox="1"/>
          <p:nvPr/>
        </p:nvSpPr>
        <p:spPr>
          <a:xfrm>
            <a:off x="9613178" y="3543991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6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B5EF71C1-F590-FF38-67DA-FE3EC082E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143" y="4221054"/>
          <a:ext cx="3507006" cy="269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B5EF71C1-F590-FF38-67DA-FE3EC082E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3143" y="4221054"/>
                        <a:ext cx="3507006" cy="269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6ACE7E6-F7B9-79DF-7073-70DC4831871A}"/>
              </a:ext>
            </a:extLst>
          </p:cNvPr>
          <p:cNvSpPr txBox="1"/>
          <p:nvPr/>
        </p:nvSpPr>
        <p:spPr>
          <a:xfrm>
            <a:off x="2220467" y="6075575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12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A9854223-3812-8E8C-2A54-24C274B688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3305" y="4302604"/>
          <a:ext cx="3402638" cy="2610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A9854223-3812-8E8C-2A54-24C274B688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3305" y="4302604"/>
                        <a:ext cx="3402638" cy="2610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815D96F-B5EF-438B-6959-BBC95698D10E}"/>
              </a:ext>
            </a:extLst>
          </p:cNvPr>
          <p:cNvSpPr txBox="1"/>
          <p:nvPr/>
        </p:nvSpPr>
        <p:spPr>
          <a:xfrm>
            <a:off x="5914448" y="6001329"/>
            <a:ext cx="176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15</a:t>
            </a:r>
          </a:p>
        </p:txBody>
      </p:sp>
    </p:spTree>
    <p:extLst>
      <p:ext uri="{BB962C8B-B14F-4D97-AF65-F5344CB8AC3E}">
        <p14:creationId xmlns:p14="http://schemas.microsoft.com/office/powerpoint/2010/main" val="410607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987A-6407-2F8C-4465-0A9DE613BF2D}"/>
              </a:ext>
            </a:extLst>
          </p:cNvPr>
          <p:cNvSpPr txBox="1"/>
          <p:nvPr/>
        </p:nvSpPr>
        <p:spPr>
          <a:xfrm>
            <a:off x="1673506" y="1084794"/>
            <a:ext cx="83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moderate growth </a:t>
            </a:r>
            <a:r>
              <a:rPr lang="en-US" dirty="0"/>
              <a:t>following transition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is between 0.4 and 0.5)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1A7E-FDF0-7582-E9C8-59A7E9E432BC}"/>
              </a:ext>
            </a:extLst>
          </p:cNvPr>
          <p:cNvGraphicFramePr>
            <a:graphicFrameLocks noGrp="1"/>
          </p:cNvGraphicFramePr>
          <p:nvPr/>
        </p:nvGraphicFramePr>
        <p:xfrm>
          <a:off x="1823806" y="1454126"/>
          <a:ext cx="8042090" cy="534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18">
                  <a:extLst>
                    <a:ext uri="{9D8B030D-6E8A-4147-A177-3AD203B41FA5}">
                      <a16:colId xmlns:a16="http://schemas.microsoft.com/office/drawing/2014/main" val="3936546555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775897849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1822755625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243403908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3559689413"/>
                    </a:ext>
                  </a:extLst>
                </a:gridCol>
              </a:tblGrid>
              <a:tr h="8562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Seeding density</a:t>
                      </a:r>
                    </a:p>
                    <a:p>
                      <a:pPr algn="ctr"/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 VCD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Viability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7106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2.43E+06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255637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7117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8432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3.79E+06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106234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514762"/>
                  </a:ext>
                </a:extLst>
              </a:tr>
              <a:tr h="5993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139575"/>
                  </a:ext>
                </a:extLst>
              </a:tr>
              <a:tr h="5864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0.3 E6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6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833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DE9287-6931-D618-1F10-42DF7963AD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7146" y="1796491"/>
          <a:ext cx="2870164" cy="220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DE9287-6931-D618-1F10-42DF7963AD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07146" y="1796491"/>
                        <a:ext cx="2870164" cy="220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ACAC1BF-4A19-3AF0-B32C-E313C8CE7DD6}"/>
              </a:ext>
            </a:extLst>
          </p:cNvPr>
          <p:cNvSpPr txBox="1"/>
          <p:nvPr/>
        </p:nvSpPr>
        <p:spPr>
          <a:xfrm>
            <a:off x="2197258" y="3244334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3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C8F90FE-C5CF-252D-C88A-A6A65F0F8E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0375" y="1809042"/>
          <a:ext cx="2797501" cy="214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C8F90FE-C5CF-252D-C88A-A6A65F0F8E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0375" y="1809042"/>
                        <a:ext cx="2797501" cy="2146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D62567F-2F56-471C-C400-E258FD28E36F}"/>
              </a:ext>
            </a:extLst>
          </p:cNvPr>
          <p:cNvSpPr txBox="1"/>
          <p:nvPr/>
        </p:nvSpPr>
        <p:spPr>
          <a:xfrm>
            <a:off x="5091040" y="3244334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4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84FA6129-9122-2666-9A9F-12FAE5F70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0553" y="1796491"/>
          <a:ext cx="2797501" cy="214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4631968" imgH="3554505" progId="Origin95.Graph">
                  <p:embed/>
                </p:oleObj>
              </mc:Choice>
              <mc:Fallback>
                <p:oleObj name="Graph" r:id="rId6" imgW="4631968" imgH="3554505" progId="Origin95.Graph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84FA6129-9122-2666-9A9F-12FAE5F700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0553" y="1796491"/>
                        <a:ext cx="2797501" cy="2146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A3F7CD0-3D74-95FA-7B5F-CB580289F003}"/>
              </a:ext>
            </a:extLst>
          </p:cNvPr>
          <p:cNvSpPr txBox="1"/>
          <p:nvPr/>
        </p:nvSpPr>
        <p:spPr>
          <a:xfrm>
            <a:off x="7682616" y="3199704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58EAF-04AD-847A-AF23-BB928C682164}"/>
              </a:ext>
            </a:extLst>
          </p:cNvPr>
          <p:cNvSpPr txBox="1"/>
          <p:nvPr/>
        </p:nvSpPr>
        <p:spPr>
          <a:xfrm>
            <a:off x="1432874" y="1300899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moderate growth </a:t>
            </a:r>
            <a:r>
              <a:rPr lang="en-US" dirty="0"/>
              <a:t>following transition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70E3D6C-6AA9-1F73-5DA4-E1ABFDFE2A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2984" y="4083272"/>
          <a:ext cx="3616192" cy="27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4631968" imgH="3554505" progId="Origin95.Graph">
                  <p:embed/>
                </p:oleObj>
              </mc:Choice>
              <mc:Fallback>
                <p:oleObj name="Graph" r:id="rId8" imgW="4631968" imgH="3554505" progId="Origin95.Grap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70E3D6C-6AA9-1F73-5DA4-E1ABFDFE2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2984" y="4083272"/>
                        <a:ext cx="3616192" cy="277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03439E2-2AE5-5053-182D-A13DDA798586}"/>
              </a:ext>
            </a:extLst>
          </p:cNvPr>
          <p:cNvSpPr txBox="1"/>
          <p:nvPr/>
        </p:nvSpPr>
        <p:spPr>
          <a:xfrm>
            <a:off x="5932312" y="59744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9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78E8FA8-8519-7A36-0A52-2E1435DC44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31634" y="4097403"/>
          <a:ext cx="3616192" cy="277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4631968" imgH="3554505" progId="Origin95.Graph">
                  <p:embed/>
                </p:oleObj>
              </mc:Choice>
              <mc:Fallback>
                <p:oleObj name="Graph" r:id="rId10" imgW="4631968" imgH="3554505" progId="Origin95.Graph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78E8FA8-8519-7A36-0A52-2E1435DC4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31634" y="4097403"/>
                        <a:ext cx="3616192" cy="2774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F0D8E02-AD2E-6700-8F5F-D3B35ABC4D53}"/>
              </a:ext>
            </a:extLst>
          </p:cNvPr>
          <p:cNvSpPr txBox="1"/>
          <p:nvPr/>
        </p:nvSpPr>
        <p:spPr>
          <a:xfrm>
            <a:off x="9548504" y="59744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10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E34EB3-0075-C05E-4720-901AEE6E66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9975" y="4066706"/>
          <a:ext cx="3637782" cy="279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4631968" imgH="3554505" progId="Origin95.Graph">
                  <p:embed/>
                </p:oleObj>
              </mc:Choice>
              <mc:Fallback>
                <p:oleObj name="Graph" r:id="rId12" imgW="4631968" imgH="3554505" progId="Origin95.Grap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EE34EB3-0075-C05E-4720-901AEE6E6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9975" y="4066706"/>
                        <a:ext cx="3637782" cy="2791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54FC8C-D62D-3F36-862F-9B74F64D2A43}"/>
              </a:ext>
            </a:extLst>
          </p:cNvPr>
          <p:cNvSpPr txBox="1"/>
          <p:nvPr/>
        </p:nvSpPr>
        <p:spPr>
          <a:xfrm>
            <a:off x="1923918" y="5974432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13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B73EE37-DEF5-B23A-3835-FBC546BDD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0416" y="1789747"/>
          <a:ext cx="2870164" cy="220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4" imgW="4631968" imgH="3554505" progId="Origin95.Graph">
                  <p:embed/>
                </p:oleObj>
              </mc:Choice>
              <mc:Fallback>
                <p:oleObj name="Graph" r:id="rId14" imgW="4631968" imgH="3554505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B73EE37-DEF5-B23A-3835-FBC546BDDE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00416" y="1789747"/>
                        <a:ext cx="2870164" cy="2202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1E71702-A12F-7D34-375E-D3B7E6CF78F4}"/>
              </a:ext>
            </a:extLst>
          </p:cNvPr>
          <p:cNvSpPr txBox="1"/>
          <p:nvPr/>
        </p:nvSpPr>
        <p:spPr>
          <a:xfrm>
            <a:off x="10214146" y="3242958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8</a:t>
            </a:r>
          </a:p>
        </p:txBody>
      </p:sp>
    </p:spTree>
    <p:extLst>
      <p:ext uri="{BB962C8B-B14F-4D97-AF65-F5344CB8AC3E}">
        <p14:creationId xmlns:p14="http://schemas.microsoft.com/office/powerpoint/2010/main" val="94784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E2987A-6407-2F8C-4465-0A9DE613BF2D}"/>
              </a:ext>
            </a:extLst>
          </p:cNvPr>
          <p:cNvSpPr txBox="1"/>
          <p:nvPr/>
        </p:nvSpPr>
        <p:spPr>
          <a:xfrm>
            <a:off x="1432874" y="1291472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5"/>
                </a:solidFill>
              </a:rPr>
              <a:t>good growth </a:t>
            </a:r>
            <a:r>
              <a:rPr lang="en-US" dirty="0"/>
              <a:t>following transition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l-GR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800" b="1" i="0" u="none" strike="noStrike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growth is above 0.5)</a:t>
            </a:r>
            <a:r>
              <a:rPr lang="en-US" dirty="0"/>
              <a:t>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1A7E-FDF0-7582-E9C8-59A7E9E432BC}"/>
              </a:ext>
            </a:extLst>
          </p:cNvPr>
          <p:cNvGraphicFramePr>
            <a:graphicFrameLocks noGrp="1"/>
          </p:cNvGraphicFramePr>
          <p:nvPr/>
        </p:nvGraphicFramePr>
        <p:xfrm>
          <a:off x="1588280" y="1877455"/>
          <a:ext cx="8060230" cy="224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046">
                  <a:extLst>
                    <a:ext uri="{9D8B030D-6E8A-4147-A177-3AD203B41FA5}">
                      <a16:colId xmlns:a16="http://schemas.microsoft.com/office/drawing/2014/main" val="393654655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775897849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1822755625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243403908"/>
                    </a:ext>
                  </a:extLst>
                </a:gridCol>
                <a:gridCol w="1612046">
                  <a:extLst>
                    <a:ext uri="{9D8B030D-6E8A-4147-A177-3AD203B41FA5}">
                      <a16:colId xmlns:a16="http://schemas.microsoft.com/office/drawing/2014/main" val="3559689413"/>
                    </a:ext>
                  </a:extLst>
                </a:gridCol>
              </a:tblGrid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Seeding density</a:t>
                      </a:r>
                    </a:p>
                    <a:p>
                      <a:pPr algn="ctr"/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Peak VCD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(cells/mL)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Viability</a:t>
                      </a:r>
                    </a:p>
                    <a:p>
                      <a:pPr algn="ctr"/>
                      <a:r>
                        <a:rPr lang="en-US" dirty="0"/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800" b="1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57106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4.93E+06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7117"/>
                  </a:ext>
                </a:extLst>
              </a:tr>
              <a:tr h="6632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0.3 E6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3.2E+06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0.59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78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05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AFD8C-4A55-A24F-6E4C-00F4C832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UML Update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6FB8EA-8C46-C35D-EDAF-D90234101993}"/>
              </a:ext>
            </a:extLst>
          </p:cNvPr>
          <p:cNvSpPr txBox="1">
            <a:spLocks/>
          </p:cNvSpPr>
          <p:nvPr/>
        </p:nvSpPr>
        <p:spPr>
          <a:xfrm>
            <a:off x="1248416" y="1552222"/>
            <a:ext cx="10512429" cy="4777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Original AMBIC media preparation </a:t>
            </a:r>
          </a:p>
          <a:p>
            <a:pPr lvl="1"/>
            <a:r>
              <a:rPr lang="en-US" sz="2000" dirty="0"/>
              <a:t>Adding back the additives to the media</a:t>
            </a:r>
          </a:p>
          <a:p>
            <a:r>
              <a:rPr lang="en-US" sz="2000" dirty="0"/>
              <a:t>Reconstituted AMBIC media preparation based on the </a:t>
            </a:r>
            <a:r>
              <a:rPr lang="en-US" sz="2000" dirty="0" err="1"/>
              <a:t>Plackett</a:t>
            </a:r>
            <a:r>
              <a:rPr lang="en-US" sz="2000" dirty="0"/>
              <a:t>-Burman design</a:t>
            </a:r>
          </a:p>
          <a:p>
            <a:pPr lvl="1"/>
            <a:r>
              <a:rPr lang="en-US" sz="1600" dirty="0"/>
              <a:t> </a:t>
            </a:r>
            <a:r>
              <a:rPr lang="en-US" sz="2000" dirty="0"/>
              <a:t>Adding back the Non-Essential amino acids (NEAAs) and additives to the media</a:t>
            </a:r>
          </a:p>
          <a:p>
            <a:r>
              <a:rPr lang="en-US" sz="2000" dirty="0"/>
              <a:t>Cell thaw and passaging in the original media and 15 different reconstituted media</a:t>
            </a:r>
          </a:p>
          <a:p>
            <a:r>
              <a:rPr lang="en-US" sz="2000" dirty="0"/>
              <a:t>Cell expansion for transfection</a:t>
            </a:r>
          </a:p>
          <a:p>
            <a:r>
              <a:rPr lang="en-US" sz="20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344687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Reconstituted AMBIC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A13C9-C0AA-B981-41A5-5903A1D81981}"/>
              </a:ext>
            </a:extLst>
          </p:cNvPr>
          <p:cNvSpPr txBox="1"/>
          <p:nvPr/>
        </p:nvSpPr>
        <p:spPr>
          <a:xfrm>
            <a:off x="7613805" y="4441379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14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0A288A7-49AD-DD5F-CA77-5F69908B34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318" y="2383627"/>
          <a:ext cx="4019681" cy="30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0A288A7-49AD-DD5F-CA77-5F69908B3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11318" y="2383627"/>
                        <a:ext cx="4019681" cy="308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4A5671-F865-F8A8-3019-97815FE0BD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32" y="2383627"/>
          <a:ext cx="4019681" cy="30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631968" imgH="3554505" progId="Origin95.Graph">
                  <p:embed/>
                </p:oleObj>
              </mc:Choice>
              <mc:Fallback>
                <p:oleObj name="Graph" r:id="rId4" imgW="4631968" imgH="3554505" progId="Origin95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D4A5671-F865-F8A8-3019-97815FE0B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3632" y="2383627"/>
                        <a:ext cx="4019681" cy="308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8FCD529-F341-DFE4-E9FA-120DD520D718}"/>
              </a:ext>
            </a:extLst>
          </p:cNvPr>
          <p:cNvSpPr txBox="1"/>
          <p:nvPr/>
        </p:nvSpPr>
        <p:spPr>
          <a:xfrm>
            <a:off x="2968979" y="4441379"/>
            <a:ext cx="231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8FDDD-F699-54F9-050B-271AA64BF9BA}"/>
              </a:ext>
            </a:extLst>
          </p:cNvPr>
          <p:cNvSpPr txBox="1"/>
          <p:nvPr/>
        </p:nvSpPr>
        <p:spPr>
          <a:xfrm>
            <a:off x="1613348" y="1572631"/>
            <a:ext cx="75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Cells with </a:t>
            </a:r>
            <a:r>
              <a:rPr lang="en-US" dirty="0">
                <a:solidFill>
                  <a:schemeClr val="accent5"/>
                </a:solidFill>
              </a:rPr>
              <a:t>good growth </a:t>
            </a:r>
            <a:r>
              <a:rPr lang="en-US" dirty="0"/>
              <a:t>following transition   </a:t>
            </a:r>
          </a:p>
        </p:txBody>
      </p:sp>
    </p:spTree>
    <p:extLst>
      <p:ext uri="{BB962C8B-B14F-4D97-AF65-F5344CB8AC3E}">
        <p14:creationId xmlns:p14="http://schemas.microsoft.com/office/powerpoint/2010/main" val="28762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6" y="1675867"/>
            <a:ext cx="10512429" cy="4777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Should we transfect the cells </a:t>
            </a:r>
            <a:r>
              <a:rPr lang="en-US" sz="3200"/>
              <a:t>with poor growth </a:t>
            </a:r>
            <a:r>
              <a:rPr lang="en-US" sz="3200" dirty="0"/>
              <a:t>following transition?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277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6" y="1675867"/>
            <a:ext cx="10512429" cy="4777141"/>
          </a:xfrm>
        </p:spPr>
        <p:txBody>
          <a:bodyPr>
            <a:normAutofit/>
          </a:bodyPr>
          <a:lstStyle/>
          <a:p>
            <a:r>
              <a:rPr lang="en-US" sz="3200" dirty="0"/>
              <a:t>Transfection of AMBIC HEK293 cells</a:t>
            </a:r>
          </a:p>
          <a:p>
            <a:r>
              <a:rPr lang="en-US" sz="3200" dirty="0"/>
              <a:t>Cell harvest</a:t>
            </a:r>
          </a:p>
          <a:p>
            <a:r>
              <a:rPr lang="en-US" sz="3200" dirty="0"/>
              <a:t>Genome titer measurement </a:t>
            </a:r>
          </a:p>
          <a:p>
            <a:r>
              <a:rPr lang="en-US" sz="3200" dirty="0"/>
              <a:t>Capsid titer</a:t>
            </a:r>
          </a:p>
          <a:p>
            <a:r>
              <a:rPr lang="en-US" sz="3200" dirty="0"/>
              <a:t>Transduction efficiency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3678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698E-FAD4-E528-0E48-D95CB4FE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JHU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20C3-7AED-3E6F-054E-1BE9A42A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Recovering AMBIC HEK293 cell line at JHU site</a:t>
            </a:r>
          </a:p>
          <a:p>
            <a:r>
              <a:rPr lang="en-US" dirty="0"/>
              <a:t>Material preparation for DOE on essential amino acids</a:t>
            </a:r>
          </a:p>
        </p:txBody>
      </p:sp>
    </p:spTree>
    <p:extLst>
      <p:ext uri="{BB962C8B-B14F-4D97-AF65-F5344CB8AC3E}">
        <p14:creationId xmlns:p14="http://schemas.microsoft.com/office/powerpoint/2010/main" val="335752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65C78-A617-5065-222D-6C5B663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JHU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90BC-C8AB-E51B-232F-626947433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Thaw troubleshooting</a:t>
            </a:r>
          </a:p>
          <a:p>
            <a:pPr lvl="1"/>
            <a:r>
              <a:rPr lang="en-US"/>
              <a:t>UML sent samples, recovering in AMBIC</a:t>
            </a:r>
          </a:p>
          <a:p>
            <a:pPr lvl="1"/>
            <a:r>
              <a:rPr lang="en-US"/>
              <a:t>Slow recovery until switch to 98C media</a:t>
            </a:r>
          </a:p>
          <a:p>
            <a:pPr lvl="1"/>
            <a:r>
              <a:rPr lang="en-US"/>
              <a:t>On second round of thaw</a:t>
            </a:r>
          </a:p>
          <a:p>
            <a:r>
              <a:rPr lang="en-US"/>
              <a:t>Prepped all plasmids for incoming DOE</a:t>
            </a:r>
          </a:p>
          <a:p>
            <a:pPr lvl="1"/>
            <a:r>
              <a:rPr lang="en-US"/>
              <a:t>Did QC via gel</a:t>
            </a:r>
          </a:p>
          <a:p>
            <a:pPr lvl="1"/>
            <a:r>
              <a:rPr lang="en-US"/>
              <a:t>And QC via sequencing</a:t>
            </a:r>
          </a:p>
        </p:txBody>
      </p:sp>
    </p:spTree>
    <p:extLst>
      <p:ext uri="{BB962C8B-B14F-4D97-AF65-F5344CB8AC3E}">
        <p14:creationId xmlns:p14="http://schemas.microsoft.com/office/powerpoint/2010/main" val="160942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034C-C39D-05A7-67EC-1BBF555E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AMBIC thaw troubleshoot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D7593E-A639-CC9D-807B-7FD8A034EF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990003"/>
              </p:ext>
            </p:extLst>
          </p:nvPr>
        </p:nvGraphicFramePr>
        <p:xfrm>
          <a:off x="922455" y="1144905"/>
          <a:ext cx="5240012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B5776F-2F23-E746-94D2-832DA860A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428262"/>
              </p:ext>
            </p:extLst>
          </p:nvPr>
        </p:nvGraphicFramePr>
        <p:xfrm>
          <a:off x="6460844" y="1144905"/>
          <a:ext cx="5240012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0371727-098C-B274-8BD6-A1B6D0A39A9A}"/>
              </a:ext>
            </a:extLst>
          </p:cNvPr>
          <p:cNvSpPr txBox="1"/>
          <p:nvPr/>
        </p:nvSpPr>
        <p:spPr>
          <a:xfrm>
            <a:off x="8197518" y="190798"/>
            <a:ext cx="39603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>
                <a:latin typeface="Arial" panose="020B0604020202020204" pitchFamily="34" charset="0"/>
                <a:cs typeface="Arial" panose="020B0604020202020204" pitchFamily="34" charset="0"/>
              </a:rPr>
              <a:t>77C: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Full 1.293 medium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Glx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u="sng">
                <a:latin typeface="Arial" panose="020B0604020202020204" pitchFamily="34" charset="0"/>
                <a:cs typeface="Arial" panose="020B0604020202020204" pitchFamily="34" charset="0"/>
              </a:rPr>
              <a:t>98C: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Missing Ca, Fe nutrients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+Add NaCl,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CaCl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EDTA, Iron EDTA,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CaPa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err="1">
                <a:latin typeface="Arial" panose="020B0604020202020204" pitchFamily="34" charset="0"/>
                <a:cs typeface="Arial" panose="020B0604020202020204" pitchFamily="34" charset="0"/>
              </a:rPr>
              <a:t>Glx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C7C6A-8E90-B809-20C9-2CBCC4C5408F}"/>
              </a:ext>
            </a:extLst>
          </p:cNvPr>
          <p:cNvSpPr txBox="1"/>
          <p:nvPr/>
        </p:nvSpPr>
        <p:spPr>
          <a:xfrm>
            <a:off x="1702325" y="4602956"/>
            <a:ext cx="5612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General positive upward trend in VCD and viability, but not to acceptable density for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98C (+additives) seems to outperform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Similar experience to UML?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BD411-B855-78F8-0631-4BC23F48116A}"/>
              </a:ext>
            </a:extLst>
          </p:cNvPr>
          <p:cNvSpPr txBox="1"/>
          <p:nvPr/>
        </p:nvSpPr>
        <p:spPr>
          <a:xfrm>
            <a:off x="8045770" y="4787622"/>
            <a:ext cx="3124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Advice for recovery?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Shipping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Thawing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Culturing</a:t>
            </a:r>
          </a:p>
        </p:txBody>
      </p:sp>
    </p:spTree>
    <p:extLst>
      <p:ext uri="{BB962C8B-B14F-4D97-AF65-F5344CB8AC3E}">
        <p14:creationId xmlns:p14="http://schemas.microsoft.com/office/powerpoint/2010/main" val="824564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11A4-9815-141D-2319-47EEC5EC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Plasmid prep and QC for DOE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219D1D-71F4-D59F-D24F-152A0C064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14354"/>
              </p:ext>
            </p:extLst>
          </p:nvPr>
        </p:nvGraphicFramePr>
        <p:xfrm>
          <a:off x="1991346" y="2453957"/>
          <a:ext cx="3886202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04">
                  <a:extLst>
                    <a:ext uri="{9D8B030D-6E8A-4147-A177-3AD203B41FA5}">
                      <a16:colId xmlns:a16="http://schemas.microsoft.com/office/drawing/2014/main" val="1520065847"/>
                    </a:ext>
                  </a:extLst>
                </a:gridCol>
                <a:gridCol w="1025796">
                  <a:extLst>
                    <a:ext uri="{9D8B030D-6E8A-4147-A177-3AD203B41FA5}">
                      <a16:colId xmlns:a16="http://schemas.microsoft.com/office/drawing/2014/main" val="2206219978"/>
                    </a:ext>
                  </a:extLst>
                </a:gridCol>
                <a:gridCol w="1243432">
                  <a:extLst>
                    <a:ext uri="{9D8B030D-6E8A-4147-A177-3AD203B41FA5}">
                      <a16:colId xmlns:a16="http://schemas.microsoft.com/office/drawing/2014/main" val="3672602932"/>
                    </a:ext>
                  </a:extLst>
                </a:gridCol>
                <a:gridCol w="1354270">
                  <a:extLst>
                    <a:ext uri="{9D8B030D-6E8A-4147-A177-3AD203B41FA5}">
                      <a16:colId xmlns:a16="http://schemas.microsoft.com/office/drawing/2014/main" val="668882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Plasmid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Size (bp)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Amount generated (ug)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13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pAAV</a:t>
                      </a:r>
                      <a:r>
                        <a:rPr lang="en-US" sz="1400"/>
                        <a:t>-GFP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6,891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5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RepCap2/9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7,330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5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/>
                        <a:t>pAdHelper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15,420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~250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781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7F36104-B3BC-F563-07F0-11D717E32C62}"/>
              </a:ext>
            </a:extLst>
          </p:cNvPr>
          <p:cNvGrpSpPr/>
          <p:nvPr/>
        </p:nvGrpSpPr>
        <p:grpSpPr>
          <a:xfrm>
            <a:off x="8835082" y="4037873"/>
            <a:ext cx="3019675" cy="2611306"/>
            <a:chOff x="1789277" y="3089120"/>
            <a:chExt cx="3597183" cy="28743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A7FD66D-48BA-CCE7-45AF-1F87CB955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0" t="18687" r="39013" b="23253"/>
            <a:stretch/>
          </p:blipFill>
          <p:spPr>
            <a:xfrm rot="5400000">
              <a:off x="2626065" y="3203118"/>
              <a:ext cx="2534513" cy="298627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9DD316-22B9-78D0-09FF-9ABF387711F6}"/>
                </a:ext>
              </a:extLst>
            </p:cNvPr>
            <p:cNvSpPr txBox="1"/>
            <p:nvPr/>
          </p:nvSpPr>
          <p:spPr>
            <a:xfrm>
              <a:off x="3441395" y="30895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159844-EF46-6F59-E5E9-7DBFBAC79612}"/>
                </a:ext>
              </a:extLst>
            </p:cNvPr>
            <p:cNvSpPr txBox="1"/>
            <p:nvPr/>
          </p:nvSpPr>
          <p:spPr>
            <a:xfrm>
              <a:off x="4083989" y="309457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243F4F-FD19-3E47-CD14-9BA4A1B3099C}"/>
                </a:ext>
              </a:extLst>
            </p:cNvPr>
            <p:cNvSpPr txBox="1"/>
            <p:nvPr/>
          </p:nvSpPr>
          <p:spPr>
            <a:xfrm>
              <a:off x="4744369" y="308912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975EAD-2DCB-6336-2EBA-ACBB04DD0393}"/>
                </a:ext>
              </a:extLst>
            </p:cNvPr>
            <p:cNvSpPr txBox="1"/>
            <p:nvPr/>
          </p:nvSpPr>
          <p:spPr>
            <a:xfrm>
              <a:off x="2783565" y="3089120"/>
              <a:ext cx="260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EEF80C-97BD-602F-A6F2-0F63DB45C301}"/>
                </a:ext>
              </a:extLst>
            </p:cNvPr>
            <p:cNvSpPr txBox="1"/>
            <p:nvPr/>
          </p:nvSpPr>
          <p:spPr>
            <a:xfrm>
              <a:off x="1834162" y="358437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/>
                <a:t>20kb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D15C7F-BC3C-C07B-C8ED-9782ADA16621}"/>
                </a:ext>
              </a:extLst>
            </p:cNvPr>
            <p:cNvSpPr txBox="1"/>
            <p:nvPr/>
          </p:nvSpPr>
          <p:spPr>
            <a:xfrm>
              <a:off x="1925533" y="3851041"/>
              <a:ext cx="452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/>
                <a:t>5kb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234035-B889-483F-A201-BAC3952AA9D4}"/>
                </a:ext>
              </a:extLst>
            </p:cNvPr>
            <p:cNvSpPr txBox="1"/>
            <p:nvPr/>
          </p:nvSpPr>
          <p:spPr>
            <a:xfrm>
              <a:off x="1789278" y="4392803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/>
                <a:t>1.5kb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8085DE-E4B0-7B88-E3BD-F632F2DE674B}"/>
                </a:ext>
              </a:extLst>
            </p:cNvPr>
            <p:cNvSpPr txBox="1"/>
            <p:nvPr/>
          </p:nvSpPr>
          <p:spPr>
            <a:xfrm>
              <a:off x="1789277" y="4970551"/>
              <a:ext cx="588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/>
                <a:t>0.5kb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969A696-4083-FF0C-7764-FC676E755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642" y="2969481"/>
            <a:ext cx="2146300" cy="99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7A08A-4DE6-637E-AF3A-26AF593C3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642" y="4204883"/>
            <a:ext cx="21463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FBCB3-11B8-4141-AC25-266DE8450DC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2205"/>
          <a:stretch/>
        </p:blipFill>
        <p:spPr>
          <a:xfrm>
            <a:off x="6372642" y="1542785"/>
            <a:ext cx="2133600" cy="118189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699281-4026-6C27-1BE9-6BD05CC8F82A}"/>
              </a:ext>
            </a:extLst>
          </p:cNvPr>
          <p:cNvCxnSpPr>
            <a:endCxn id="7" idx="1"/>
          </p:cNvCxnSpPr>
          <p:nvPr/>
        </p:nvCxnSpPr>
        <p:spPr>
          <a:xfrm flipV="1">
            <a:off x="5999489" y="2133732"/>
            <a:ext cx="373153" cy="930892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3A4EC5-E9AC-0F38-BF42-308E6F87631A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5992684" y="3463432"/>
            <a:ext cx="379958" cy="134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835B417-8A5C-C0D4-905F-70299C979D1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5987155" y="3863589"/>
            <a:ext cx="385487" cy="817544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 descr="A graph of numbers and a line&#10;&#10;Description automatically generated with medium confidence">
            <a:extLst>
              <a:ext uri="{FF2B5EF4-FFF2-40B4-BE49-F238E27FC236}">
                <a16:creationId xmlns:a16="http://schemas.microsoft.com/office/drawing/2014/main" id="{4215C723-5D31-637B-DC22-6C1C55D073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714" y="328525"/>
            <a:ext cx="2279238" cy="37093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E0319D-C3D7-E633-F46D-BAEF2BA20F93}"/>
              </a:ext>
            </a:extLst>
          </p:cNvPr>
          <p:cNvSpPr txBox="1"/>
          <p:nvPr/>
        </p:nvSpPr>
        <p:spPr>
          <a:xfrm>
            <a:off x="1278858" y="1579267"/>
            <a:ext cx="413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Plasmids prepped and fully sequenced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2D7175-E312-FF93-8F24-D30A1B3E88B1}"/>
              </a:ext>
            </a:extLst>
          </p:cNvPr>
          <p:cNvSpPr txBox="1"/>
          <p:nvPr/>
        </p:nvSpPr>
        <p:spPr>
          <a:xfrm>
            <a:off x="1278858" y="5118821"/>
            <a:ext cx="5828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Supplies sufficient for screening 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deleterious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Will use as base lot for comparisons to future preps</a:t>
            </a:r>
          </a:p>
        </p:txBody>
      </p:sp>
    </p:spTree>
    <p:extLst>
      <p:ext uri="{BB962C8B-B14F-4D97-AF65-F5344CB8AC3E}">
        <p14:creationId xmlns:p14="http://schemas.microsoft.com/office/powerpoint/2010/main" val="3546248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84C6-2165-9FF3-36C8-A6494570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0677-0114-C1FC-81CB-F6E10E4E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16" y="1675867"/>
            <a:ext cx="10512429" cy="4777141"/>
          </a:xfrm>
        </p:spPr>
        <p:txBody>
          <a:bodyPr>
            <a:normAutofit/>
          </a:bodyPr>
          <a:lstStyle/>
          <a:p>
            <a:r>
              <a:rPr lang="en-US" b="1" dirty="0"/>
              <a:t>Recover HEK293 ATCC cells and create long term cell bank</a:t>
            </a:r>
          </a:p>
          <a:p>
            <a:endParaRPr lang="en-US" b="1" dirty="0"/>
          </a:p>
          <a:p>
            <a:r>
              <a:rPr lang="en-US" b="1" dirty="0"/>
              <a:t>Osmo measurements and formulation of all DOE designs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Begin DoE screens for essential amino acid deleted media</a:t>
            </a:r>
          </a:p>
          <a:p>
            <a:pPr lvl="1"/>
            <a:r>
              <a:rPr lang="en-US" b="1" dirty="0"/>
              <a:t>Finalized good range for AA differences: Osmo, literature or screening</a:t>
            </a:r>
          </a:p>
        </p:txBody>
      </p:sp>
    </p:spTree>
    <p:extLst>
      <p:ext uri="{BB962C8B-B14F-4D97-AF65-F5344CB8AC3E}">
        <p14:creationId xmlns:p14="http://schemas.microsoft.com/office/powerpoint/2010/main" val="1712494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698E-FAD4-E528-0E48-D95CB4FE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20C3-7AED-3E6F-054E-1BE9A42A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HPLC Full Empty Analysis</a:t>
            </a:r>
          </a:p>
          <a:p>
            <a:pPr lvl="1"/>
            <a:r>
              <a:rPr lang="en-US" sz="2800" dirty="0"/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2063524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FCCB6-A6FB-BA93-9308-55FE21303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A1666-214B-3E0E-DE60-1A87F67C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15" y="325387"/>
            <a:ext cx="10972800" cy="990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+mj-lt"/>
                <a:cs typeface="Helvetica" panose="020B0604020202020204" pitchFamily="34" charset="0"/>
              </a:rPr>
              <a:t>Improved analytical methods are needed to  measure packaging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43380-0C75-DDB3-3116-A5113965D3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7514D-7552-1027-6E3B-CAFE7ED638C4}"/>
              </a:ext>
            </a:extLst>
          </p:cNvPr>
          <p:cNvSpPr txBox="1"/>
          <p:nvPr/>
        </p:nvSpPr>
        <p:spPr>
          <a:xfrm>
            <a:off x="970332" y="1606294"/>
            <a:ext cx="108478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Helvetica" panose="020B0604020202020204" pitchFamily="34" charset="0"/>
              </a:rPr>
              <a:t>Anion Exchange High Performance Liquid Chromatography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Helvetica" panose="020B0604020202020204" pitchFamily="34" charset="0"/>
              </a:rPr>
              <a:t>Efficient (&lt; 30 minutes), small volume of purified material (1 x 10</a:t>
            </a:r>
            <a:r>
              <a:rPr lang="en-US" baseline="30000" dirty="0">
                <a:latin typeface="+mj-lt"/>
                <a:cs typeface="Helvetica" panose="020B0604020202020204" pitchFamily="34" charset="0"/>
              </a:rPr>
              <a:t>10</a:t>
            </a:r>
            <a:r>
              <a:rPr lang="en-US" dirty="0">
                <a:latin typeface="+mj-lt"/>
                <a:cs typeface="Helvetica" panose="020B0604020202020204" pitchFamily="34" charset="0"/>
              </a:rPr>
              <a:t> capsids / sample)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Helvetica" panose="020B0604020202020204" pitchFamily="34" charset="0"/>
              </a:rPr>
              <a:t>Relative peak height or area ~ F/E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Helvetica" panose="020B0604020202020204" pitchFamily="34" charset="0"/>
              </a:rPr>
              <a:t>Serotype specific binding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3741F8-8A24-A02D-1116-47CF2835E2CE}"/>
              </a:ext>
            </a:extLst>
          </p:cNvPr>
          <p:cNvSpPr txBox="1"/>
          <p:nvPr/>
        </p:nvSpPr>
        <p:spPr>
          <a:xfrm>
            <a:off x="6869029" y="6362600"/>
            <a:ext cx="28335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Liau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B. Agilent Applications,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‌</a:t>
            </a:r>
          </a:p>
          <a:p>
            <a:pPr marL="228600" indent="-228600">
              <a:buAutoNum type="arabicParenBoth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76900F-78E1-D4D8-7339-16AC61E477E6}"/>
              </a:ext>
            </a:extLst>
          </p:cNvPr>
          <p:cNvGrpSpPr>
            <a:grpSpLocks noChangeAspect="1"/>
          </p:cNvGrpSpPr>
          <p:nvPr/>
        </p:nvGrpSpPr>
        <p:grpSpPr>
          <a:xfrm>
            <a:off x="970332" y="2981976"/>
            <a:ext cx="5317066" cy="2738080"/>
            <a:chOff x="898496" y="3627497"/>
            <a:chExt cx="4462985" cy="22982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B960C-E5E9-7AB2-45B4-43F4D2F61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500" t="24070" b="4843"/>
            <a:stretch/>
          </p:blipFill>
          <p:spPr>
            <a:xfrm>
              <a:off x="898496" y="3633746"/>
              <a:ext cx="4462985" cy="22920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DA3F93-46D2-B5EF-0847-0D1F6911FDA0}"/>
                </a:ext>
              </a:extLst>
            </p:cNvPr>
            <p:cNvSpPr txBox="1"/>
            <p:nvPr/>
          </p:nvSpPr>
          <p:spPr>
            <a:xfrm>
              <a:off x="4955460" y="3627497"/>
              <a:ext cx="3396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Helvetica" panose="020B0604020202020204" pitchFamily="34" charset="0"/>
                  <a:cs typeface="Helvetica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09B172-0D50-A4E8-FE5D-FD2A06BAF7EF}"/>
              </a:ext>
            </a:extLst>
          </p:cNvPr>
          <p:cNvGrpSpPr/>
          <p:nvPr/>
        </p:nvGrpSpPr>
        <p:grpSpPr>
          <a:xfrm>
            <a:off x="6869029" y="2377318"/>
            <a:ext cx="4583502" cy="2703790"/>
            <a:chOff x="5568346" y="2350724"/>
            <a:chExt cx="6014054" cy="35750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465BC2-1832-F22C-75C1-87528C4DB494}"/>
                </a:ext>
              </a:extLst>
            </p:cNvPr>
            <p:cNvGrpSpPr/>
            <p:nvPr/>
          </p:nvGrpSpPr>
          <p:grpSpPr>
            <a:xfrm>
              <a:off x="5568346" y="2739889"/>
              <a:ext cx="6014054" cy="3185870"/>
              <a:chOff x="5568346" y="2739889"/>
              <a:chExt cx="6014054" cy="318587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5D3F10B-62A9-E926-F9ED-DB6FA31A5E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532" t="48253" b="6664"/>
              <a:stretch/>
            </p:blipFill>
            <p:spPr>
              <a:xfrm>
                <a:off x="5568346" y="2984931"/>
                <a:ext cx="6014054" cy="294082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DF3FD9-7000-4DE2-335B-AD44F9C66962}"/>
                  </a:ext>
                </a:extLst>
              </p:cNvPr>
              <p:cNvSpPr txBox="1"/>
              <p:nvPr/>
            </p:nvSpPr>
            <p:spPr>
              <a:xfrm>
                <a:off x="11063387" y="2739889"/>
                <a:ext cx="3396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pic>
          <p:nvPicPr>
            <p:cNvPr id="14" name="Picture 13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B6C3F0F1-B6A2-35F4-877C-1C4B428F3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0" t="30213" r="50000" b="30256"/>
            <a:stretch/>
          </p:blipFill>
          <p:spPr>
            <a:xfrm>
              <a:off x="7625750" y="2350724"/>
              <a:ext cx="678611" cy="757807"/>
            </a:xfrm>
            <a:prstGeom prst="rect">
              <a:avLst/>
            </a:prstGeom>
          </p:spPr>
        </p:pic>
        <p:pic>
          <p:nvPicPr>
            <p:cNvPr id="15" name="Picture 1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E18C87EE-8256-73F2-C258-9B5C18D46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62" t="29033" r="17964" b="29104"/>
            <a:stretch/>
          </p:blipFill>
          <p:spPr>
            <a:xfrm>
              <a:off x="9032766" y="3135456"/>
              <a:ext cx="793464" cy="802503"/>
            </a:xfrm>
            <a:prstGeom prst="rect">
              <a:avLst/>
            </a:prstGeom>
          </p:spPr>
        </p:pic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590687-8816-6DD8-9755-191D7428C21B}"/>
              </a:ext>
            </a:extLst>
          </p:cNvPr>
          <p:cNvGraphicFramePr>
            <a:graphicFrameLocks noGrp="1"/>
          </p:cNvGraphicFramePr>
          <p:nvPr/>
        </p:nvGraphicFramePr>
        <p:xfrm>
          <a:off x="6394273" y="5234713"/>
          <a:ext cx="5612691" cy="820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2691">
                  <a:extLst>
                    <a:ext uri="{9D8B030D-6E8A-4147-A177-3AD203B41FA5}">
                      <a16:colId xmlns:a16="http://schemas.microsoft.com/office/drawing/2014/main" val="262667734"/>
                    </a:ext>
                  </a:extLst>
                </a:gridCol>
              </a:tblGrid>
              <a:tr h="1779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Binary Pump- step gradient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37740"/>
                  </a:ext>
                </a:extLst>
              </a:tr>
              <a:tr h="1779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A: 20 mM bis-tris propane, pH 9.0, 2 mM MgCl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971521"/>
                  </a:ext>
                </a:extLst>
              </a:tr>
              <a:tr h="30251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B: 20 mM bis-tris propane, 250 mM sodium acetate trihydrate, pH 9.0, 2 mM MgCl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24289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6075EDF-BE0C-FD2B-153C-AF94C4DD22C9}"/>
              </a:ext>
            </a:extLst>
          </p:cNvPr>
          <p:cNvGrpSpPr/>
          <p:nvPr/>
        </p:nvGrpSpPr>
        <p:grpSpPr>
          <a:xfrm>
            <a:off x="-11946" y="-3078"/>
            <a:ext cx="926564" cy="6655112"/>
            <a:chOff x="-11946" y="-3078"/>
            <a:chExt cx="926564" cy="6655112"/>
          </a:xfrm>
        </p:grpSpPr>
        <p:pic>
          <p:nvPicPr>
            <p:cNvPr id="12" name="Picture 11" descr="NSF.jpeg">
              <a:extLst>
                <a:ext uri="{FF2B5EF4-FFF2-40B4-BE49-F238E27FC236}">
                  <a16:creationId xmlns:a16="http://schemas.microsoft.com/office/drawing/2014/main" id="{D8D08EA5-3A39-1EFC-A780-E74E47F9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245" y="5734170"/>
              <a:ext cx="914400" cy="92132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0F65B5-714A-020E-DBDC-6E28EE1FABD8}"/>
                </a:ext>
              </a:extLst>
            </p:cNvPr>
            <p:cNvSpPr/>
            <p:nvPr/>
          </p:nvSpPr>
          <p:spPr>
            <a:xfrm>
              <a:off x="-6709" y="-3078"/>
              <a:ext cx="914400" cy="5651336"/>
            </a:xfrm>
            <a:prstGeom prst="rect">
              <a:avLst/>
            </a:prstGeom>
            <a:solidFill>
              <a:srgbClr val="F8DE28"/>
            </a:solidFill>
            <a:ln>
              <a:solidFill>
                <a:srgbClr val="FBEC8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" name="Picture 18" descr="AMBIC-horizontal.png">
              <a:extLst>
                <a:ext uri="{FF2B5EF4-FFF2-40B4-BE49-F238E27FC236}">
                  <a16:creationId xmlns:a16="http://schemas.microsoft.com/office/drawing/2014/main" id="{3ADE82E7-4C86-EE06-BED2-189C49674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24"/>
            <a:stretch/>
          </p:blipFill>
          <p:spPr>
            <a:xfrm rot="16200000">
              <a:off x="-1077337" y="3710904"/>
              <a:ext cx="3070576" cy="67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D27997-0F8D-FB6E-A961-0A04F775D15F}"/>
                </a:ext>
              </a:extLst>
            </p:cNvPr>
            <p:cNvSpPr txBox="1"/>
            <p:nvPr/>
          </p:nvSpPr>
          <p:spPr>
            <a:xfrm rot="16200000">
              <a:off x="-640003" y="826992"/>
              <a:ext cx="2156360" cy="900246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Johns Hopkins University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Clemson University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Delaware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Massachusetts Lowell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Maryland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70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P4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807625" y="3569847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Checking the cell growth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111147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3930836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8297581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6971684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02105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2869049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4458083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4589285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5918392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0615893" y="3993849"/>
            <a:ext cx="702827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173364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6961073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798F05-9714-4038-0918-85BC53A87A9A}"/>
              </a:ext>
            </a:extLst>
          </p:cNvPr>
          <p:cNvSpPr/>
          <p:nvPr/>
        </p:nvSpPr>
        <p:spPr>
          <a:xfrm>
            <a:off x="2701929" y="928772"/>
            <a:ext cx="1818222" cy="3065077"/>
          </a:xfrm>
          <a:prstGeom prst="ellipse">
            <a:avLst/>
          </a:prstGeom>
          <a:noFill/>
          <a:ln>
            <a:solidFill>
              <a:srgbClr val="F9DE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4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FEB7-71A8-1801-A041-D06106C7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95" y="365127"/>
            <a:ext cx="10515600" cy="1325563"/>
          </a:xfrm>
        </p:spPr>
        <p:txBody>
          <a:bodyPr/>
          <a:lstStyle/>
          <a:p>
            <a:r>
              <a:rPr lang="en-US" dirty="0"/>
              <a:t>VG titer/capsid titer is not a good estimator of packaging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ED9E4-BD16-2475-B4AE-C50C18179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C2F9-2722-BF81-99BB-4726ECD6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093" y="2504718"/>
            <a:ext cx="3234579" cy="24788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C1ED86-DBCC-2D65-ACEF-39E724D1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428" y="2735034"/>
            <a:ext cx="6908800" cy="2018236"/>
          </a:xfrm>
        </p:spPr>
        <p:txBody>
          <a:bodyPr/>
          <a:lstStyle/>
          <a:p>
            <a:r>
              <a:rPr lang="en-US" sz="2400" dirty="0"/>
              <a:t>Two independently derived standard curves from two different instruments</a:t>
            </a:r>
          </a:p>
          <a:p>
            <a:r>
              <a:rPr lang="en-US" sz="2400" dirty="0"/>
              <a:t>Case study for AAV2 sample qPCR/octet PE vs HPLC PE: same sample shows over 40% difference in packaging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E36D6-7039-E438-0587-8ADFCC9E0A02}"/>
              </a:ext>
            </a:extLst>
          </p:cNvPr>
          <p:cNvSpPr txBox="1"/>
          <p:nvPr/>
        </p:nvSpPr>
        <p:spPr>
          <a:xfrm>
            <a:off x="2509568" y="6229393"/>
            <a:ext cx="35864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/>
              </a:rPr>
              <a:t>All error bars represent 1 SD from the mean for 3 biological and technical replicates at 2.5- or 7.5-ml culture scale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83D6F2-1596-44DB-38E5-EF45E3483431}"/>
              </a:ext>
            </a:extLst>
          </p:cNvPr>
          <p:cNvGrpSpPr/>
          <p:nvPr/>
        </p:nvGrpSpPr>
        <p:grpSpPr>
          <a:xfrm>
            <a:off x="-11946" y="-3078"/>
            <a:ext cx="926564" cy="6655112"/>
            <a:chOff x="-11946" y="-3078"/>
            <a:chExt cx="926564" cy="6655112"/>
          </a:xfrm>
        </p:grpSpPr>
        <p:pic>
          <p:nvPicPr>
            <p:cNvPr id="8" name="Picture 7" descr="NSF.jpeg">
              <a:extLst>
                <a:ext uri="{FF2B5EF4-FFF2-40B4-BE49-F238E27FC236}">
                  <a16:creationId xmlns:a16="http://schemas.microsoft.com/office/drawing/2014/main" id="{B65F00E8-3F53-0629-33C3-9C3BB27BF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245" y="5734170"/>
              <a:ext cx="914400" cy="92132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9A5F2B-A085-F387-CAD5-2F74E7CEACC0}"/>
                </a:ext>
              </a:extLst>
            </p:cNvPr>
            <p:cNvSpPr/>
            <p:nvPr/>
          </p:nvSpPr>
          <p:spPr>
            <a:xfrm>
              <a:off x="-6709" y="-3078"/>
              <a:ext cx="914400" cy="5651336"/>
            </a:xfrm>
            <a:prstGeom prst="rect">
              <a:avLst/>
            </a:prstGeom>
            <a:solidFill>
              <a:srgbClr val="F8DE28"/>
            </a:solidFill>
            <a:ln>
              <a:solidFill>
                <a:srgbClr val="FBEC8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0" name="Picture 9" descr="AMBIC-horizontal.png">
              <a:extLst>
                <a:ext uri="{FF2B5EF4-FFF2-40B4-BE49-F238E27FC236}">
                  <a16:creationId xmlns:a16="http://schemas.microsoft.com/office/drawing/2014/main" id="{FBBF819E-47BB-CD03-818A-4D247988D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24"/>
            <a:stretch/>
          </p:blipFill>
          <p:spPr>
            <a:xfrm rot="16200000">
              <a:off x="-1077337" y="3710904"/>
              <a:ext cx="3070576" cy="67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125BBB-9B35-7631-A5DB-77D37AE48C1E}"/>
                </a:ext>
              </a:extLst>
            </p:cNvPr>
            <p:cNvSpPr txBox="1"/>
            <p:nvPr/>
          </p:nvSpPr>
          <p:spPr>
            <a:xfrm rot="16200000">
              <a:off x="-640003" y="826992"/>
              <a:ext cx="2156360" cy="900246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Johns Hopkins University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Clemson University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Delaware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Massachusetts Lowell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Maryland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0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4541-3BDF-83B5-BBDF-1A6DC823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555" y="324911"/>
            <a:ext cx="10515600" cy="1325563"/>
          </a:xfrm>
        </p:spPr>
        <p:txBody>
          <a:bodyPr/>
          <a:lstStyle/>
          <a:p>
            <a:r>
              <a:rPr lang="en-US" dirty="0"/>
              <a:t>wtAAV sample qPCR/octet PE vs HPLC 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B6C8-DD80-5492-4FAE-2FA695817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4715" y="2569429"/>
            <a:ext cx="4538420" cy="2447375"/>
          </a:xfrm>
        </p:spPr>
        <p:txBody>
          <a:bodyPr/>
          <a:lstStyle/>
          <a:p>
            <a:r>
              <a:rPr lang="en-US" sz="2000" dirty="0">
                <a:latin typeface="+mj-lt"/>
                <a:cs typeface="Helvetica" panose="020B0604020202020204" pitchFamily="34" charset="0"/>
              </a:rPr>
              <a:t> Injections of serial dilutions of certified full and empty standards to determine correction factor</a:t>
            </a:r>
            <a:endParaRPr lang="en-US" sz="2000" b="0" i="0" u="none" strike="noStrike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sz="2000" b="0" i="0" u="none" strike="noStrike" dirty="0">
                <a:effectLst/>
                <a:latin typeface="+mj-lt"/>
              </a:rPr>
              <a:t>AAV2 sample (MOI=10:10) </a:t>
            </a:r>
          </a:p>
          <a:p>
            <a:pPr lvl="1"/>
            <a:r>
              <a:rPr lang="en-US" sz="2000" b="0" i="0" u="none" strike="noStrike" dirty="0">
                <a:effectLst/>
                <a:latin typeface="+mj-lt"/>
              </a:rPr>
              <a:t>44.4% full by AEX-HPLC</a:t>
            </a:r>
          </a:p>
          <a:p>
            <a:pPr lvl="1"/>
            <a:r>
              <a:rPr lang="en-US" sz="2000" dirty="0">
                <a:latin typeface="+mj-lt"/>
              </a:rPr>
              <a:t>5.8 % full by VG titer/capsid titer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04B8-80E3-7213-4393-9E433211B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D70C6-FDCB-5747-9A21-CEFC4DDC4D7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0C340C-3BF1-476C-A908-D2C6ABA3DBDA}"/>
              </a:ext>
            </a:extLst>
          </p:cNvPr>
          <p:cNvGraphicFramePr>
            <a:graphicFrameLocks/>
          </p:cNvGraphicFramePr>
          <p:nvPr/>
        </p:nvGraphicFramePr>
        <p:xfrm>
          <a:off x="1084284" y="2057082"/>
          <a:ext cx="6350431" cy="343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DEB0196E-0491-92CC-428C-7E479DB2683A}"/>
              </a:ext>
            </a:extLst>
          </p:cNvPr>
          <p:cNvGrpSpPr/>
          <p:nvPr/>
        </p:nvGrpSpPr>
        <p:grpSpPr>
          <a:xfrm>
            <a:off x="-11946" y="-3078"/>
            <a:ext cx="926564" cy="6655112"/>
            <a:chOff x="-11946" y="-3078"/>
            <a:chExt cx="926564" cy="6655112"/>
          </a:xfrm>
        </p:grpSpPr>
        <p:pic>
          <p:nvPicPr>
            <p:cNvPr id="7" name="Picture 6" descr="NSF.jpeg">
              <a:extLst>
                <a:ext uri="{FF2B5EF4-FFF2-40B4-BE49-F238E27FC236}">
                  <a16:creationId xmlns:a16="http://schemas.microsoft.com/office/drawing/2014/main" id="{6A981F66-35DB-13CA-2151-4A5629150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3245" y="5734170"/>
              <a:ext cx="914400" cy="9213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4A0C7A-6389-FE11-E8F6-04B21EF99D4D}"/>
                </a:ext>
              </a:extLst>
            </p:cNvPr>
            <p:cNvSpPr/>
            <p:nvPr/>
          </p:nvSpPr>
          <p:spPr>
            <a:xfrm>
              <a:off x="-6709" y="-3078"/>
              <a:ext cx="914400" cy="5651336"/>
            </a:xfrm>
            <a:prstGeom prst="rect">
              <a:avLst/>
            </a:prstGeom>
            <a:solidFill>
              <a:srgbClr val="F8DE28"/>
            </a:solidFill>
            <a:ln>
              <a:solidFill>
                <a:srgbClr val="FBEC8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" name="Picture 8" descr="AMBIC-horizontal.png">
              <a:extLst>
                <a:ext uri="{FF2B5EF4-FFF2-40B4-BE49-F238E27FC236}">
                  <a16:creationId xmlns:a16="http://schemas.microsoft.com/office/drawing/2014/main" id="{B84BDD72-122A-44EB-A2BB-3969D08BF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24"/>
            <a:stretch/>
          </p:blipFill>
          <p:spPr>
            <a:xfrm rot="16200000">
              <a:off x="-1077337" y="3710904"/>
              <a:ext cx="3070576" cy="67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789DBE-3F66-F5CA-69C4-AAF9EBBF29A2}"/>
                </a:ext>
              </a:extLst>
            </p:cNvPr>
            <p:cNvSpPr txBox="1"/>
            <p:nvPr/>
          </p:nvSpPr>
          <p:spPr>
            <a:xfrm rot="16200000">
              <a:off x="-640003" y="826992"/>
              <a:ext cx="2156360" cy="900246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Johns Hopkins University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Clemson University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Delaware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Massachusetts Lowell</a:t>
              </a:r>
            </a:p>
            <a:p>
              <a:pPr defTabSz="457200"/>
              <a:r>
                <a:rPr lang="en-US" sz="1050" b="1" dirty="0">
                  <a:solidFill>
                    <a:srgbClr val="211D7D"/>
                  </a:solidFill>
                  <a:latin typeface="Calibri" panose="020F0502020204030204"/>
                </a:rPr>
                <a:t>University of Maryland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43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911E6C-96EB-F1E4-D160-9A141A3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Original AMBIC Media Preparation</a:t>
            </a:r>
          </a:p>
        </p:txBody>
      </p:sp>
      <p:pic>
        <p:nvPicPr>
          <p:cNvPr id="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CD03201E-9693-AEBC-1281-6B28D70D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23" y="1502573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E84FC71C-C147-8FE0-31F5-EA8DD8104603}"/>
              </a:ext>
            </a:extLst>
          </p:cNvPr>
          <p:cNvSpPr/>
          <p:nvPr/>
        </p:nvSpPr>
        <p:spPr>
          <a:xfrm>
            <a:off x="3284897" y="281891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CC24F-3D42-D1DE-88F0-53B1024D5CE8}"/>
              </a:ext>
            </a:extLst>
          </p:cNvPr>
          <p:cNvSpPr txBox="1"/>
          <p:nvPr/>
        </p:nvSpPr>
        <p:spPr>
          <a:xfrm>
            <a:off x="1647606" y="3957844"/>
            <a:ext cx="149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  <a:r>
              <a:rPr lang="en-US" sz="1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2F115-460E-6A7A-928F-1FB56E610E87}"/>
              </a:ext>
            </a:extLst>
          </p:cNvPr>
          <p:cNvSpPr txBox="1"/>
          <p:nvPr/>
        </p:nvSpPr>
        <p:spPr>
          <a:xfrm>
            <a:off x="3062845" y="249169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B555B-C4E3-F43D-9D37-614A073463FB}"/>
              </a:ext>
            </a:extLst>
          </p:cNvPr>
          <p:cNvSpPr txBox="1"/>
          <p:nvPr/>
        </p:nvSpPr>
        <p:spPr>
          <a:xfrm>
            <a:off x="4456718" y="401539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1155D-DFCE-FFF5-244F-28CA4434321E}"/>
              </a:ext>
            </a:extLst>
          </p:cNvPr>
          <p:cNvSpPr txBox="1"/>
          <p:nvPr/>
        </p:nvSpPr>
        <p:spPr>
          <a:xfrm>
            <a:off x="6310688" y="2491698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Osmo adjustment</a:t>
            </a:r>
          </a:p>
        </p:txBody>
      </p:sp>
      <p:pic>
        <p:nvPicPr>
          <p:cNvPr id="13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7DEDE80F-F1BE-DC57-E4C3-9E5F061C8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04" y="150990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2A7FB328-CAD4-3926-069A-3441729E2AB2}"/>
              </a:ext>
            </a:extLst>
          </p:cNvPr>
          <p:cNvSpPr/>
          <p:nvPr/>
        </p:nvSpPr>
        <p:spPr>
          <a:xfrm>
            <a:off x="6366773" y="2782940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286DE6-98CB-01C4-0437-C2BFE581F075}"/>
              </a:ext>
            </a:extLst>
          </p:cNvPr>
          <p:cNvSpPr txBox="1"/>
          <p:nvPr/>
        </p:nvSpPr>
        <p:spPr>
          <a:xfrm>
            <a:off x="1096015" y="5347045"/>
            <a:ext cx="97243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5 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additives to the media (Cacl2, </a:t>
            </a:r>
            <a:r>
              <a:rPr lang="en-US" sz="18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Osmolality adjustment at 275 </a:t>
            </a:r>
            <a:r>
              <a:rPr lang="en-US" sz="1800" dirty="0" err="1"/>
              <a:t>mOsm</a:t>
            </a:r>
            <a:r>
              <a:rPr lang="en-US" sz="1800" dirty="0"/>
              <a:t>/kg </a:t>
            </a: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adding NaCl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of the media (original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20BC14-DAC8-DB48-96B1-91EB3AC371F8}"/>
              </a:ext>
            </a:extLst>
          </p:cNvPr>
          <p:cNvSpPr txBox="1"/>
          <p:nvPr/>
        </p:nvSpPr>
        <p:spPr>
          <a:xfrm>
            <a:off x="8113506" y="4015393"/>
            <a:ext cx="14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275 </a:t>
            </a:r>
            <a:r>
              <a:rPr lang="en-US" sz="1200" dirty="0" err="1"/>
              <a:t>mOsm</a:t>
            </a:r>
            <a:r>
              <a:rPr lang="en-US" sz="1200" dirty="0"/>
              <a:t>/kg </a:t>
            </a:r>
          </a:p>
          <a:p>
            <a:endParaRPr lang="en-US" dirty="0"/>
          </a:p>
        </p:txBody>
      </p:sp>
      <p:pic>
        <p:nvPicPr>
          <p:cNvPr id="2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B4C8C1DE-8652-7C94-ABD4-65B9E172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826" y="1560122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4737DA-1EC6-773B-4B49-0CE9F308E1F7}"/>
              </a:ext>
            </a:extLst>
          </p:cNvPr>
          <p:cNvSpPr txBox="1"/>
          <p:nvPr/>
        </p:nvSpPr>
        <p:spPr>
          <a:xfrm>
            <a:off x="9432570" y="2208965"/>
            <a:ext cx="167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Using for the cell thaw and 4 passaging until recovery 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F398C5BC-45F3-1896-9DCF-275D24382B7B}"/>
              </a:ext>
            </a:extLst>
          </p:cNvPr>
          <p:cNvSpPr/>
          <p:nvPr/>
        </p:nvSpPr>
        <p:spPr>
          <a:xfrm>
            <a:off x="9621417" y="27754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6911E6C-96EB-F1E4-D160-9A141A3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Cell Growth in the Original AMBIC Media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FE572D-F581-AB0C-ADD1-6147CFB2DC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359" y="648787"/>
          <a:ext cx="8334104" cy="639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4631968" imgH="3554505" progId="Origin95.Graph">
                  <p:embed/>
                </p:oleObj>
              </mc:Choice>
              <mc:Fallback>
                <p:oleObj name="Graph" r:id="rId2" imgW="4631968" imgH="3554505" progId="Origin95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EFE572D-F581-AB0C-ADD1-6147CFB2D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06359" y="648787"/>
                        <a:ext cx="8334104" cy="639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781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75B936E-8402-D83F-DFF1-C9BED16C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272736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 err="1"/>
              <a:t>Plackett</a:t>
            </a:r>
            <a:r>
              <a:rPr lang="en-US" sz="3000" dirty="0"/>
              <a:t>-Burman Design Review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B01A61B-CD17-8DFB-3CFB-81C3804ABF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015" y="1208964"/>
          <a:ext cx="10886874" cy="36738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634">
                  <a:extLst>
                    <a:ext uri="{9D8B030D-6E8A-4147-A177-3AD203B41FA5}">
                      <a16:colId xmlns:a16="http://schemas.microsoft.com/office/drawing/2014/main" val="369548613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403557046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207334190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400755870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967362366"/>
                    </a:ext>
                  </a:extLst>
                </a:gridCol>
                <a:gridCol w="900860">
                  <a:extLst>
                    <a:ext uri="{9D8B030D-6E8A-4147-A177-3AD203B41FA5}">
                      <a16:colId xmlns:a16="http://schemas.microsoft.com/office/drawing/2014/main" val="3842174719"/>
                    </a:ext>
                  </a:extLst>
                </a:gridCol>
                <a:gridCol w="719617">
                  <a:extLst>
                    <a:ext uri="{9D8B030D-6E8A-4147-A177-3AD203B41FA5}">
                      <a16:colId xmlns:a16="http://schemas.microsoft.com/office/drawing/2014/main" val="3182466399"/>
                    </a:ext>
                  </a:extLst>
                </a:gridCol>
                <a:gridCol w="793738">
                  <a:extLst>
                    <a:ext uri="{9D8B030D-6E8A-4147-A177-3AD203B41FA5}">
                      <a16:colId xmlns:a16="http://schemas.microsoft.com/office/drawing/2014/main" val="663399565"/>
                    </a:ext>
                  </a:extLst>
                </a:gridCol>
                <a:gridCol w="736327">
                  <a:extLst>
                    <a:ext uri="{9D8B030D-6E8A-4147-A177-3AD203B41FA5}">
                      <a16:colId xmlns:a16="http://schemas.microsoft.com/office/drawing/2014/main" val="2107080300"/>
                    </a:ext>
                  </a:extLst>
                </a:gridCol>
                <a:gridCol w="740482">
                  <a:extLst>
                    <a:ext uri="{9D8B030D-6E8A-4147-A177-3AD203B41FA5}">
                      <a16:colId xmlns:a16="http://schemas.microsoft.com/office/drawing/2014/main" val="1815179017"/>
                    </a:ext>
                  </a:extLst>
                </a:gridCol>
                <a:gridCol w="789847">
                  <a:extLst>
                    <a:ext uri="{9D8B030D-6E8A-4147-A177-3AD203B41FA5}">
                      <a16:colId xmlns:a16="http://schemas.microsoft.com/office/drawing/2014/main" val="4274762137"/>
                    </a:ext>
                  </a:extLst>
                </a:gridCol>
                <a:gridCol w="762565">
                  <a:extLst>
                    <a:ext uri="{9D8B030D-6E8A-4147-A177-3AD203B41FA5}">
                      <a16:colId xmlns:a16="http://schemas.microsoft.com/office/drawing/2014/main" val="2931845970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410568141"/>
                    </a:ext>
                  </a:extLst>
                </a:gridCol>
                <a:gridCol w="777634">
                  <a:extLst>
                    <a:ext uri="{9D8B030D-6E8A-4147-A177-3AD203B41FA5}">
                      <a16:colId xmlns:a16="http://schemas.microsoft.com/office/drawing/2014/main" val="3482240877"/>
                    </a:ext>
                  </a:extLst>
                </a:gridCol>
              </a:tblGrid>
              <a:tr h="470746"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" algn="l"/>
                        </a:tabLs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Std Order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Run Order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55563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 err="1">
                          <a:solidFill>
                            <a:srgbClr val="000000"/>
                          </a:solidFill>
                          <a:effectLst/>
                        </a:rPr>
                        <a:t>PtType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Blocks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Arginine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Asparagine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Serine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Aspartic acid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Valine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cell growth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genome titer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Transduction efficiency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Empty/full Capsid ratio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</a:rPr>
                        <a:t>DNA integrity</a:t>
                      </a:r>
                      <a:endParaRPr lang="en-US" sz="10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35698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48413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7727543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8149327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953934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72703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231864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0603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7000922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780056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545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7299489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3434985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9312225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704861"/>
                  </a:ext>
                </a:extLst>
              </a:tr>
              <a:tr h="213537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6665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987DE9E-A59A-B9D6-B7C6-01644804A728}"/>
              </a:ext>
            </a:extLst>
          </p:cNvPr>
          <p:cNvSpPr txBox="1"/>
          <p:nvPr/>
        </p:nvSpPr>
        <p:spPr>
          <a:xfrm>
            <a:off x="839970" y="5047070"/>
            <a:ext cx="4710225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Input: NEAA conc 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(response): cell growth and productivity, transduction efficiency, capsid empty/full ratio, DNA integrity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Range: 2X Formulation; 0.5X Formulation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D7C0C-4E89-C494-598C-AD0D35221CC9}"/>
              </a:ext>
            </a:extLst>
          </p:cNvPr>
          <p:cNvSpPr txBox="1"/>
          <p:nvPr/>
        </p:nvSpPr>
        <p:spPr>
          <a:xfrm>
            <a:off x="6443332" y="5292546"/>
            <a:ext cx="4908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Plackett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-Burman design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5 factors</a:t>
            </a:r>
          </a:p>
          <a:p>
            <a:r>
              <a:rPr lang="en-US" dirty="0"/>
              <a:t>12 runs + </a:t>
            </a:r>
            <a:r>
              <a:rPr lang="en-US" dirty="0">
                <a:highlight>
                  <a:srgbClr val="DD9D30"/>
                </a:highlight>
              </a:rPr>
              <a:t>3 center points runs</a:t>
            </a:r>
            <a:r>
              <a:rPr lang="en-US" dirty="0"/>
              <a:t>            15 total runs</a:t>
            </a:r>
          </a:p>
          <a:p>
            <a:r>
              <a:rPr lang="en-US" dirty="0"/>
              <a:t>1 block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EADFF3-402E-1543-58FF-515118CF6426}"/>
              </a:ext>
            </a:extLst>
          </p:cNvPr>
          <p:cNvCxnSpPr/>
          <p:nvPr/>
        </p:nvCxnSpPr>
        <p:spPr>
          <a:xfrm>
            <a:off x="9441712" y="6039294"/>
            <a:ext cx="3721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656DA5-97E8-F24B-421B-8078442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Workflow for DOE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36386-4D70-61A2-6AA4-007F40897F82}"/>
              </a:ext>
            </a:extLst>
          </p:cNvPr>
          <p:cNvSpPr txBox="1"/>
          <p:nvPr/>
        </p:nvSpPr>
        <p:spPr>
          <a:xfrm>
            <a:off x="5775553" y="1170615"/>
            <a:ext cx="17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Switching from the original media to the reconstituted media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EB406-F1C4-F327-D9A7-11D987F8E2A2}"/>
              </a:ext>
            </a:extLst>
          </p:cNvPr>
          <p:cNvSpPr txBox="1"/>
          <p:nvPr/>
        </p:nvSpPr>
        <p:spPr>
          <a:xfrm>
            <a:off x="2648343" y="349203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original media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D3CFE-9975-E6CA-DC67-D8F3CBAD58E1}"/>
              </a:ext>
            </a:extLst>
          </p:cNvPr>
          <p:cNvSpPr txBox="1"/>
          <p:nvPr/>
        </p:nvSpPr>
        <p:spPr>
          <a:xfrm>
            <a:off x="2772529" y="1350017"/>
            <a:ext cx="167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cell thaw and  passaging until recovery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10788D7-38FF-C6F0-107A-215DAD4F9F7B}"/>
              </a:ext>
            </a:extLst>
          </p:cNvPr>
          <p:cNvSpPr/>
          <p:nvPr/>
        </p:nvSpPr>
        <p:spPr>
          <a:xfrm>
            <a:off x="3025037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1154F416-21C5-E6AE-A07F-5C281C1D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4379005" y="1047741"/>
            <a:ext cx="1636246" cy="1560048"/>
          </a:xfrm>
          <a:prstGeom prst="rect">
            <a:avLst/>
          </a:prstGeom>
        </p:spPr>
      </p:pic>
      <p:pic>
        <p:nvPicPr>
          <p:cNvPr id="17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EF259F13-3D1E-C796-5949-CE38804AC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7501645" y="1036922"/>
            <a:ext cx="1636246" cy="156004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D231D088-83C5-BBB8-5AA0-74384C69C25D}"/>
              </a:ext>
            </a:extLst>
          </p:cNvPr>
          <p:cNvSpPr/>
          <p:nvPr/>
        </p:nvSpPr>
        <p:spPr>
          <a:xfrm>
            <a:off x="6026276" y="1767778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7FBAF-38C1-9F31-5888-6185DC7B7622}"/>
              </a:ext>
            </a:extLst>
          </p:cNvPr>
          <p:cNvSpPr txBox="1"/>
          <p:nvPr/>
        </p:nvSpPr>
        <p:spPr>
          <a:xfrm>
            <a:off x="4721376" y="2469289"/>
            <a:ext cx="86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P4</a:t>
            </a:r>
          </a:p>
        </p:txBody>
      </p:sp>
      <p:pic>
        <p:nvPicPr>
          <p:cNvPr id="20" name="Picture 19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49F6289-4E3A-DB66-9878-953D95CF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73" y="2589122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close-up of a gloved hand holding a container with test tubes&#10;&#10;Description automatically generated">
            <a:extLst>
              <a:ext uri="{FF2B5EF4-FFF2-40B4-BE49-F238E27FC236}">
                <a16:creationId xmlns:a16="http://schemas.microsoft.com/office/drawing/2014/main" id="{F0ADF564-4991-D718-91C0-FDB6047ED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96" y="1276053"/>
            <a:ext cx="1016984" cy="124805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A6F006-89CB-8788-59C3-96DD7C23236D}"/>
              </a:ext>
            </a:extLst>
          </p:cNvPr>
          <p:cNvCxnSpPr>
            <a:cxnSpLocks/>
          </p:cNvCxnSpPr>
          <p:nvPr/>
        </p:nvCxnSpPr>
        <p:spPr>
          <a:xfrm flipV="1">
            <a:off x="361157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0324974-99B9-2F0E-2563-999F2F430183}"/>
              </a:ext>
            </a:extLst>
          </p:cNvPr>
          <p:cNvSpPr txBox="1"/>
          <p:nvPr/>
        </p:nvSpPr>
        <p:spPr>
          <a:xfrm>
            <a:off x="5775553" y="3451196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A69A98-B0A8-B456-A0B5-FC65171236C1}"/>
              </a:ext>
            </a:extLst>
          </p:cNvPr>
          <p:cNvSpPr txBox="1"/>
          <p:nvPr/>
        </p:nvSpPr>
        <p:spPr>
          <a:xfrm>
            <a:off x="7523760" y="2427021"/>
            <a:ext cx="154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passages in each of 13 reconstituted media 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DB128F15-3952-0B49-07F2-61C4369E1088}"/>
              </a:ext>
            </a:extLst>
          </p:cNvPr>
          <p:cNvSpPr/>
          <p:nvPr/>
        </p:nvSpPr>
        <p:spPr>
          <a:xfrm>
            <a:off x="9081706" y="1739254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4F2CD-154D-1693-F9AD-DF1698BD53FF}"/>
              </a:ext>
            </a:extLst>
          </p:cNvPr>
          <p:cNvCxnSpPr>
            <a:cxnSpLocks/>
          </p:cNvCxnSpPr>
          <p:nvPr/>
        </p:nvCxnSpPr>
        <p:spPr>
          <a:xfrm flipV="1">
            <a:off x="6659454" y="2163662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se-up of a machine&#10;&#10;Description automatically generated">
            <a:extLst>
              <a:ext uri="{FF2B5EF4-FFF2-40B4-BE49-F238E27FC236}">
                <a16:creationId xmlns:a16="http://schemas.microsoft.com/office/drawing/2014/main" id="{9F18825C-6801-8C52-3277-F58D30CA8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41" y="2560156"/>
            <a:ext cx="750220" cy="9680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BDBA506-1B51-0CA8-4FAC-E7036AD97B56}"/>
              </a:ext>
            </a:extLst>
          </p:cNvPr>
          <p:cNvSpPr txBox="1"/>
          <p:nvPr/>
        </p:nvSpPr>
        <p:spPr>
          <a:xfrm>
            <a:off x="8807625" y="3569847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Checking the cell growth</a:t>
            </a:r>
          </a:p>
        </p:txBody>
      </p:sp>
      <p:pic>
        <p:nvPicPr>
          <p:cNvPr id="29" name="Picture 28" descr="A picture containing toiletry&#10;&#10;Description automatically generated">
            <a:extLst>
              <a:ext uri="{FF2B5EF4-FFF2-40B4-BE49-F238E27FC236}">
                <a16:creationId xmlns:a16="http://schemas.microsoft.com/office/drawing/2014/main" id="{1EE07337-23A3-A957-2978-48933749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74" y="2607788"/>
            <a:ext cx="598272" cy="93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A48FEF-1BE5-BE14-51AB-BA2859C2FA38}"/>
              </a:ext>
            </a:extLst>
          </p:cNvPr>
          <p:cNvCxnSpPr>
            <a:cxnSpLocks/>
          </p:cNvCxnSpPr>
          <p:nvPr/>
        </p:nvCxnSpPr>
        <p:spPr>
          <a:xfrm flipV="1">
            <a:off x="9673351" y="2135578"/>
            <a:ext cx="0" cy="38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6" descr="A picture containing bottle, vessel&#10;&#10;Description automatically generated">
            <a:extLst>
              <a:ext uri="{FF2B5EF4-FFF2-40B4-BE49-F238E27FC236}">
                <a16:creationId xmlns:a16="http://schemas.microsoft.com/office/drawing/2014/main" id="{9B62F5DA-80CE-371F-9393-87F40D89D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0" r="58278"/>
          <a:stretch/>
        </p:blipFill>
        <p:spPr>
          <a:xfrm>
            <a:off x="10393293" y="1120054"/>
            <a:ext cx="1636246" cy="15600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4A7FB42-B8DB-A135-B39F-75E20C3135B8}"/>
              </a:ext>
            </a:extLst>
          </p:cNvPr>
          <p:cNvSpPr txBox="1"/>
          <p:nvPr/>
        </p:nvSpPr>
        <p:spPr>
          <a:xfrm>
            <a:off x="10450772" y="2476369"/>
            <a:ext cx="154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Transfection of AMBIC HEK293 cells [one shake flask for each condition]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79E3F-E519-3495-E69D-9BB8FCB7A3E2}"/>
              </a:ext>
            </a:extLst>
          </p:cNvPr>
          <p:cNvSpPr txBox="1"/>
          <p:nvPr/>
        </p:nvSpPr>
        <p:spPr>
          <a:xfrm>
            <a:off x="1685914" y="5555303"/>
            <a:ext cx="460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qPCR (</a:t>
            </a:r>
            <a:r>
              <a:rPr lang="en-US" dirty="0" err="1"/>
              <a:t>Taqman</a:t>
            </a:r>
            <a:r>
              <a:rPr lang="en-US" dirty="0"/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C5DAF7-E6B8-7457-6B11-19965E6BC8D3}"/>
              </a:ext>
            </a:extLst>
          </p:cNvPr>
          <p:cNvSpPr txBox="1"/>
          <p:nvPr/>
        </p:nvSpPr>
        <p:spPr>
          <a:xfrm>
            <a:off x="4505603" y="5570155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times freeze/thaw for cell lysis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F2D431-C7A4-5C48-A141-5AACA9BB8756}"/>
              </a:ext>
            </a:extLst>
          </p:cNvPr>
          <p:cNvSpPr txBox="1"/>
          <p:nvPr/>
        </p:nvSpPr>
        <p:spPr>
          <a:xfrm>
            <a:off x="9068293" y="4820018"/>
            <a:ext cx="194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 harvest on day 3 post-transfection</a:t>
            </a: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2CEF6A1-FF4F-1DD8-D880-346AC23866B9}"/>
              </a:ext>
            </a:extLst>
          </p:cNvPr>
          <p:cNvSpPr/>
          <p:nvPr/>
        </p:nvSpPr>
        <p:spPr>
          <a:xfrm rot="12618444">
            <a:off x="7546451" y="4515272"/>
            <a:ext cx="1107929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DFBFB08-3601-AA83-DCEA-C8101A3836BC}"/>
              </a:ext>
            </a:extLst>
          </p:cNvPr>
          <p:cNvSpPr/>
          <p:nvPr/>
        </p:nvSpPr>
        <p:spPr>
          <a:xfrm rot="8904374">
            <a:off x="7648078" y="5349869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E3C8BBE4-E72E-AB42-07E8-B0EFA3192695}"/>
              </a:ext>
            </a:extLst>
          </p:cNvPr>
          <p:cNvSpPr/>
          <p:nvPr/>
        </p:nvSpPr>
        <p:spPr>
          <a:xfrm rot="10800000">
            <a:off x="3443816" y="5573627"/>
            <a:ext cx="830997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5C7B88-78C7-A240-ED12-1D764A1A5559}"/>
              </a:ext>
            </a:extLst>
          </p:cNvPr>
          <p:cNvSpPr txBox="1"/>
          <p:nvPr/>
        </p:nvSpPr>
        <p:spPr>
          <a:xfrm>
            <a:off x="5032850" y="4904421"/>
            <a:ext cx="329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Transduction efficiency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CBE201-40E7-AC21-2A24-CB9B228477D2}"/>
              </a:ext>
            </a:extLst>
          </p:cNvPr>
          <p:cNvSpPr txBox="1"/>
          <p:nvPr/>
        </p:nvSpPr>
        <p:spPr>
          <a:xfrm>
            <a:off x="5164052" y="4244060"/>
            <a:ext cx="6137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capsid empty/full ratio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63A349-2A8F-F277-2EF6-BCD76258F091}"/>
              </a:ext>
            </a:extLst>
          </p:cNvPr>
          <p:cNvSpPr txBox="1"/>
          <p:nvPr/>
        </p:nvSpPr>
        <p:spPr>
          <a:xfrm>
            <a:off x="6153526" y="6096082"/>
            <a:ext cx="6453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DNA integrity</a:t>
            </a:r>
            <a:endParaRPr lang="en-US" dirty="0"/>
          </a:p>
        </p:txBody>
      </p:sp>
      <p:sp>
        <p:nvSpPr>
          <p:cNvPr id="42" name="Bent Arrow 41">
            <a:extLst>
              <a:ext uri="{FF2B5EF4-FFF2-40B4-BE49-F238E27FC236}">
                <a16:creationId xmlns:a16="http://schemas.microsoft.com/office/drawing/2014/main" id="{F57DF479-3C02-B494-B719-2F33993B89ED}"/>
              </a:ext>
            </a:extLst>
          </p:cNvPr>
          <p:cNvSpPr/>
          <p:nvPr/>
        </p:nvSpPr>
        <p:spPr>
          <a:xfrm rot="10800000">
            <a:off x="11036779" y="3824050"/>
            <a:ext cx="420669" cy="1378329"/>
          </a:xfrm>
          <a:prstGeom prst="bentArrow">
            <a:avLst>
              <a:gd name="adj1" fmla="val 25000"/>
              <a:gd name="adj2" fmla="val 2389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B24D22E4-58A9-A81E-08FB-00C1679F5061}"/>
              </a:ext>
            </a:extLst>
          </p:cNvPr>
          <p:cNvSpPr/>
          <p:nvPr/>
        </p:nvSpPr>
        <p:spPr>
          <a:xfrm rot="7638180">
            <a:off x="7748131" y="5665694"/>
            <a:ext cx="1143271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5F977006-1714-9B60-DA3B-A338101E53C9}"/>
              </a:ext>
            </a:extLst>
          </p:cNvPr>
          <p:cNvSpPr/>
          <p:nvPr/>
        </p:nvSpPr>
        <p:spPr>
          <a:xfrm rot="11031930">
            <a:off x="7535840" y="4914814"/>
            <a:ext cx="100039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798F05-9714-4038-0918-85BC53A87A9A}"/>
              </a:ext>
            </a:extLst>
          </p:cNvPr>
          <p:cNvSpPr/>
          <p:nvPr/>
        </p:nvSpPr>
        <p:spPr>
          <a:xfrm>
            <a:off x="5705955" y="798064"/>
            <a:ext cx="1998947" cy="3250695"/>
          </a:xfrm>
          <a:prstGeom prst="ellipse">
            <a:avLst/>
          </a:prstGeom>
          <a:noFill/>
          <a:ln>
            <a:solidFill>
              <a:srgbClr val="F9DE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F9255B-6EB4-968C-DD0D-C2A15409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0512429" cy="854075"/>
          </a:xfrm>
        </p:spPr>
        <p:txBody>
          <a:bodyPr>
            <a:normAutofit/>
          </a:bodyPr>
          <a:lstStyle/>
          <a:p>
            <a:r>
              <a:rPr lang="en-US" sz="3000" dirty="0"/>
              <a:t>Reconstituted AMBIC Media Preparation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6DC19-BAC0-FE47-5808-C5DCE2B3B5FC}"/>
              </a:ext>
            </a:extLst>
          </p:cNvPr>
          <p:cNvSpPr txBox="1"/>
          <p:nvPr/>
        </p:nvSpPr>
        <p:spPr>
          <a:xfrm>
            <a:off x="1049896" y="3140653"/>
            <a:ext cx="2457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AMBIC media without 5 additives (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 and 5 NEAAs (Arg,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Asp, Ser, Val) </a:t>
            </a:r>
            <a:endParaRPr lang="en-US" sz="12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B28E96-F8B9-AE17-71A2-8C7941EF127B}"/>
              </a:ext>
            </a:extLst>
          </p:cNvPr>
          <p:cNvSpPr/>
          <p:nvPr/>
        </p:nvSpPr>
        <p:spPr>
          <a:xfrm>
            <a:off x="3033871" y="2430156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450A5-156F-4830-4F53-91F41D898759}"/>
              </a:ext>
            </a:extLst>
          </p:cNvPr>
          <p:cNvSpPr txBox="1"/>
          <p:nvPr/>
        </p:nvSpPr>
        <p:spPr>
          <a:xfrm>
            <a:off x="2935528" y="2155689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additives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B1F40CD5-DC5F-E778-73D0-09EF9A3F0E6E}"/>
              </a:ext>
            </a:extLst>
          </p:cNvPr>
          <p:cNvSpPr/>
          <p:nvPr/>
        </p:nvSpPr>
        <p:spPr>
          <a:xfrm>
            <a:off x="5918491" y="2424973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C8AC1-F2CD-F098-1330-002E56127460}"/>
              </a:ext>
            </a:extLst>
          </p:cNvPr>
          <p:cNvSpPr txBox="1"/>
          <p:nvPr/>
        </p:nvSpPr>
        <p:spPr>
          <a:xfrm>
            <a:off x="5794814" y="2147974"/>
            <a:ext cx="1784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Adding back 5 NEAAs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E7F5B-30B9-84DC-1FFB-26F7F0212646}"/>
              </a:ext>
            </a:extLst>
          </p:cNvPr>
          <p:cNvSpPr txBox="1"/>
          <p:nvPr/>
        </p:nvSpPr>
        <p:spPr>
          <a:xfrm>
            <a:off x="7018395" y="3182952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DDE9D-3637-3426-066A-DC69E6A3830D}"/>
              </a:ext>
            </a:extLst>
          </p:cNvPr>
          <p:cNvSpPr txBox="1"/>
          <p:nvPr/>
        </p:nvSpPr>
        <p:spPr>
          <a:xfrm>
            <a:off x="8650044" y="2038169"/>
            <a:ext cx="15642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different media formulations with their distinct NEAAs concentrations based on the DOE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E761C-FB51-EDA3-26E1-335D093141CE}"/>
              </a:ext>
            </a:extLst>
          </p:cNvPr>
          <p:cNvSpPr txBox="1"/>
          <p:nvPr/>
        </p:nvSpPr>
        <p:spPr>
          <a:xfrm>
            <a:off x="1049896" y="4422915"/>
            <a:ext cx="90158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Using Sigma-Aldrich amino acid standards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(Arg, Asp,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Ser, and Val).​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MilliQ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water for dissolving the amino acids.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0.22 </a:t>
            </a:r>
            <a:r>
              <a:rPr lang="en-US" sz="1200" b="0" i="0" u="none" strike="noStrike" dirty="0">
                <a:solidFill>
                  <a:srgbClr val="3C3C3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µm filtration of amino acid solutions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the filtered amino acid solutions and additives to the deleted media (Cacl2,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CaPanto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FeEDTA</a:t>
            </a: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EDTA, and NaCl)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Osmolality adjustment by adding NaCl</a:t>
            </a:r>
          </a:p>
          <a:p>
            <a:endParaRPr lang="en-US" sz="1200" dirty="0">
              <a:solidFill>
                <a:srgbClr val="3C3C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 of the media post reconstitution with amino acids and additives</a:t>
            </a:r>
          </a:p>
        </p:txBody>
      </p:sp>
      <p:pic>
        <p:nvPicPr>
          <p:cNvPr id="1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DD51B6C3-A1DF-3C20-4678-DA769458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71" y="1476164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D9E5369-3080-C6F6-7BED-AAD19AC83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67" y="1615708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E34A71F0-751D-CB0B-D7A9-B98BADCA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32" y="1612095"/>
            <a:ext cx="973839" cy="15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0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BB7390-04F8-FF48-9C2F-37D44D2D4171}"/>
              </a:ext>
            </a:extLst>
          </p:cNvPr>
          <p:cNvSpPr txBox="1"/>
          <p:nvPr/>
        </p:nvSpPr>
        <p:spPr>
          <a:xfrm>
            <a:off x="887185" y="1100542"/>
            <a:ext cx="1041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Checking the consistency between the 13 prepared reconstituted media formulations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Plackett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-Burman design prior to execution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52371-2CD2-3866-7E7D-E82356BF80A3}"/>
              </a:ext>
            </a:extLst>
          </p:cNvPr>
          <p:cNvSpPr txBox="1"/>
          <p:nvPr/>
        </p:nvSpPr>
        <p:spPr>
          <a:xfrm>
            <a:off x="4057986" y="3925389"/>
            <a:ext cx="156424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13 different media formulations with their distinct NEAAs concentrations based on the prepared DOE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85946-3927-5573-BD92-312C14017F13}"/>
              </a:ext>
            </a:extLst>
          </p:cNvPr>
          <p:cNvSpPr txBox="1"/>
          <p:nvPr/>
        </p:nvSpPr>
        <p:spPr>
          <a:xfrm>
            <a:off x="2176969" y="5335084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Reconstituted media 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0FB6648-A5C0-E2AF-9723-90E0D97E6846}"/>
              </a:ext>
            </a:extLst>
          </p:cNvPr>
          <p:cNvSpPr/>
          <p:nvPr/>
        </p:nvSpPr>
        <p:spPr>
          <a:xfrm>
            <a:off x="6096000" y="4255420"/>
            <a:ext cx="1266356" cy="355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ack square device with a screen&#10;&#10;Description automatically generated">
            <a:extLst>
              <a:ext uri="{FF2B5EF4-FFF2-40B4-BE49-F238E27FC236}">
                <a16:creationId xmlns:a16="http://schemas.microsoft.com/office/drawing/2014/main" id="{9507A26C-0AD5-5A8A-FAD9-8AB683001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9" y="2945554"/>
            <a:ext cx="2700066" cy="2700066"/>
          </a:xfrm>
          <a:prstGeom prst="rect">
            <a:avLst/>
          </a:prstGeom>
        </p:spPr>
      </p:pic>
      <p:pic>
        <p:nvPicPr>
          <p:cNvPr id="17" name="Picture 2" descr="A picture containing toiletry&#10;&#10;Description automatically generated">
            <a:extLst>
              <a:ext uri="{FF2B5EF4-FFF2-40B4-BE49-F238E27FC236}">
                <a16:creationId xmlns:a16="http://schemas.microsoft.com/office/drawing/2014/main" id="{04682F68-5489-2856-D9A4-15384565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03" y="2890994"/>
            <a:ext cx="1564245" cy="24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B6A489-FEE8-6AC9-3B31-0F015D89D24B}"/>
              </a:ext>
            </a:extLst>
          </p:cNvPr>
          <p:cNvSpPr txBox="1"/>
          <p:nvPr/>
        </p:nvSpPr>
        <p:spPr>
          <a:xfrm>
            <a:off x="8132292" y="5473583"/>
            <a:ext cx="197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NEAAs measurement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5BB5DF-9ABE-9147-5F44-0EAD2F14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015" y="365125"/>
            <a:ext cx="11496579" cy="854075"/>
          </a:xfrm>
        </p:spPr>
        <p:txBody>
          <a:bodyPr>
            <a:noAutofit/>
          </a:bodyPr>
          <a:lstStyle/>
          <a:p>
            <a:r>
              <a:rPr lang="en-US" sz="3000" dirty="0"/>
              <a:t>The NEAAs measurement by REBEL</a:t>
            </a:r>
          </a:p>
        </p:txBody>
      </p:sp>
    </p:spTree>
    <p:extLst>
      <p:ext uri="{BB962C8B-B14F-4D97-AF65-F5344CB8AC3E}">
        <p14:creationId xmlns:p14="http://schemas.microsoft.com/office/powerpoint/2010/main" val="153244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D71DEED-DE1B-BF47-A5D9-BED08C93299D}" vid="{A8307314-7AE3-2943-9180-7A1E7D64D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306C3C0E-2F76-42B7-A7EA-E4EFEBB2ABC4}"/>
</file>

<file path=customXml/itemProps2.xml><?xml version="1.0" encoding="utf-8"?>
<ds:datastoreItem xmlns:ds="http://schemas.openxmlformats.org/officeDocument/2006/customXml" ds:itemID="{30E5BD36-271E-44B6-B992-75FEF86CB87F}"/>
</file>

<file path=customXml/itemProps3.xml><?xml version="1.0" encoding="utf-8"?>
<ds:datastoreItem xmlns:ds="http://schemas.openxmlformats.org/officeDocument/2006/customXml" ds:itemID="{5ECDF859-996E-4639-8D2B-6DCCF9716BC7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1953</Words>
  <Application>Microsoft Office PowerPoint</Application>
  <PresentationFormat>Widescreen</PresentationFormat>
  <Paragraphs>539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等线</vt:lpstr>
      <vt:lpstr>Arial</vt:lpstr>
      <vt:lpstr>Calibri</vt:lpstr>
      <vt:lpstr>Helvetica</vt:lpstr>
      <vt:lpstr>Times New Roman</vt:lpstr>
      <vt:lpstr>Office Theme</vt:lpstr>
      <vt:lpstr>Graph</vt:lpstr>
      <vt:lpstr>Maximizing Yields of rAAV and Elucidating the Role of Media Components Through Design and Optimization of AMBIC.293 Media</vt:lpstr>
      <vt:lpstr>UML Update</vt:lpstr>
      <vt:lpstr>Workflow for DOE Study</vt:lpstr>
      <vt:lpstr>Original AMBIC Media Preparation</vt:lpstr>
      <vt:lpstr>Cell Growth in the Original AMBIC Media</vt:lpstr>
      <vt:lpstr>Plackett-Burman Design Review</vt:lpstr>
      <vt:lpstr>Workflow for DOE Study</vt:lpstr>
      <vt:lpstr>Reconstituted AMBIC Media Preparation</vt:lpstr>
      <vt:lpstr>The NEAAs measurement by REBEL</vt:lpstr>
      <vt:lpstr>  The NEAAs measurement by REBEL – Good Alignment   (theoretical vs. measured values)</vt:lpstr>
      <vt:lpstr>  The NEAAs measurement by REBEL - Good Alignment   (theoretical vs. measured values)</vt:lpstr>
      <vt:lpstr>  The NEAAs measurement by REBEL - Good Alignment    (theoretical vs. measured values)</vt:lpstr>
      <vt:lpstr>Workflow for DOE Study</vt:lpstr>
      <vt:lpstr>HEK293 Cell Growth in the original media</vt:lpstr>
      <vt:lpstr>Cell Growth in the Reconstituted AMBIC Media</vt:lpstr>
      <vt:lpstr>Cell Growth in the Reconstituted AMBIC Media</vt:lpstr>
      <vt:lpstr>Cell Growth in the Reconstituted AMBIC Media</vt:lpstr>
      <vt:lpstr>Cell Growth in the Reconstituted AMBIC Media</vt:lpstr>
      <vt:lpstr>Cell Growth in the Reconstituted AMBIC Media</vt:lpstr>
      <vt:lpstr>Cell Growth in the Reconstituted AMBIC Media</vt:lpstr>
      <vt:lpstr>Question</vt:lpstr>
      <vt:lpstr>Next steps</vt:lpstr>
      <vt:lpstr>JHU Overview</vt:lpstr>
      <vt:lpstr>JHU Overview</vt:lpstr>
      <vt:lpstr>AMBIC thaw troubleshoot</vt:lpstr>
      <vt:lpstr>Plasmid prep and QC for DOE</vt:lpstr>
      <vt:lpstr>Next steps</vt:lpstr>
      <vt:lpstr>UD Overview</vt:lpstr>
      <vt:lpstr>Improved analytical methods are needed to  measure packaging efficiency</vt:lpstr>
      <vt:lpstr>VG titer/capsid titer is not a good estimator of packaging efficiency</vt:lpstr>
      <vt:lpstr>wtAAV sample qPCR/octet PE vs HPLC 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Houria</dc:creator>
  <cp:lastModifiedBy>McNally, David</cp:lastModifiedBy>
  <cp:revision>3</cp:revision>
  <dcterms:created xsi:type="dcterms:W3CDTF">2023-05-15T14:55:16Z</dcterms:created>
  <dcterms:modified xsi:type="dcterms:W3CDTF">2024-08-29T22:10:36Z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