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8" r:id="rId2"/>
    <p:sldId id="276" r:id="rId3"/>
    <p:sldId id="948" r:id="rId4"/>
    <p:sldId id="949" r:id="rId5"/>
    <p:sldId id="280" r:id="rId6"/>
    <p:sldId id="848" r:id="rId7"/>
    <p:sldId id="950" r:id="rId8"/>
    <p:sldId id="951" r:id="rId9"/>
    <p:sldId id="952" r:id="rId10"/>
    <p:sldId id="918" r:id="rId11"/>
    <p:sldId id="953" r:id="rId12"/>
    <p:sldId id="429" r:id="rId13"/>
    <p:sldId id="434" r:id="rId14"/>
    <p:sldId id="431" r:id="rId15"/>
    <p:sldId id="427" r:id="rId16"/>
    <p:sldId id="42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112154-8F1B-3EBD-C5AC-59292121DC75}" name="Wang, Yongdan" initials="WY" userId="S::Yongdan_Wang@student.uml.edu::1416b50c-2561-4304-85ac-d622a5fe88a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9D30"/>
    <a:srgbClr val="467BD2"/>
    <a:srgbClr val="E35246"/>
    <a:srgbClr val="2E2F93"/>
    <a:srgbClr val="AC3DC1"/>
    <a:srgbClr val="2E3193"/>
    <a:srgbClr val="F6D3D4"/>
    <a:srgbClr val="F9DE28"/>
    <a:srgbClr val="2E3092"/>
    <a:srgbClr val="45B2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82"/>
  </p:normalViewPr>
  <p:slideViewPr>
    <p:cSldViewPr snapToGrid="0">
      <p:cViewPr varScale="1">
        <p:scale>
          <a:sx n="67" d="100"/>
          <a:sy n="67" d="100"/>
        </p:scale>
        <p:origin x="5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58494-F6C6-405F-8550-FE2516B10BC4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03C49-0A55-44F4-BB9D-4B008FFD8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11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BA54B-24D5-4E17-945D-3010FAE374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4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BA54B-24D5-4E17-945D-3010FAE3744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99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37DF7-9E76-ADC1-D8FD-347A2F0D0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7A21A-A547-D575-2292-DA9E6DE03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oogle Shape;86;p1">
            <a:extLst>
              <a:ext uri="{FF2B5EF4-FFF2-40B4-BE49-F238E27FC236}">
                <a16:creationId xmlns:a16="http://schemas.microsoft.com/office/drawing/2014/main" id="{0BAE8663-203B-7B74-CC4B-438FCF300558}"/>
              </a:ext>
            </a:extLst>
          </p:cNvPr>
          <p:cNvSpPr txBox="1"/>
          <p:nvPr userDrawn="1"/>
        </p:nvSpPr>
        <p:spPr>
          <a:xfrm>
            <a:off x="2305100" y="5616114"/>
            <a:ext cx="769974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n-US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 National  Science  Foundation-facilitated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200"/>
            </a:pPr>
            <a:r>
              <a:rPr lang="en-US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academic – industry – government  consortia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200"/>
            </a:pPr>
            <a:r>
              <a:rPr lang="en-US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  advance  precompetitive  knowledge  in  biomanufacturing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87;p1" descr="AMBIC-horizontal.png">
            <a:extLst>
              <a:ext uri="{FF2B5EF4-FFF2-40B4-BE49-F238E27FC236}">
                <a16:creationId xmlns:a16="http://schemas.microsoft.com/office/drawing/2014/main" id="{799E2BAE-9722-7C06-A27F-CC800348A87B}"/>
              </a:ext>
            </a:extLst>
          </p:cNvPr>
          <p:cNvPicPr preferRelativeResize="0"/>
          <p:nvPr userDrawn="1"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9210" y="400616"/>
            <a:ext cx="3949441" cy="860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88;p1" descr="UD_Logo.jpg">
            <a:extLst>
              <a:ext uri="{FF2B5EF4-FFF2-40B4-BE49-F238E27FC236}">
                <a16:creationId xmlns:a16="http://schemas.microsoft.com/office/drawing/2014/main" id="{3036E2CC-68E3-BCC1-1942-94A8F64DDC6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5374607" y="1354818"/>
            <a:ext cx="1560726" cy="629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89;p1" descr="Johns_Hopkins_Logo.png">
            <a:extLst>
              <a:ext uri="{FF2B5EF4-FFF2-40B4-BE49-F238E27FC236}">
                <a16:creationId xmlns:a16="http://schemas.microsoft.com/office/drawing/2014/main" id="{9E976870-B2A9-8B86-854E-E0390CB73E6A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260671" y="1377812"/>
            <a:ext cx="2852988" cy="587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0;p1" descr="NSF.jpeg">
            <a:extLst>
              <a:ext uri="{FF2B5EF4-FFF2-40B4-BE49-F238E27FC236}">
                <a16:creationId xmlns:a16="http://schemas.microsoft.com/office/drawing/2014/main" id="{A0E7C249-C0A0-DFC1-EEA4-F13C45DD04FC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1755648" y="101307"/>
            <a:ext cx="1099312" cy="1107640"/>
          </a:xfrm>
          <a:prstGeom prst="rect">
            <a:avLst/>
          </a:prstGeom>
          <a:solidFill>
            <a:srgbClr val="F8DE28"/>
          </a:solidFill>
          <a:ln>
            <a:noFill/>
          </a:ln>
        </p:spPr>
      </p:pic>
      <p:pic>
        <p:nvPicPr>
          <p:cNvPr id="12" name="Google Shape;91;p1" descr="Clemson_Logo.png">
            <a:extLst>
              <a:ext uri="{FF2B5EF4-FFF2-40B4-BE49-F238E27FC236}">
                <a16:creationId xmlns:a16="http://schemas.microsoft.com/office/drawing/2014/main" id="{9B70E881-6C05-2AB3-E3AD-40D9268B01B9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7573522" y="1346299"/>
            <a:ext cx="2219325" cy="6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93;p1">
            <a:extLst>
              <a:ext uri="{FF2B5EF4-FFF2-40B4-BE49-F238E27FC236}">
                <a16:creationId xmlns:a16="http://schemas.microsoft.com/office/drawing/2014/main" id="{685780E0-EC19-D9CC-9841-BE520210106A}"/>
              </a:ext>
            </a:extLst>
          </p:cNvPr>
          <p:cNvSpPr txBox="1"/>
          <p:nvPr userDrawn="1"/>
        </p:nvSpPr>
        <p:spPr>
          <a:xfrm>
            <a:off x="2100890" y="2924071"/>
            <a:ext cx="80060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Industry/University Cooperative Research Center (I/UCRC)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600"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Advanced Mammalian Biomanufacturing Innovation Center (AMBIC)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94;p1">
            <a:extLst>
              <a:ext uri="{FF2B5EF4-FFF2-40B4-BE49-F238E27FC236}">
                <a16:creationId xmlns:a16="http://schemas.microsoft.com/office/drawing/2014/main" id="{1F7FFA46-0B6B-4623-6758-25A98E9AEAC7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4199259" y="2015819"/>
            <a:ext cx="1828800" cy="79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95;p1">
            <a:extLst>
              <a:ext uri="{FF2B5EF4-FFF2-40B4-BE49-F238E27FC236}">
                <a16:creationId xmlns:a16="http://schemas.microsoft.com/office/drawing/2014/main" id="{DC738CA9-03C5-A64E-BF97-457A7C4467F1}"/>
              </a:ext>
            </a:extLst>
          </p:cNvPr>
          <p:cNvSpPr/>
          <p:nvPr userDrawn="1"/>
        </p:nvSpPr>
        <p:spPr>
          <a:xfrm>
            <a:off x="2854960" y="6284305"/>
            <a:ext cx="648208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Contents are Proprietary to AMBIC and its Members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100"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Terms of Center Membership Agreement Apply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96;p1">
            <a:extLst>
              <a:ext uri="{FF2B5EF4-FFF2-40B4-BE49-F238E27FC236}">
                <a16:creationId xmlns:a16="http://schemas.microsoft.com/office/drawing/2014/main" id="{EA3D12F9-D7A8-801E-F7A2-0E79A9DB245D}"/>
              </a:ext>
            </a:extLst>
          </p:cNvPr>
          <p:cNvPicPr preferRelativeResize="0"/>
          <p:nvPr userDrawn="1"/>
        </p:nvPicPr>
        <p:blipFill rotWithShape="1">
          <a:blip r:embed="rId8">
            <a:alphaModFix/>
          </a:blip>
          <a:srcRect/>
          <a:stretch/>
        </p:blipFill>
        <p:spPr>
          <a:xfrm>
            <a:off x="6785713" y="1980215"/>
            <a:ext cx="821135" cy="80958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BF277A51-CECC-F13C-3E9E-45F7428DB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844" y="3459453"/>
            <a:ext cx="10512429" cy="1045472"/>
          </a:xfrm>
        </p:spPr>
        <p:txBody>
          <a:bodyPr>
            <a:noAutofit/>
          </a:bodyPr>
          <a:lstStyle>
            <a:lvl1pPr algn="ctr">
              <a:defRPr sz="2400" b="1">
                <a:solidFill>
                  <a:srgbClr val="2E3093"/>
                </a:solidFill>
              </a:defRPr>
            </a:lvl1pPr>
          </a:lstStyle>
          <a:p>
            <a:r>
              <a:rPr lang="en-US"/>
              <a:t>Project Title</a:t>
            </a:r>
            <a:br>
              <a:rPr lang="en-US"/>
            </a:br>
            <a:endParaRPr lang="en-US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CB3250B-643E-5BAC-E319-14CA6B34C2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1843" y="4791919"/>
            <a:ext cx="10512429" cy="81791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2E309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Project PIs</a:t>
            </a:r>
          </a:p>
          <a:p>
            <a:r>
              <a:rPr lang="en-US"/>
              <a:t>Mentor Meeting: Month, Year</a:t>
            </a:r>
          </a:p>
        </p:txBody>
      </p:sp>
    </p:spTree>
    <p:extLst>
      <p:ext uri="{BB962C8B-B14F-4D97-AF65-F5344CB8AC3E}">
        <p14:creationId xmlns:p14="http://schemas.microsoft.com/office/powerpoint/2010/main" val="349642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68216-B3FC-CB15-7BDE-C382602A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7101A5-0988-8B7F-CC02-7E70B03FC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15C98-07B6-7D61-92DD-CA0501611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A3213-D9A4-2509-0DD9-565055C5D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782DE-0595-23CD-51BA-FD4E8C84D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15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C2026B-4050-A3AF-A3A0-350733C709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6797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B5E72D-6C90-EF13-C6D7-41E2D919F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8127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0B62F-FA48-738E-B845-FCF07754D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DA78B-5100-FBA0-FC82-8481914D1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DAE54-5C67-0811-5EA2-FEBCEAC77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0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A0F56-F1AA-7355-2849-EC5099A4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3F2A2-A161-1AD6-A8F3-7C315CA15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78BFC-A6BC-219A-6E09-C148FF5FF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5184E-27AC-012A-E86A-5584F77A4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15373-C6DF-C2BB-A5C3-B22CAC76F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82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01741-2EBA-32A2-AAED-EBD2DC1C7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844" y="1709738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3C707-A34E-56D7-5AB4-4327CC51E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844" y="4589463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E0366-B981-9D22-14FC-91F4D1D20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64537-579C-6C70-1D6E-5229A42B7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73241-07BE-61C1-CFEE-3D6C95BE4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84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0C56B-911D-282A-0FAB-B23EEF580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588" y="365125"/>
            <a:ext cx="1051242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80761-E1A6-D28E-BC22-AA2E2F3980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2844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29B75-888F-D8C8-3F8F-188A4B442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6844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73C58-942B-4544-303E-CB98BDD79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872F4A-CBF0-CFAA-046B-FFDA26D56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66280-6734-76BD-594F-99D5BD870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6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95EBB-252B-5F06-A177-5FAE5B390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00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CDDD5-524D-80C9-B347-E58DA1877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6007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B6591-4B06-FB55-F482-68F9E84BF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6007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E30C93-3D87-7043-7F3A-27A1F3AD46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8419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9A135F-B292-8CFD-A4F8-3301C9EFF2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8419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098832-C1CF-3145-54EF-90D335FF5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C0B1B1-DEB5-57B9-365D-575619386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F2B78C-214A-ADDD-C19C-A1B75427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7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71F60-AF0E-AF7D-47AC-ADA3AB432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ADD52-501B-093B-26EE-476E1B371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50E2DE-A3A1-3238-26CC-A25F81037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FF0F2E-7993-51F7-A969-2EA8C3626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6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AED4F-E165-1D15-028E-32F6D95DA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771BE1-0EFB-B480-664D-7332DB849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059E1-5D08-7C16-B3BB-CBF989702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0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46429-6904-0E3C-827C-C33E59C25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43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3E138-6034-F0A3-AA9B-6577BB2BE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7831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31B24F-C8B9-2E33-4362-EB90E294A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443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EBEAAB-0C7D-52A8-CA16-4CEB67C72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E865B-1276-7E22-F579-4364FD08C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71CAA7-1730-D1D3-B68C-F03A3F3BB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6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ADE3E-E868-B6A3-1FB2-81BE2273D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00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673F69-5121-E802-45F3-9339E66ABE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49406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5D77B-C406-83C6-10D9-E25DA89C2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600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F572E-EE59-2C13-B8F5-4C87FC610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CC5F4-36CD-C8EC-83AA-747C58EFA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7A532-998E-36B7-F81E-BB51C796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9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1F4138-23FD-3106-7EC1-AC6E3CA99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015" y="365125"/>
            <a:ext cx="10512429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F95BF-8B9F-1835-298B-F6B417D63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6016" y="1399822"/>
            <a:ext cx="10512429" cy="4777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6BD68-896D-97D0-D8E8-6C12E2D25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284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DB020-5C29-F04E-9BF1-41D45261309D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7B74-E514-6A2E-D830-58A3EA8BB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324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EAC7A-3380-6CDA-96E6-AF12EC246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524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oogle Shape;157;g10416e6b5f8_0_1">
            <a:extLst>
              <a:ext uri="{FF2B5EF4-FFF2-40B4-BE49-F238E27FC236}">
                <a16:creationId xmlns:a16="http://schemas.microsoft.com/office/drawing/2014/main" id="{9ED16458-A7BC-275C-7FE1-A27C654EBBD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961293" cy="6815170"/>
            <a:chOff x="-4220" y="-4827"/>
            <a:chExt cx="938963" cy="6656860"/>
          </a:xfrm>
        </p:grpSpPr>
        <p:pic>
          <p:nvPicPr>
            <p:cNvPr id="8" name="Google Shape;158;g10416e6b5f8_0_1" descr="NSF.jpeg">
              <a:extLst>
                <a:ext uri="{FF2B5EF4-FFF2-40B4-BE49-F238E27FC236}">
                  <a16:creationId xmlns:a16="http://schemas.microsoft.com/office/drawing/2014/main" id="{B5E89712-8DEF-ECF9-FF7D-C7FB681A47B3}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Google Shape;159;g10416e6b5f8_0_1">
              <a:extLst>
                <a:ext uri="{FF2B5EF4-FFF2-40B4-BE49-F238E27FC236}">
                  <a16:creationId xmlns:a16="http://schemas.microsoft.com/office/drawing/2014/main" id="{54F3A682-DB6A-2B94-24B9-1B4F075038EA}"/>
                </a:ext>
              </a:extLst>
            </p:cNvPr>
            <p:cNvGrpSpPr/>
            <p:nvPr/>
          </p:nvGrpSpPr>
          <p:grpSpPr>
            <a:xfrm rot="-5400000">
              <a:off x="-2361284" y="2352237"/>
              <a:ext cx="5653092" cy="938963"/>
              <a:chOff x="325097" y="2690360"/>
              <a:chExt cx="6178917" cy="1026301"/>
            </a:xfrm>
          </p:grpSpPr>
          <p:sp>
            <p:nvSpPr>
              <p:cNvPr id="10" name="Google Shape;160;g10416e6b5f8_0_1">
                <a:extLst>
                  <a:ext uri="{FF2B5EF4-FFF2-40B4-BE49-F238E27FC236}">
                    <a16:creationId xmlns:a16="http://schemas.microsoft.com/office/drawing/2014/main" id="{9B610558-9BAF-C7FB-2E3A-757B9D746B6A}"/>
                  </a:ext>
                </a:extLst>
              </p:cNvPr>
              <p:cNvSpPr/>
              <p:nvPr/>
            </p:nvSpPr>
            <p:spPr>
              <a:xfrm rot="5400000">
                <a:off x="2900597" y="114860"/>
                <a:ext cx="1026301" cy="6177302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1" name="Google Shape;161;g10416e6b5f8_0_1" descr="AMBIC-horizontal.png">
                <a:extLst>
                  <a:ext uri="{FF2B5EF4-FFF2-40B4-BE49-F238E27FC236}">
                    <a16:creationId xmlns:a16="http://schemas.microsoft.com/office/drawing/2014/main" id="{8D3F1487-FD1F-7395-202A-0EA7A143BDF6}"/>
                  </a:ext>
                </a:extLst>
              </p:cNvPr>
              <p:cNvPicPr preferRelativeResize="0"/>
              <p:nvPr/>
            </p:nvPicPr>
            <p:blipFill rotWithShape="1">
              <a:blip r:embed="rId14" cstate="hq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95795" y="2834194"/>
                <a:ext cx="3356341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" name="Google Shape;162;g10416e6b5f8_0_1">
                <a:extLst>
                  <a:ext uri="{FF2B5EF4-FFF2-40B4-BE49-F238E27FC236}">
                    <a16:creationId xmlns:a16="http://schemas.microsoft.com/office/drawing/2014/main" id="{19EFBC92-232C-03E3-E3A4-CD2D6C7730F0}"/>
                  </a:ext>
                </a:extLst>
              </p:cNvPr>
              <p:cNvSpPr txBox="1"/>
              <p:nvPr/>
            </p:nvSpPr>
            <p:spPr>
              <a:xfrm>
                <a:off x="3702014" y="2690361"/>
                <a:ext cx="2802000" cy="1026300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463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E309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D304F-C938-F667-9E72-C9FAAEDD7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844" y="3585183"/>
            <a:ext cx="10512429" cy="1045472"/>
          </a:xfrm>
        </p:spPr>
        <p:txBody>
          <a:bodyPr/>
          <a:lstStyle/>
          <a:p>
            <a:r>
              <a:rPr lang="en-US" altLang="zh-CN" sz="2400" b="1">
                <a:solidFill>
                  <a:srgbClr val="000090"/>
                </a:solidFill>
                <a:ea typeface="等线"/>
              </a:rPr>
              <a:t>Maximizing Yields of </a:t>
            </a:r>
            <a:r>
              <a:rPr lang="en-US" altLang="zh-CN" sz="2400" b="1" err="1">
                <a:solidFill>
                  <a:srgbClr val="000090"/>
                </a:solidFill>
                <a:ea typeface="等线"/>
              </a:rPr>
              <a:t>rAAV</a:t>
            </a:r>
            <a:r>
              <a:rPr lang="en-US" altLang="zh-CN" sz="2400" b="1">
                <a:solidFill>
                  <a:srgbClr val="000090"/>
                </a:solidFill>
                <a:ea typeface="等线"/>
              </a:rPr>
              <a:t> and Elucidating the Role of Media Components Through Design and Optimization of AMBIC.293 Media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F2B29B-DE4B-D6FA-8756-CEC5F7437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2609" y="4734769"/>
            <a:ext cx="8506782" cy="817912"/>
          </a:xfrm>
        </p:spPr>
        <p:txBody>
          <a:bodyPr>
            <a:normAutofit lnSpcReduction="10000"/>
          </a:bodyPr>
          <a:lstStyle/>
          <a:p>
            <a:r>
              <a:rPr lang="en-US" sz="1800">
                <a:solidFill>
                  <a:srgbClr val="000090"/>
                </a:solidFill>
              </a:rPr>
              <a:t>David McNally (</a:t>
            </a:r>
            <a:r>
              <a:rPr lang="en-US" sz="1800" err="1">
                <a:solidFill>
                  <a:srgbClr val="000090"/>
                </a:solidFill>
              </a:rPr>
              <a:t>MassBiologics</a:t>
            </a:r>
            <a:r>
              <a:rPr lang="en-US" sz="1800">
                <a:solidFill>
                  <a:srgbClr val="000090"/>
                </a:solidFill>
              </a:rPr>
              <a:t>/UML), </a:t>
            </a:r>
            <a:r>
              <a:rPr lang="en-US" sz="1800" err="1">
                <a:solidFill>
                  <a:srgbClr val="000090"/>
                </a:solidFill>
              </a:rPr>
              <a:t>Seongkyu</a:t>
            </a:r>
            <a:r>
              <a:rPr lang="en-US" sz="1800">
                <a:solidFill>
                  <a:srgbClr val="000090"/>
                </a:solidFill>
              </a:rPr>
              <a:t> Yoon (UML),</a:t>
            </a:r>
            <a:r>
              <a:rPr lang="zh-CN" altLang="en-US" sz="1800">
                <a:solidFill>
                  <a:srgbClr val="000090"/>
                </a:solidFill>
                <a:ea typeface="等线"/>
              </a:rPr>
              <a:t> </a:t>
            </a:r>
            <a:r>
              <a:rPr lang="en-US" sz="1800">
                <a:solidFill>
                  <a:srgbClr val="000090"/>
                </a:solidFill>
              </a:rPr>
              <a:t>Mike </a:t>
            </a:r>
            <a:r>
              <a:rPr lang="en-US" sz="1800" err="1">
                <a:solidFill>
                  <a:srgbClr val="000090"/>
                </a:solidFill>
              </a:rPr>
              <a:t>Betenbaugh</a:t>
            </a:r>
            <a:r>
              <a:rPr lang="en-US" altLang="zh-CN" sz="1800">
                <a:solidFill>
                  <a:srgbClr val="000090"/>
                </a:solidFill>
                <a:ea typeface="等线"/>
              </a:rPr>
              <a:t>/Michael Bevan</a:t>
            </a:r>
            <a:r>
              <a:rPr lang="en-US" sz="1800">
                <a:solidFill>
                  <a:srgbClr val="000090"/>
                </a:solidFill>
              </a:rPr>
              <a:t> (JHU), Kelvin Lee (UD)</a:t>
            </a:r>
            <a:br>
              <a:rPr lang="en-US" sz="1800">
                <a:solidFill>
                  <a:srgbClr val="000090"/>
                </a:solidFill>
                <a:cs typeface="Calibri"/>
              </a:rPr>
            </a:b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62E23-6310-5308-60AF-7D54347EDFF1}"/>
              </a:ext>
            </a:extLst>
          </p:cNvPr>
          <p:cNvSpPr/>
          <p:nvPr/>
        </p:nvSpPr>
        <p:spPr>
          <a:xfrm>
            <a:off x="0" y="0"/>
            <a:ext cx="97155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7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B84C6-2165-9FF3-36C8-A6494570D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C0677-0114-C1FC-81CB-F6E10E4E9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016" y="1675867"/>
            <a:ext cx="10512429" cy="4777141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Recover HEK293 ATCC cell bank, ensure all sites have the same cells before DOE (UML)</a:t>
            </a:r>
          </a:p>
          <a:p>
            <a:endParaRPr lang="en-US" b="1" dirty="0"/>
          </a:p>
          <a:p>
            <a:r>
              <a:rPr lang="en-US" b="1" dirty="0"/>
              <a:t>Osmo measurements and formulation of all DOE designs (UML and JHU)</a:t>
            </a:r>
            <a:br>
              <a:rPr lang="en-US" b="1" dirty="0"/>
            </a:br>
            <a:endParaRPr lang="en-US" b="1" dirty="0"/>
          </a:p>
          <a:p>
            <a:r>
              <a:rPr lang="en-US" b="1" dirty="0"/>
              <a:t>Begin DoE screens for essential amino acid deleted media (UML and JHU)</a:t>
            </a:r>
          </a:p>
          <a:p>
            <a:pPr lvl="1"/>
            <a:r>
              <a:rPr lang="en-US" b="1" dirty="0"/>
              <a:t>Finalized good range for AA differences: Osmo, literature or screening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Mass photometry development for full/total capsid analysis (JHU)</a:t>
            </a:r>
          </a:p>
        </p:txBody>
      </p:sp>
    </p:spTree>
    <p:extLst>
      <p:ext uri="{BB962C8B-B14F-4D97-AF65-F5344CB8AC3E}">
        <p14:creationId xmlns:p14="http://schemas.microsoft.com/office/powerpoint/2010/main" val="1712494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0B9CF-28B3-D8EC-5AFD-15959C8AB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err="1"/>
              <a:t>UDel</a:t>
            </a:r>
            <a:r>
              <a:rPr lang="en-US" sz="3000" dirty="0"/>
              <a:t>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AE967-E860-3536-4D1D-281A34A1C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Progress of </a:t>
            </a:r>
            <a:r>
              <a:rPr lang="en-US" sz="2000" dirty="0" err="1"/>
              <a:t>Full:Empty</a:t>
            </a:r>
            <a:r>
              <a:rPr lang="en-US" sz="2000" dirty="0"/>
              <a:t> enrichment process</a:t>
            </a:r>
          </a:p>
          <a:p>
            <a:r>
              <a:rPr lang="en-US" sz="2000" dirty="0" err="1"/>
              <a:t>Full:Empty</a:t>
            </a:r>
            <a:r>
              <a:rPr lang="en-US" sz="2000" dirty="0"/>
              <a:t> measurement by HPLC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401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F624A-3CBB-4CFD-1AE3-EDF75DD5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25" y="365127"/>
            <a:ext cx="7896225" cy="730249"/>
          </a:xfrm>
        </p:spPr>
        <p:txBody>
          <a:bodyPr>
            <a:normAutofit/>
          </a:bodyPr>
          <a:lstStyle/>
          <a:p>
            <a:r>
              <a:rPr lang="en-US" sz="3000" dirty="0"/>
              <a:t>First gen F/E AEX separation</a:t>
            </a:r>
          </a:p>
        </p:txBody>
      </p:sp>
      <p:pic>
        <p:nvPicPr>
          <p:cNvPr id="4" name="Picture 3" descr="A graph of 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84DAC2AE-AF72-3A8F-04FA-50B0D36E9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720" y="1669846"/>
            <a:ext cx="8214681" cy="31945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F4EF8A-B030-D3B6-417D-0AC4EE1EF82A}"/>
              </a:ext>
            </a:extLst>
          </p:cNvPr>
          <p:cNvSpPr txBox="1"/>
          <p:nvPr/>
        </p:nvSpPr>
        <p:spPr>
          <a:xfrm>
            <a:off x="3809875" y="2824530"/>
            <a:ext cx="1800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Empty removal</a:t>
            </a:r>
          </a:p>
          <a:p>
            <a:r>
              <a:rPr lang="en-US" dirty="0"/>
              <a:t>41% of capsids</a:t>
            </a:r>
          </a:p>
          <a:p>
            <a:r>
              <a:rPr lang="en-US" dirty="0"/>
              <a:t>9% of VGs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512D17-FC39-D973-C09A-AE82AD782CD2}"/>
              </a:ext>
            </a:extLst>
          </p:cNvPr>
          <p:cNvSpPr txBox="1"/>
          <p:nvPr/>
        </p:nvSpPr>
        <p:spPr>
          <a:xfrm>
            <a:off x="5886325" y="1095375"/>
            <a:ext cx="1800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Full elution</a:t>
            </a:r>
          </a:p>
          <a:p>
            <a:r>
              <a:rPr lang="en-US" dirty="0"/>
              <a:t>59% of capsids</a:t>
            </a:r>
          </a:p>
          <a:p>
            <a:r>
              <a:rPr lang="en-US" dirty="0"/>
              <a:t>91% of VGs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23E674-B23C-DFB8-74DB-6D05E7F3FC51}"/>
              </a:ext>
            </a:extLst>
          </p:cNvPr>
          <p:cNvSpPr txBox="1"/>
          <p:nvPr/>
        </p:nvSpPr>
        <p:spPr>
          <a:xfrm>
            <a:off x="2909761" y="5015350"/>
            <a:ext cx="76309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Good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Process achieved full capsid enrichment with high yield (~91%)</a:t>
            </a:r>
          </a:p>
          <a:p>
            <a:r>
              <a:rPr lang="en-US" b="1" u="sng" dirty="0"/>
              <a:t>Bad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Removed less than half of total capsids loaded (est. 15% full load material)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Co-elution of full capsids with aggregates and impurities (HCPs)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D141D5-3C7C-32E5-777F-516E3776FD35}"/>
              </a:ext>
            </a:extLst>
          </p:cNvPr>
          <p:cNvSpPr txBox="1"/>
          <p:nvPr/>
        </p:nvSpPr>
        <p:spPr>
          <a:xfrm>
            <a:off x="6909051" y="2971783"/>
            <a:ext cx="3730374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Buffer A</a:t>
            </a:r>
            <a:r>
              <a:rPr lang="en-US" sz="1600" dirty="0"/>
              <a:t> – 20 mM BTP, 2 mM MgCl2, pH 9</a:t>
            </a:r>
          </a:p>
          <a:p>
            <a:r>
              <a:rPr lang="en-US" sz="1600" b="1" dirty="0"/>
              <a:t>Buffer B </a:t>
            </a:r>
            <a:r>
              <a:rPr lang="en-US" sz="1600" dirty="0"/>
              <a:t>– 20 mM BTP, 2 mM MgCl2, 200 mM </a:t>
            </a:r>
            <a:r>
              <a:rPr lang="en-US" sz="1600" dirty="0" err="1"/>
              <a:t>NaAc</a:t>
            </a:r>
            <a:r>
              <a:rPr lang="en-US" sz="1600" dirty="0"/>
              <a:t>, pH 9</a:t>
            </a:r>
          </a:p>
          <a:p>
            <a:r>
              <a:rPr lang="en-US" sz="1600" b="1" dirty="0"/>
              <a:t>Flow rate </a:t>
            </a:r>
            <a:r>
              <a:rPr lang="en-US" sz="1600" dirty="0"/>
              <a:t>– 5 mL/min</a:t>
            </a:r>
          </a:p>
          <a:p>
            <a:r>
              <a:rPr lang="en-US" sz="1600" b="1" dirty="0"/>
              <a:t>Resin</a:t>
            </a:r>
            <a:r>
              <a:rPr lang="en-US" sz="1600" dirty="0"/>
              <a:t> – </a:t>
            </a:r>
            <a:r>
              <a:rPr lang="en-US" sz="1600" dirty="0" err="1"/>
              <a:t>Capto</a:t>
            </a:r>
            <a:r>
              <a:rPr lang="en-US" sz="1600" dirty="0"/>
              <a:t> Q</a:t>
            </a:r>
          </a:p>
          <a:p>
            <a:r>
              <a:rPr lang="en-US" sz="1600" b="1" dirty="0"/>
              <a:t>Column</a:t>
            </a:r>
            <a:r>
              <a:rPr lang="en-US" sz="1600" dirty="0"/>
              <a:t> – TRICORN 5/100</a:t>
            </a:r>
          </a:p>
          <a:p>
            <a:r>
              <a:rPr lang="en-US" sz="1600" b="1" dirty="0"/>
              <a:t>System</a:t>
            </a:r>
            <a:r>
              <a:rPr lang="en-US" sz="1600" dirty="0"/>
              <a:t> – </a:t>
            </a:r>
            <a:r>
              <a:rPr lang="en-US" sz="1600" dirty="0" err="1"/>
              <a:t>Akta</a:t>
            </a:r>
            <a:r>
              <a:rPr lang="en-US" sz="1600" dirty="0"/>
              <a:t> AVANT</a:t>
            </a:r>
          </a:p>
        </p:txBody>
      </p:sp>
    </p:spTree>
    <p:extLst>
      <p:ext uri="{BB962C8B-B14F-4D97-AF65-F5344CB8AC3E}">
        <p14:creationId xmlns:p14="http://schemas.microsoft.com/office/powerpoint/2010/main" val="1637200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F624A-3CBB-4CFD-1AE3-EDF75DD5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0502" y="354236"/>
            <a:ext cx="7630987" cy="511174"/>
          </a:xfrm>
        </p:spPr>
        <p:txBody>
          <a:bodyPr>
            <a:normAutofit/>
          </a:bodyPr>
          <a:lstStyle/>
          <a:p>
            <a:r>
              <a:rPr lang="en-US" sz="3000" dirty="0"/>
              <a:t>Optimized AAV9 F/E Separation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23E674-B23C-DFB8-74DB-6D05E7F3FC51}"/>
              </a:ext>
            </a:extLst>
          </p:cNvPr>
          <p:cNvSpPr txBox="1"/>
          <p:nvPr/>
        </p:nvSpPr>
        <p:spPr>
          <a:xfrm>
            <a:off x="1800225" y="5490655"/>
            <a:ext cx="9030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Three step process developed for improved impurity clearance (HCPs, aggregates)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3.2-fold enrichment in full capsids with &gt;50% VG processing recovery (based on AAVX Octet and qPCR data)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9496961-0C0F-A33D-8BB0-AF72DCF7CD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04851" y="865410"/>
          <a:ext cx="6583362" cy="4625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2" imgW="5011012" imgH="3521818" progId="Prism10.Document">
                  <p:embed/>
                </p:oleObj>
              </mc:Choice>
              <mc:Fallback>
                <p:oleObj name="Prism 10" r:id="rId2" imgW="5011012" imgH="3521818" progId="Prism10.Document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9496961-0C0F-A33D-8BB0-AF72DCF7CD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04851" y="865410"/>
                        <a:ext cx="6583362" cy="46252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4FB1709-4CF4-25DD-0F1E-986C30B29AE6}"/>
              </a:ext>
            </a:extLst>
          </p:cNvPr>
          <p:cNvSpPr txBox="1"/>
          <p:nvPr/>
        </p:nvSpPr>
        <p:spPr>
          <a:xfrm>
            <a:off x="4248150" y="1800017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Empty capsid removal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B66D05-EEB0-29A9-8F73-EFAC4E6FBFDC}"/>
              </a:ext>
            </a:extLst>
          </p:cNvPr>
          <p:cNvSpPr txBox="1"/>
          <p:nvPr/>
        </p:nvSpPr>
        <p:spPr>
          <a:xfrm>
            <a:off x="6234906" y="1599992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Full capsid collection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C1B1BD-5B86-7562-E0ED-AC1C68D13AC1}"/>
              </a:ext>
            </a:extLst>
          </p:cNvPr>
          <p:cNvSpPr txBox="1"/>
          <p:nvPr/>
        </p:nvSpPr>
        <p:spPr>
          <a:xfrm>
            <a:off x="7516812" y="1618607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Impurity removal</a:t>
            </a:r>
          </a:p>
        </p:txBody>
      </p:sp>
    </p:spTree>
    <p:extLst>
      <p:ext uri="{BB962C8B-B14F-4D97-AF65-F5344CB8AC3E}">
        <p14:creationId xmlns:p14="http://schemas.microsoft.com/office/powerpoint/2010/main" val="3914046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F624A-3CBB-4CFD-1AE3-EDF75DD5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287" y="202936"/>
            <a:ext cx="7029450" cy="730249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Scale up processing completed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3136C4-7E63-406E-E192-66CC68D77AC7}"/>
              </a:ext>
            </a:extLst>
          </p:cNvPr>
          <p:cNvSpPr txBox="1"/>
          <p:nvPr/>
        </p:nvSpPr>
        <p:spPr>
          <a:xfrm>
            <a:off x="1381125" y="933184"/>
            <a:ext cx="9867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/>
              <a:t>After processing and buffer exchange, approx. 5E13 capsids were recovered at 1E13 capsids per mL (5 mL)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/>
              <a:t>Bulk material was measured to be approx. 50% full based on HPLC peak integration</a:t>
            </a:r>
          </a:p>
        </p:txBody>
      </p:sp>
      <p:pic>
        <p:nvPicPr>
          <p:cNvPr id="5" name="Picture 4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DD41026C-83CA-9301-C00B-FCAFB7C5FE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878" y="4448302"/>
            <a:ext cx="5141885" cy="2292368"/>
          </a:xfrm>
          <a:prstGeom prst="rect">
            <a:avLst/>
          </a:prstGeom>
        </p:spPr>
      </p:pic>
      <p:pic>
        <p:nvPicPr>
          <p:cNvPr id="15" name="Picture 14" descr="A graph on a white background&#10;&#10;Description automatically generated">
            <a:extLst>
              <a:ext uri="{FF2B5EF4-FFF2-40B4-BE49-F238E27FC236}">
                <a16:creationId xmlns:a16="http://schemas.microsoft.com/office/drawing/2014/main" id="{DAEDD363-9EE5-5B42-E321-EF741AF03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239" y="2596359"/>
            <a:ext cx="7639050" cy="16063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64CB81D-A5BF-C168-32D7-B6E3D194CE37}"/>
              </a:ext>
            </a:extLst>
          </p:cNvPr>
          <p:cNvSpPr txBox="1"/>
          <p:nvPr/>
        </p:nvSpPr>
        <p:spPr>
          <a:xfrm>
            <a:off x="2843213" y="2660225"/>
            <a:ext cx="95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Pre-AEX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F305C9-F253-40F1-5CA1-7100F8B706A0}"/>
              </a:ext>
            </a:extLst>
          </p:cNvPr>
          <p:cNvSpPr txBox="1"/>
          <p:nvPr/>
        </p:nvSpPr>
        <p:spPr>
          <a:xfrm>
            <a:off x="4404356" y="5400173"/>
            <a:ext cx="1045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Post-AEX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AB36C0-CF9B-C1AF-B48E-89F6EF25EB33}"/>
              </a:ext>
            </a:extLst>
          </p:cNvPr>
          <p:cNvSpPr txBox="1"/>
          <p:nvPr/>
        </p:nvSpPr>
        <p:spPr>
          <a:xfrm>
            <a:off x="6572001" y="2707384"/>
            <a:ext cx="799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empty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80C47F-673D-305A-B368-34D8FEFF68E6}"/>
              </a:ext>
            </a:extLst>
          </p:cNvPr>
          <p:cNvSpPr txBox="1"/>
          <p:nvPr/>
        </p:nvSpPr>
        <p:spPr>
          <a:xfrm>
            <a:off x="6210259" y="5397252"/>
            <a:ext cx="799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empty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51A396-2EE0-CDD1-76A5-EE0B3684E01B}"/>
              </a:ext>
            </a:extLst>
          </p:cNvPr>
          <p:cNvSpPr txBox="1"/>
          <p:nvPr/>
        </p:nvSpPr>
        <p:spPr>
          <a:xfrm>
            <a:off x="9039183" y="4854327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full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1E8D02-252B-C36A-767A-B3955D53ABF9}"/>
              </a:ext>
            </a:extLst>
          </p:cNvPr>
          <p:cNvSpPr txBox="1"/>
          <p:nvPr/>
        </p:nvSpPr>
        <p:spPr>
          <a:xfrm>
            <a:off x="8762958" y="3168779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full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C091CC-4D33-7706-EB69-73F571BC4588}"/>
              </a:ext>
            </a:extLst>
          </p:cNvPr>
          <p:cNvSpPr txBox="1"/>
          <p:nvPr/>
        </p:nvSpPr>
        <p:spPr>
          <a:xfrm>
            <a:off x="7161980" y="5597277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partial</a:t>
            </a:r>
          </a:p>
        </p:txBody>
      </p:sp>
    </p:spTree>
    <p:extLst>
      <p:ext uri="{BB962C8B-B14F-4D97-AF65-F5344CB8AC3E}">
        <p14:creationId xmlns:p14="http://schemas.microsoft.com/office/powerpoint/2010/main" val="4142380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CC86507-CBC5-D6FE-27A8-F994A4D35207}"/>
              </a:ext>
            </a:extLst>
          </p:cNvPr>
          <p:cNvSpPr txBox="1">
            <a:spLocks/>
          </p:cNvSpPr>
          <p:nvPr/>
        </p:nvSpPr>
        <p:spPr>
          <a:xfrm>
            <a:off x="1171576" y="529884"/>
            <a:ext cx="10410824" cy="40670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HPLC</a:t>
            </a:r>
            <a:r>
              <a:rPr lang="en-US" sz="32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method development for F/E measurement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E7DE5D14-6208-A3CA-08F1-34FE650D0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396282"/>
              </p:ext>
            </p:extLst>
          </p:nvPr>
        </p:nvGraphicFramePr>
        <p:xfrm>
          <a:off x="2941953" y="2347649"/>
          <a:ext cx="3058875" cy="15468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8875">
                  <a:extLst>
                    <a:ext uri="{9D8B030D-6E8A-4147-A177-3AD203B41FA5}">
                      <a16:colId xmlns:a16="http://schemas.microsoft.com/office/drawing/2014/main" val="262667734"/>
                    </a:ext>
                  </a:extLst>
                </a:gridCol>
              </a:tblGrid>
              <a:tr h="3235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Binary Pump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4137740"/>
                  </a:ext>
                </a:extLst>
              </a:tr>
              <a:tr h="50527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A: 20 mM bis-tris propane, pH 9.0, 2 mM MgCl</a:t>
                      </a:r>
                      <a:r>
                        <a:rPr lang="en-US" sz="12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971521"/>
                  </a:ext>
                </a:extLst>
              </a:tr>
              <a:tr h="71802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B: 20 mM bis-tris propane + 250 mM  sodium acetate trihydrate, pH 9.0, 2 mM MgCl</a:t>
                      </a:r>
                      <a:r>
                        <a:rPr lang="en-US" sz="12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242891"/>
                  </a:ext>
                </a:extLst>
              </a:tr>
            </a:tbl>
          </a:graphicData>
        </a:graphic>
      </p:graphicFrame>
      <p:grpSp>
        <p:nvGrpSpPr>
          <p:cNvPr id="37" name="Group 36">
            <a:extLst>
              <a:ext uri="{FF2B5EF4-FFF2-40B4-BE49-F238E27FC236}">
                <a16:creationId xmlns:a16="http://schemas.microsoft.com/office/drawing/2014/main" id="{1E5F698E-8810-01C8-7000-59635644DF71}"/>
              </a:ext>
            </a:extLst>
          </p:cNvPr>
          <p:cNvGrpSpPr/>
          <p:nvPr/>
        </p:nvGrpSpPr>
        <p:grpSpPr>
          <a:xfrm>
            <a:off x="6531734" y="2180939"/>
            <a:ext cx="2969270" cy="1880276"/>
            <a:chOff x="3866354" y="3422831"/>
            <a:chExt cx="3495940" cy="2219636"/>
          </a:xfrm>
        </p:grpSpPr>
        <p:pic>
          <p:nvPicPr>
            <p:cNvPr id="35" name="Picture 34" descr="A screenshot of a chart&#10;&#10;Description automatically generated">
              <a:extLst>
                <a:ext uri="{FF2B5EF4-FFF2-40B4-BE49-F238E27FC236}">
                  <a16:creationId xmlns:a16="http://schemas.microsoft.com/office/drawing/2014/main" id="{A5B511B8-DA51-5148-76B8-B8818A8867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048"/>
            <a:stretch/>
          </p:blipFill>
          <p:spPr>
            <a:xfrm>
              <a:off x="3866354" y="3422832"/>
              <a:ext cx="1918305" cy="2219635"/>
            </a:xfrm>
            <a:prstGeom prst="rect">
              <a:avLst/>
            </a:prstGeom>
          </p:spPr>
        </p:pic>
        <p:pic>
          <p:nvPicPr>
            <p:cNvPr id="36" name="Picture 35" descr="A screenshot of a chart&#10;&#10;Description automatically generated">
              <a:extLst>
                <a:ext uri="{FF2B5EF4-FFF2-40B4-BE49-F238E27FC236}">
                  <a16:creationId xmlns:a16="http://schemas.microsoft.com/office/drawing/2014/main" id="{A5217B1E-161C-A97B-5483-94A2F28B21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79" r="2419"/>
            <a:stretch/>
          </p:blipFill>
          <p:spPr>
            <a:xfrm>
              <a:off x="5784659" y="3422831"/>
              <a:ext cx="1577635" cy="2219635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364333B-A4A7-73EA-E1B2-82235BA480A3}"/>
              </a:ext>
            </a:extLst>
          </p:cNvPr>
          <p:cNvGrpSpPr/>
          <p:nvPr/>
        </p:nvGrpSpPr>
        <p:grpSpPr>
          <a:xfrm>
            <a:off x="2814570" y="4345613"/>
            <a:ext cx="6848458" cy="1392425"/>
            <a:chOff x="2244793" y="3850559"/>
            <a:chExt cx="8440572" cy="1496521"/>
          </a:xfrm>
        </p:grpSpPr>
        <p:pic>
          <p:nvPicPr>
            <p:cNvPr id="39" name="Picture 38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BB1E8C31-D541-5526-B482-8CE9F143B5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127"/>
            <a:stretch/>
          </p:blipFill>
          <p:spPr>
            <a:xfrm>
              <a:off x="2244793" y="3850559"/>
              <a:ext cx="8440572" cy="1496521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6343B3B-AC29-C73C-7A1E-ED1DD66C3D55}"/>
                </a:ext>
              </a:extLst>
            </p:cNvPr>
            <p:cNvSpPr txBox="1"/>
            <p:nvPr/>
          </p:nvSpPr>
          <p:spPr>
            <a:xfrm>
              <a:off x="2772435" y="4827090"/>
              <a:ext cx="753412" cy="322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0% B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354F74B-0F81-38AF-18A0-E5AEC7B00ADB}"/>
                </a:ext>
              </a:extLst>
            </p:cNvPr>
            <p:cNvSpPr txBox="1"/>
            <p:nvPr/>
          </p:nvSpPr>
          <p:spPr>
            <a:xfrm>
              <a:off x="4806900" y="4724401"/>
              <a:ext cx="753412" cy="322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9% B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1271E65-6436-719D-5107-1B8A35E0C5E2}"/>
                </a:ext>
              </a:extLst>
            </p:cNvPr>
            <p:cNvSpPr txBox="1"/>
            <p:nvPr/>
          </p:nvSpPr>
          <p:spPr>
            <a:xfrm>
              <a:off x="7780286" y="4539735"/>
              <a:ext cx="893103" cy="322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30% B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59FABD15-3B69-4538-1E9C-044D45897F45}"/>
              </a:ext>
            </a:extLst>
          </p:cNvPr>
          <p:cNvSpPr txBox="1"/>
          <p:nvPr/>
        </p:nvSpPr>
        <p:spPr>
          <a:xfrm>
            <a:off x="2776595" y="1312438"/>
            <a:ext cx="663881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Optimized for serotype 9 by lowering concentration of bis-tris propane and salt and adjusting step gradients and isocratic hold  </a:t>
            </a:r>
          </a:p>
        </p:txBody>
      </p:sp>
    </p:spTree>
    <p:extLst>
      <p:ext uri="{BB962C8B-B14F-4D97-AF65-F5344CB8AC3E}">
        <p14:creationId xmlns:p14="http://schemas.microsoft.com/office/powerpoint/2010/main" val="3028827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D265540-1FD7-160D-A111-A0D258F46422}"/>
              </a:ext>
            </a:extLst>
          </p:cNvPr>
          <p:cNvSpPr txBox="1"/>
          <p:nvPr/>
        </p:nvSpPr>
        <p:spPr>
          <a:xfrm>
            <a:off x="2343150" y="1441709"/>
            <a:ext cx="763905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Accurate and reproducible full-to-empty capsid ratios can be measured with Agilent Bio SAX strong anion exchange columns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Efficient, simple, small volume, excellent linearity and reproducibility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Relative peak height or area~ F/E ratio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Best method to integrate peaks?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6940F37-4400-CDAC-911C-31B4EC7756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2" t="48253" b="6664"/>
          <a:stretch/>
        </p:blipFill>
        <p:spPr>
          <a:xfrm>
            <a:off x="3312864" y="3017088"/>
            <a:ext cx="5268015" cy="257602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08FDE00-B5E7-1EA3-8FB5-39F5BED45760}"/>
              </a:ext>
            </a:extLst>
          </p:cNvPr>
          <p:cNvSpPr txBox="1"/>
          <p:nvPr/>
        </p:nvSpPr>
        <p:spPr>
          <a:xfrm>
            <a:off x="7924801" y="3193901"/>
            <a:ext cx="38505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dirty="0"/>
              <a:t>(1)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CADE5B-4864-0919-CBCC-79BF0AC7B4A5}"/>
              </a:ext>
            </a:extLst>
          </p:cNvPr>
          <p:cNvSpPr txBox="1">
            <a:spLocks/>
          </p:cNvSpPr>
          <p:nvPr/>
        </p:nvSpPr>
        <p:spPr>
          <a:xfrm>
            <a:off x="1371600" y="664607"/>
            <a:ext cx="10115549" cy="40670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HPLC method development for F/E measurement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9A8C40-ADB6-72F2-3008-30E68B4B48F1}"/>
              </a:ext>
            </a:extLst>
          </p:cNvPr>
          <p:cNvSpPr txBox="1"/>
          <p:nvPr/>
        </p:nvSpPr>
        <p:spPr>
          <a:xfrm>
            <a:off x="3003968" y="5702701"/>
            <a:ext cx="2125196" cy="219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25" dirty="0"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en-US" sz="825" dirty="0" err="1">
                <a:latin typeface="Arial" panose="020B0604020202020204" pitchFamily="34" charset="0"/>
                <a:cs typeface="Arial" panose="020B0604020202020204" pitchFamily="34" charset="0"/>
              </a:rPr>
              <a:t>Liau</a:t>
            </a:r>
            <a:r>
              <a:rPr lang="en-US" sz="825" dirty="0">
                <a:latin typeface="Arial" panose="020B0604020202020204" pitchFamily="34" charset="0"/>
                <a:cs typeface="Arial" panose="020B0604020202020204" pitchFamily="34" charset="0"/>
              </a:rPr>
              <a:t>, B. Agilent Applications, </a:t>
            </a:r>
            <a:r>
              <a:rPr lang="en-US" sz="825" b="1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en-US" sz="825" dirty="0">
                <a:latin typeface="Arial" panose="020B0604020202020204" pitchFamily="34" charset="0"/>
                <a:cs typeface="Arial" panose="020B0604020202020204" pitchFamily="34" charset="0"/>
              </a:rPr>
              <a:t>‌</a:t>
            </a:r>
          </a:p>
        </p:txBody>
      </p:sp>
    </p:spTree>
    <p:extLst>
      <p:ext uri="{BB962C8B-B14F-4D97-AF65-F5344CB8AC3E}">
        <p14:creationId xmlns:p14="http://schemas.microsoft.com/office/powerpoint/2010/main" val="172175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AFD8C-4A55-A24F-6E4C-00F4C8328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UML and JHU Update (Media)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86FB8EA-8C46-C35D-EDAF-D90234101993}"/>
              </a:ext>
            </a:extLst>
          </p:cNvPr>
          <p:cNvSpPr txBox="1">
            <a:spLocks/>
          </p:cNvSpPr>
          <p:nvPr/>
        </p:nvSpPr>
        <p:spPr>
          <a:xfrm>
            <a:off x="1248416" y="1552222"/>
            <a:ext cx="10512429" cy="47771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Original AMBIC media preparation </a:t>
            </a:r>
          </a:p>
          <a:p>
            <a:pPr lvl="1"/>
            <a:r>
              <a:rPr lang="en-US" sz="2000" dirty="0"/>
              <a:t>Adding back the additives to the media</a:t>
            </a:r>
          </a:p>
          <a:p>
            <a:r>
              <a:rPr lang="en-US" sz="2000" dirty="0"/>
              <a:t>Cell banking</a:t>
            </a:r>
          </a:p>
          <a:p>
            <a:r>
              <a:rPr lang="en-US" sz="2000" dirty="0"/>
              <a:t>Reconstituted AMBIC media preparation based on the </a:t>
            </a:r>
            <a:r>
              <a:rPr lang="en-US" sz="2000" dirty="0" err="1"/>
              <a:t>Plackett</a:t>
            </a:r>
            <a:r>
              <a:rPr lang="en-US" sz="2000" dirty="0"/>
              <a:t>-Burman design</a:t>
            </a:r>
          </a:p>
          <a:p>
            <a:pPr lvl="1"/>
            <a:r>
              <a:rPr lang="en-US" sz="1600" dirty="0"/>
              <a:t> </a:t>
            </a:r>
            <a:r>
              <a:rPr lang="en-US" sz="2000" dirty="0"/>
              <a:t>Adding back the Non-Essential amino acids (NEAAs) and additives to the media</a:t>
            </a:r>
          </a:p>
          <a:p>
            <a:r>
              <a:rPr lang="en-US" sz="2000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344687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6911E6C-96EB-F1E4-D160-9A141A3A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015" y="365125"/>
            <a:ext cx="10512429" cy="854075"/>
          </a:xfrm>
        </p:spPr>
        <p:txBody>
          <a:bodyPr>
            <a:normAutofit/>
          </a:bodyPr>
          <a:lstStyle/>
          <a:p>
            <a:r>
              <a:rPr lang="en-US" sz="3000" dirty="0"/>
              <a:t>Original AMBIC Media Preparation</a:t>
            </a:r>
          </a:p>
        </p:txBody>
      </p:sp>
      <p:pic>
        <p:nvPicPr>
          <p:cNvPr id="7" name="Picture 2" descr="A picture containing toiletry&#10;&#10;Description automatically generated">
            <a:extLst>
              <a:ext uri="{FF2B5EF4-FFF2-40B4-BE49-F238E27FC236}">
                <a16:creationId xmlns:a16="http://schemas.microsoft.com/office/drawing/2014/main" id="{CD03201E-9693-AEBC-1281-6B28D70DD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17" y="1502573"/>
            <a:ext cx="1564245" cy="245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E84FC71C-C147-8FE0-31F5-EA8DD8104603}"/>
              </a:ext>
            </a:extLst>
          </p:cNvPr>
          <p:cNvSpPr/>
          <p:nvPr/>
        </p:nvSpPr>
        <p:spPr>
          <a:xfrm>
            <a:off x="2760791" y="2818916"/>
            <a:ext cx="126635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CCC24F-3D42-D1DE-88F0-53B1024D5CE8}"/>
              </a:ext>
            </a:extLst>
          </p:cNvPr>
          <p:cNvSpPr txBox="1"/>
          <p:nvPr/>
        </p:nvSpPr>
        <p:spPr>
          <a:xfrm>
            <a:off x="1123500" y="3957844"/>
            <a:ext cx="1495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AMBIC media without 5 additives (</a:t>
            </a:r>
            <a:r>
              <a:rPr lang="en-US" sz="12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Cacl2, </a:t>
            </a:r>
            <a:r>
              <a:rPr lang="en-US" sz="1200" dirty="0" err="1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CaPanto</a:t>
            </a:r>
            <a:r>
              <a:rPr lang="en-US" sz="12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FeEDTA</a:t>
            </a:r>
            <a:r>
              <a:rPr lang="en-US" sz="12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EDTA, and NaCl)</a:t>
            </a:r>
            <a:r>
              <a:rPr lang="en-US" sz="12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32F115-460E-6A7A-928F-1FB56E610E87}"/>
              </a:ext>
            </a:extLst>
          </p:cNvPr>
          <p:cNvSpPr txBox="1"/>
          <p:nvPr/>
        </p:nvSpPr>
        <p:spPr>
          <a:xfrm>
            <a:off x="2538739" y="2491699"/>
            <a:ext cx="1784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Adding back 5 additives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5B555B-C4E3-F43D-9D37-614A073463FB}"/>
              </a:ext>
            </a:extLst>
          </p:cNvPr>
          <p:cNvSpPr txBox="1"/>
          <p:nvPr/>
        </p:nvSpPr>
        <p:spPr>
          <a:xfrm>
            <a:off x="3932612" y="4015393"/>
            <a:ext cx="19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original media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41155D-DFCE-FFF5-244F-28CA4434321E}"/>
              </a:ext>
            </a:extLst>
          </p:cNvPr>
          <p:cNvSpPr txBox="1"/>
          <p:nvPr/>
        </p:nvSpPr>
        <p:spPr>
          <a:xfrm>
            <a:off x="5842667" y="3102687"/>
            <a:ext cx="1784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Osmo adjustment</a:t>
            </a:r>
          </a:p>
        </p:txBody>
      </p:sp>
      <p:pic>
        <p:nvPicPr>
          <p:cNvPr id="13" name="Picture 2" descr="A picture containing toiletry&#10;&#10;Description automatically generated">
            <a:extLst>
              <a:ext uri="{FF2B5EF4-FFF2-40B4-BE49-F238E27FC236}">
                <a16:creationId xmlns:a16="http://schemas.microsoft.com/office/drawing/2014/main" id="{7DEDE80F-F1BE-DC57-E4C3-9E5F061C8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998" y="1509904"/>
            <a:ext cx="1564245" cy="245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>
            <a:extLst>
              <a:ext uri="{FF2B5EF4-FFF2-40B4-BE49-F238E27FC236}">
                <a16:creationId xmlns:a16="http://schemas.microsoft.com/office/drawing/2014/main" id="{2A7FB328-CAD4-3926-069A-3441729E2AB2}"/>
              </a:ext>
            </a:extLst>
          </p:cNvPr>
          <p:cNvSpPr/>
          <p:nvPr/>
        </p:nvSpPr>
        <p:spPr>
          <a:xfrm rot="20567321">
            <a:off x="5763788" y="2655119"/>
            <a:ext cx="126635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286DE6-98CB-01C4-0437-C2BFE581F075}"/>
              </a:ext>
            </a:extLst>
          </p:cNvPr>
          <p:cNvSpPr txBox="1"/>
          <p:nvPr/>
        </p:nvSpPr>
        <p:spPr>
          <a:xfrm>
            <a:off x="1096015" y="5347045"/>
            <a:ext cx="972438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</a:t>
            </a:r>
            <a:r>
              <a:rPr lang="en-US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5 </a:t>
            </a:r>
            <a:r>
              <a:rPr lang="en-US" sz="18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additives to the media (Cacl2, </a:t>
            </a:r>
            <a:r>
              <a:rPr lang="en-US" sz="1800" dirty="0" err="1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CaPanto</a:t>
            </a:r>
            <a:r>
              <a:rPr lang="en-US" sz="18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FeEDTA</a:t>
            </a:r>
            <a:r>
              <a:rPr lang="en-US" sz="18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EDTA, and NaCl)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Osmolality adjustment by adding NaCl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Filtration of the media (original media)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F8F556-2D66-06E0-3CBB-7EB12661D161}"/>
              </a:ext>
            </a:extLst>
          </p:cNvPr>
          <p:cNvSpPr txBox="1"/>
          <p:nvPr/>
        </p:nvSpPr>
        <p:spPr>
          <a:xfrm>
            <a:off x="8921320" y="4196606"/>
            <a:ext cx="1266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300 </a:t>
            </a:r>
            <a:r>
              <a:rPr lang="en-US" sz="1200" dirty="0" err="1"/>
              <a:t>mOsm</a:t>
            </a:r>
            <a:r>
              <a:rPr lang="en-US" sz="1200" dirty="0"/>
              <a:t>/kg 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EF316B6D-A8DB-E59A-BB0A-B40F259DE811}"/>
              </a:ext>
            </a:extLst>
          </p:cNvPr>
          <p:cNvSpPr/>
          <p:nvPr/>
        </p:nvSpPr>
        <p:spPr>
          <a:xfrm rot="1767312">
            <a:off x="5704618" y="3521685"/>
            <a:ext cx="126635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20BC14-DAC8-DB48-96B1-91EB3AC371F8}"/>
              </a:ext>
            </a:extLst>
          </p:cNvPr>
          <p:cNvSpPr txBox="1"/>
          <p:nvPr/>
        </p:nvSpPr>
        <p:spPr>
          <a:xfrm>
            <a:off x="8922965" y="2253407"/>
            <a:ext cx="14354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260 </a:t>
            </a:r>
            <a:r>
              <a:rPr lang="en-US" sz="1200" dirty="0" err="1"/>
              <a:t>mOsm</a:t>
            </a:r>
            <a:r>
              <a:rPr lang="en-US" sz="1200" dirty="0"/>
              <a:t>/kg </a:t>
            </a:r>
          </a:p>
          <a:p>
            <a:endParaRPr lang="en-US" dirty="0"/>
          </a:p>
        </p:txBody>
      </p:sp>
      <p:pic>
        <p:nvPicPr>
          <p:cNvPr id="19" name="Picture 2" descr="A picture containing toiletry&#10;&#10;Description automatically generated">
            <a:extLst>
              <a:ext uri="{FF2B5EF4-FFF2-40B4-BE49-F238E27FC236}">
                <a16:creationId xmlns:a16="http://schemas.microsoft.com/office/drawing/2014/main" id="{FC3AE63F-100F-6E94-DBBD-CFA0D4036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095" y="1014914"/>
            <a:ext cx="1314870" cy="206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A picture containing toiletry&#10;&#10;Description automatically generated">
            <a:extLst>
              <a:ext uri="{FF2B5EF4-FFF2-40B4-BE49-F238E27FC236}">
                <a16:creationId xmlns:a16="http://schemas.microsoft.com/office/drawing/2014/main" id="{13E2E01A-D60B-63B4-420A-F14A06102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095" y="3133740"/>
            <a:ext cx="1314870" cy="206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812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A216C6-F120-384D-208B-29C0A0A7F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015" y="365125"/>
            <a:ext cx="10512429" cy="854075"/>
          </a:xfrm>
        </p:spPr>
        <p:txBody>
          <a:bodyPr>
            <a:normAutofit/>
          </a:bodyPr>
          <a:lstStyle/>
          <a:p>
            <a:r>
              <a:rPr lang="en-US" sz="3000" dirty="0"/>
              <a:t>Original AMBIC Media Preparation</a:t>
            </a:r>
          </a:p>
        </p:txBody>
      </p:sp>
      <p:pic>
        <p:nvPicPr>
          <p:cNvPr id="8" name="Picture 2" descr="A picture containing toiletry&#10;&#10;Description automatically generated">
            <a:extLst>
              <a:ext uri="{FF2B5EF4-FFF2-40B4-BE49-F238E27FC236}">
                <a16:creationId xmlns:a16="http://schemas.microsoft.com/office/drawing/2014/main" id="{DAE226D6-50BB-390C-91FD-773289EA9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17" y="1502573"/>
            <a:ext cx="1564245" cy="245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42088CA4-E967-287F-96C0-DC12EB37167C}"/>
              </a:ext>
            </a:extLst>
          </p:cNvPr>
          <p:cNvSpPr/>
          <p:nvPr/>
        </p:nvSpPr>
        <p:spPr>
          <a:xfrm>
            <a:off x="2760791" y="2818916"/>
            <a:ext cx="126635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C9A371-62E6-4BC7-22B4-A389E029D094}"/>
              </a:ext>
            </a:extLst>
          </p:cNvPr>
          <p:cNvSpPr txBox="1"/>
          <p:nvPr/>
        </p:nvSpPr>
        <p:spPr>
          <a:xfrm>
            <a:off x="1123500" y="3957844"/>
            <a:ext cx="1495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AMBIC media without 5 additives (</a:t>
            </a:r>
            <a:r>
              <a:rPr lang="en-US" sz="12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Cacl2, </a:t>
            </a:r>
            <a:r>
              <a:rPr lang="en-US" sz="1200" dirty="0" err="1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CaPanto</a:t>
            </a:r>
            <a:r>
              <a:rPr lang="en-US" sz="12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FeEDTA</a:t>
            </a:r>
            <a:r>
              <a:rPr lang="en-US" sz="12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EDTA, and NaCl)</a:t>
            </a:r>
            <a:r>
              <a:rPr lang="en-US" sz="12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3B0575-3AD6-9C02-366B-30DC2CA14B26}"/>
              </a:ext>
            </a:extLst>
          </p:cNvPr>
          <p:cNvSpPr txBox="1"/>
          <p:nvPr/>
        </p:nvSpPr>
        <p:spPr>
          <a:xfrm>
            <a:off x="2538739" y="2491699"/>
            <a:ext cx="1784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Adding back 5 additives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712C5A-7E93-3DC7-960A-C6C00BA41834}"/>
              </a:ext>
            </a:extLst>
          </p:cNvPr>
          <p:cNvSpPr txBox="1"/>
          <p:nvPr/>
        </p:nvSpPr>
        <p:spPr>
          <a:xfrm>
            <a:off x="4024667" y="4003056"/>
            <a:ext cx="19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original media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BD99A6-67A4-853B-16F8-0AE832C85C24}"/>
              </a:ext>
            </a:extLst>
          </p:cNvPr>
          <p:cNvSpPr txBox="1"/>
          <p:nvPr/>
        </p:nvSpPr>
        <p:spPr>
          <a:xfrm>
            <a:off x="8217087" y="1840976"/>
            <a:ext cx="1678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Using for the cell thaw and passaging until recovery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AF7C8B-E778-E7FE-E7A5-E16251B3C054}"/>
              </a:ext>
            </a:extLst>
          </p:cNvPr>
          <p:cNvSpPr txBox="1"/>
          <p:nvPr/>
        </p:nvSpPr>
        <p:spPr>
          <a:xfrm>
            <a:off x="5842667" y="3102687"/>
            <a:ext cx="1784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Osmo adjustment</a:t>
            </a:r>
          </a:p>
        </p:txBody>
      </p:sp>
      <p:pic>
        <p:nvPicPr>
          <p:cNvPr id="16" name="Picture 2" descr="A picture containing toiletry&#10;&#10;Description automatically generated">
            <a:extLst>
              <a:ext uri="{FF2B5EF4-FFF2-40B4-BE49-F238E27FC236}">
                <a16:creationId xmlns:a16="http://schemas.microsoft.com/office/drawing/2014/main" id="{FB6E3FBF-69A5-8DCE-9C28-3E2CBA6DA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998" y="1509904"/>
            <a:ext cx="1564245" cy="245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ight Arrow 16">
            <a:extLst>
              <a:ext uri="{FF2B5EF4-FFF2-40B4-BE49-F238E27FC236}">
                <a16:creationId xmlns:a16="http://schemas.microsoft.com/office/drawing/2014/main" id="{2E62F700-CD1B-8D6A-1CF3-FADE4E8BF307}"/>
              </a:ext>
            </a:extLst>
          </p:cNvPr>
          <p:cNvSpPr/>
          <p:nvPr/>
        </p:nvSpPr>
        <p:spPr>
          <a:xfrm rot="20567321">
            <a:off x="5763788" y="2655119"/>
            <a:ext cx="126635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A picture containing toiletry&#10;&#10;Description automatically generated">
            <a:extLst>
              <a:ext uri="{FF2B5EF4-FFF2-40B4-BE49-F238E27FC236}">
                <a16:creationId xmlns:a16="http://schemas.microsoft.com/office/drawing/2014/main" id="{BB02549C-A824-81B6-AC92-A69CD2A0A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248" y="1626001"/>
            <a:ext cx="973839" cy="152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7B208DD-5902-B9E6-AA03-80F83E4D5E52}"/>
              </a:ext>
            </a:extLst>
          </p:cNvPr>
          <p:cNvSpPr txBox="1"/>
          <p:nvPr/>
        </p:nvSpPr>
        <p:spPr>
          <a:xfrm>
            <a:off x="7291200" y="4830563"/>
            <a:ext cx="1266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300 </a:t>
            </a:r>
            <a:r>
              <a:rPr lang="en-US" sz="1200" dirty="0" err="1"/>
              <a:t>mOsm</a:t>
            </a:r>
            <a:r>
              <a:rPr lang="en-US" sz="1200" dirty="0"/>
              <a:t>/kg 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1A0130EF-6139-F66A-2057-BC4776BEE065}"/>
              </a:ext>
            </a:extLst>
          </p:cNvPr>
          <p:cNvSpPr/>
          <p:nvPr/>
        </p:nvSpPr>
        <p:spPr>
          <a:xfrm rot="1767312">
            <a:off x="5704618" y="3521685"/>
            <a:ext cx="126635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A picture containing toiletry&#10;&#10;Description automatically generated">
            <a:extLst>
              <a:ext uri="{FF2B5EF4-FFF2-40B4-BE49-F238E27FC236}">
                <a16:creationId xmlns:a16="http://schemas.microsoft.com/office/drawing/2014/main" id="{82E32AE5-8284-DA92-8BEB-341A378C3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31" y="3368592"/>
            <a:ext cx="973839" cy="152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76EE8E8-FD9E-9E6F-0A6D-9408961E7E97}"/>
              </a:ext>
            </a:extLst>
          </p:cNvPr>
          <p:cNvSpPr txBox="1"/>
          <p:nvPr/>
        </p:nvSpPr>
        <p:spPr>
          <a:xfrm>
            <a:off x="7277255" y="3051941"/>
            <a:ext cx="14354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260 </a:t>
            </a:r>
            <a:r>
              <a:rPr lang="en-US" sz="1200" dirty="0" err="1"/>
              <a:t>mOsm</a:t>
            </a:r>
            <a:r>
              <a:rPr lang="en-US" sz="1200" dirty="0"/>
              <a:t>/kg </a:t>
            </a:r>
          </a:p>
          <a:p>
            <a:endParaRPr lang="en-US" dirty="0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50F34348-1341-3F32-15E3-E9D999759061}"/>
              </a:ext>
            </a:extLst>
          </p:cNvPr>
          <p:cNvSpPr/>
          <p:nvPr/>
        </p:nvSpPr>
        <p:spPr>
          <a:xfrm>
            <a:off x="8405934" y="2407465"/>
            <a:ext cx="126635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8A604492-C40E-0C72-69CB-1B25DA208E66}"/>
              </a:ext>
            </a:extLst>
          </p:cNvPr>
          <p:cNvSpPr/>
          <p:nvPr/>
        </p:nvSpPr>
        <p:spPr>
          <a:xfrm>
            <a:off x="8405934" y="4073744"/>
            <a:ext cx="126635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6CEA1E-4CAB-0B1B-7B9B-D4B9BA792983}"/>
              </a:ext>
            </a:extLst>
          </p:cNvPr>
          <p:cNvSpPr txBox="1"/>
          <p:nvPr/>
        </p:nvSpPr>
        <p:spPr>
          <a:xfrm>
            <a:off x="8237577" y="3540166"/>
            <a:ext cx="1678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Using for the cell thaw and passaging until recovery </a:t>
            </a:r>
          </a:p>
        </p:txBody>
      </p:sp>
      <p:pic>
        <p:nvPicPr>
          <p:cNvPr id="26" name="Picture 36" descr="A picture containing bottle, vessel&#10;&#10;Description automatically generated">
            <a:extLst>
              <a:ext uri="{FF2B5EF4-FFF2-40B4-BE49-F238E27FC236}">
                <a16:creationId xmlns:a16="http://schemas.microsoft.com/office/drawing/2014/main" id="{0E10E71A-75A1-3787-970A-75CD3D9B66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10" r="58278"/>
          <a:stretch/>
        </p:blipFill>
        <p:spPr>
          <a:xfrm>
            <a:off x="9786092" y="1673258"/>
            <a:ext cx="1636246" cy="1560048"/>
          </a:xfrm>
          <a:prstGeom prst="rect">
            <a:avLst/>
          </a:prstGeom>
        </p:spPr>
      </p:pic>
      <p:pic>
        <p:nvPicPr>
          <p:cNvPr id="27" name="Picture 36" descr="A picture containing bottle, vessel&#10;&#10;Description automatically generated">
            <a:extLst>
              <a:ext uri="{FF2B5EF4-FFF2-40B4-BE49-F238E27FC236}">
                <a16:creationId xmlns:a16="http://schemas.microsoft.com/office/drawing/2014/main" id="{2C0E6A0C-1C33-DC50-EC57-DBE8BB47B5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10" r="58278"/>
          <a:stretch/>
        </p:blipFill>
        <p:spPr>
          <a:xfrm>
            <a:off x="9786092" y="3352847"/>
            <a:ext cx="1636246" cy="156004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EE2C8FE-CBC2-FE38-C6F7-54F623C0098C}"/>
              </a:ext>
            </a:extLst>
          </p:cNvPr>
          <p:cNvSpPr txBox="1"/>
          <p:nvPr/>
        </p:nvSpPr>
        <p:spPr>
          <a:xfrm>
            <a:off x="10147321" y="1964796"/>
            <a:ext cx="2301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P3D4:</a:t>
            </a:r>
          </a:p>
          <a:p>
            <a:pPr algn="ctr"/>
            <a:r>
              <a:rPr lang="en-US" sz="1200" dirty="0"/>
              <a:t>Viability: 93%</a:t>
            </a:r>
          </a:p>
          <a:p>
            <a:pPr algn="ctr"/>
            <a:r>
              <a:rPr lang="en-US" sz="1200" dirty="0"/>
              <a:t>        VCD: 5E6 cells/mL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B7F970-75BA-CD66-818E-C7686F95DC75}"/>
              </a:ext>
            </a:extLst>
          </p:cNvPr>
          <p:cNvSpPr txBox="1"/>
          <p:nvPr/>
        </p:nvSpPr>
        <p:spPr>
          <a:xfrm>
            <a:off x="10194438" y="3679890"/>
            <a:ext cx="2301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P3D4:</a:t>
            </a:r>
          </a:p>
          <a:p>
            <a:pPr algn="ctr"/>
            <a:r>
              <a:rPr lang="en-US" sz="1200" dirty="0"/>
              <a:t>Viability: 92%</a:t>
            </a:r>
          </a:p>
          <a:p>
            <a:pPr algn="ctr"/>
            <a:r>
              <a:rPr lang="en-US" sz="1200" dirty="0"/>
              <a:t>        VCD: 3E6 cells/mL</a:t>
            </a:r>
          </a:p>
        </p:txBody>
      </p:sp>
    </p:spTree>
    <p:extLst>
      <p:ext uri="{BB962C8B-B14F-4D97-AF65-F5344CB8AC3E}">
        <p14:creationId xmlns:p14="http://schemas.microsoft.com/office/powerpoint/2010/main" val="998624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6E9BD92-6E4B-AAB6-7E67-499FE8D17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015" y="365125"/>
            <a:ext cx="10512429" cy="854075"/>
          </a:xfrm>
        </p:spPr>
        <p:txBody>
          <a:bodyPr>
            <a:normAutofit/>
          </a:bodyPr>
          <a:lstStyle/>
          <a:p>
            <a:r>
              <a:rPr lang="en-US" sz="3000" dirty="0"/>
              <a:t>Cell banking</a:t>
            </a:r>
          </a:p>
        </p:txBody>
      </p:sp>
      <p:pic>
        <p:nvPicPr>
          <p:cNvPr id="12" name="Picture 2" descr="A picture containing toiletry&#10;&#10;Description automatically generated">
            <a:extLst>
              <a:ext uri="{FF2B5EF4-FFF2-40B4-BE49-F238E27FC236}">
                <a16:creationId xmlns:a16="http://schemas.microsoft.com/office/drawing/2014/main" id="{2A7EE8EB-F5EA-ED0B-455E-C5BF7B1D0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17" y="1502573"/>
            <a:ext cx="1564245" cy="245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ight Arrow 12">
            <a:extLst>
              <a:ext uri="{FF2B5EF4-FFF2-40B4-BE49-F238E27FC236}">
                <a16:creationId xmlns:a16="http://schemas.microsoft.com/office/drawing/2014/main" id="{C5A888BF-1BF9-1EDA-CBC0-BC43E246D52A}"/>
              </a:ext>
            </a:extLst>
          </p:cNvPr>
          <p:cNvSpPr/>
          <p:nvPr/>
        </p:nvSpPr>
        <p:spPr>
          <a:xfrm>
            <a:off x="2760791" y="2818916"/>
            <a:ext cx="126635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C04B86-06AC-33E7-6507-7BA1854A4174}"/>
              </a:ext>
            </a:extLst>
          </p:cNvPr>
          <p:cNvSpPr txBox="1"/>
          <p:nvPr/>
        </p:nvSpPr>
        <p:spPr>
          <a:xfrm>
            <a:off x="1123500" y="3957844"/>
            <a:ext cx="1495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AMBIC media without 5 additives (</a:t>
            </a:r>
            <a:r>
              <a:rPr lang="en-US" sz="12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Cacl2, </a:t>
            </a:r>
            <a:r>
              <a:rPr lang="en-US" sz="1200" dirty="0" err="1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CaPanto</a:t>
            </a:r>
            <a:r>
              <a:rPr lang="en-US" sz="12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FeEDTA</a:t>
            </a:r>
            <a:r>
              <a:rPr lang="en-US" sz="12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EDTA, and NaCl)</a:t>
            </a:r>
            <a:r>
              <a:rPr lang="en-US" sz="1200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4A325C-AF82-6AFD-77F2-5EF34594A044}"/>
              </a:ext>
            </a:extLst>
          </p:cNvPr>
          <p:cNvSpPr txBox="1"/>
          <p:nvPr/>
        </p:nvSpPr>
        <p:spPr>
          <a:xfrm>
            <a:off x="2538739" y="2491699"/>
            <a:ext cx="1784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Adding back 5 additives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A58CBC-EB6D-3075-D82B-5B4C5BF0DA30}"/>
              </a:ext>
            </a:extLst>
          </p:cNvPr>
          <p:cNvSpPr txBox="1"/>
          <p:nvPr/>
        </p:nvSpPr>
        <p:spPr>
          <a:xfrm>
            <a:off x="4024667" y="4003056"/>
            <a:ext cx="19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original media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06E7ED-197F-A410-B52C-BAE56FFE9E08}"/>
              </a:ext>
            </a:extLst>
          </p:cNvPr>
          <p:cNvSpPr txBox="1"/>
          <p:nvPr/>
        </p:nvSpPr>
        <p:spPr>
          <a:xfrm>
            <a:off x="8217087" y="1840976"/>
            <a:ext cx="1678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Using for the cell thaw and passaging until recovery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3A70A2-7EA9-7A37-467E-DD946C87EE8B}"/>
              </a:ext>
            </a:extLst>
          </p:cNvPr>
          <p:cNvSpPr txBox="1"/>
          <p:nvPr/>
        </p:nvSpPr>
        <p:spPr>
          <a:xfrm>
            <a:off x="5842667" y="3102687"/>
            <a:ext cx="1784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Osmo adjustment</a:t>
            </a:r>
          </a:p>
        </p:txBody>
      </p:sp>
      <p:pic>
        <p:nvPicPr>
          <p:cNvPr id="19" name="Picture 2" descr="A picture containing toiletry&#10;&#10;Description automatically generated">
            <a:extLst>
              <a:ext uri="{FF2B5EF4-FFF2-40B4-BE49-F238E27FC236}">
                <a16:creationId xmlns:a16="http://schemas.microsoft.com/office/drawing/2014/main" id="{A431F798-6072-1DA7-5FCE-420E1AFBF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998" y="1509904"/>
            <a:ext cx="1564245" cy="245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ight Arrow 19">
            <a:extLst>
              <a:ext uri="{FF2B5EF4-FFF2-40B4-BE49-F238E27FC236}">
                <a16:creationId xmlns:a16="http://schemas.microsoft.com/office/drawing/2014/main" id="{889E0BC5-8AE7-BDFD-BB94-0AC6D6196DCF}"/>
              </a:ext>
            </a:extLst>
          </p:cNvPr>
          <p:cNvSpPr/>
          <p:nvPr/>
        </p:nvSpPr>
        <p:spPr>
          <a:xfrm rot="20567321">
            <a:off x="5763788" y="2655119"/>
            <a:ext cx="126635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" descr="A picture containing toiletry&#10;&#10;Description automatically generated">
            <a:extLst>
              <a:ext uri="{FF2B5EF4-FFF2-40B4-BE49-F238E27FC236}">
                <a16:creationId xmlns:a16="http://schemas.microsoft.com/office/drawing/2014/main" id="{52E0F829-C595-AEB2-9524-D1E002C74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248" y="1626001"/>
            <a:ext cx="973839" cy="152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DB163F2-82EE-6678-76AE-D4758628AD3B}"/>
              </a:ext>
            </a:extLst>
          </p:cNvPr>
          <p:cNvSpPr txBox="1"/>
          <p:nvPr/>
        </p:nvSpPr>
        <p:spPr>
          <a:xfrm>
            <a:off x="7291200" y="4830563"/>
            <a:ext cx="1266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300 </a:t>
            </a:r>
            <a:r>
              <a:rPr lang="en-US" sz="1200" dirty="0" err="1"/>
              <a:t>mOsm</a:t>
            </a:r>
            <a:r>
              <a:rPr lang="en-US" sz="1200" dirty="0"/>
              <a:t>/kg 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727AD9D-5F32-6CD7-0D7B-99936C4DDABF}"/>
              </a:ext>
            </a:extLst>
          </p:cNvPr>
          <p:cNvSpPr/>
          <p:nvPr/>
        </p:nvSpPr>
        <p:spPr>
          <a:xfrm rot="1767312">
            <a:off x="5704618" y="3521685"/>
            <a:ext cx="126635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A picture containing toiletry&#10;&#10;Description automatically generated">
            <a:extLst>
              <a:ext uri="{FF2B5EF4-FFF2-40B4-BE49-F238E27FC236}">
                <a16:creationId xmlns:a16="http://schemas.microsoft.com/office/drawing/2014/main" id="{CC55AB26-7E47-4430-2AA1-94DC5BB8D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31" y="3368592"/>
            <a:ext cx="973839" cy="152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E7DF555-2431-C141-4C30-3468721EF6BC}"/>
              </a:ext>
            </a:extLst>
          </p:cNvPr>
          <p:cNvSpPr txBox="1"/>
          <p:nvPr/>
        </p:nvSpPr>
        <p:spPr>
          <a:xfrm>
            <a:off x="7277255" y="3051941"/>
            <a:ext cx="14354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260 </a:t>
            </a:r>
            <a:r>
              <a:rPr lang="en-US" sz="1200" dirty="0" err="1"/>
              <a:t>mOsm</a:t>
            </a:r>
            <a:r>
              <a:rPr lang="en-US" sz="1200" dirty="0"/>
              <a:t>/kg </a:t>
            </a:r>
          </a:p>
          <a:p>
            <a:endParaRPr lang="en-US" dirty="0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515FC1E5-1632-03B0-863F-22BBC7B790D3}"/>
              </a:ext>
            </a:extLst>
          </p:cNvPr>
          <p:cNvSpPr/>
          <p:nvPr/>
        </p:nvSpPr>
        <p:spPr>
          <a:xfrm>
            <a:off x="8405934" y="2407465"/>
            <a:ext cx="126635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941CA57C-70AD-E5D5-AEB9-498AEE00CC16}"/>
              </a:ext>
            </a:extLst>
          </p:cNvPr>
          <p:cNvSpPr/>
          <p:nvPr/>
        </p:nvSpPr>
        <p:spPr>
          <a:xfrm>
            <a:off x="8405934" y="4073744"/>
            <a:ext cx="126635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A078B2B-4DE8-7681-B3ED-8B708344BB2D}"/>
              </a:ext>
            </a:extLst>
          </p:cNvPr>
          <p:cNvSpPr txBox="1"/>
          <p:nvPr/>
        </p:nvSpPr>
        <p:spPr>
          <a:xfrm>
            <a:off x="8237577" y="3540166"/>
            <a:ext cx="1678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Using for the cell thaw and passaging until recovery </a:t>
            </a:r>
          </a:p>
        </p:txBody>
      </p:sp>
      <p:pic>
        <p:nvPicPr>
          <p:cNvPr id="29" name="Picture 36" descr="A picture containing bottle, vessel&#10;&#10;Description automatically generated">
            <a:extLst>
              <a:ext uri="{FF2B5EF4-FFF2-40B4-BE49-F238E27FC236}">
                <a16:creationId xmlns:a16="http://schemas.microsoft.com/office/drawing/2014/main" id="{94838583-8BA1-4ADA-C995-383E49CEAF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10" r="58278"/>
          <a:stretch/>
        </p:blipFill>
        <p:spPr>
          <a:xfrm>
            <a:off x="9786092" y="1673258"/>
            <a:ext cx="1636246" cy="1560048"/>
          </a:xfrm>
          <a:prstGeom prst="rect">
            <a:avLst/>
          </a:prstGeom>
        </p:spPr>
      </p:pic>
      <p:pic>
        <p:nvPicPr>
          <p:cNvPr id="30" name="Picture 36" descr="A picture containing bottle, vessel&#10;&#10;Description automatically generated">
            <a:extLst>
              <a:ext uri="{FF2B5EF4-FFF2-40B4-BE49-F238E27FC236}">
                <a16:creationId xmlns:a16="http://schemas.microsoft.com/office/drawing/2014/main" id="{84B6D892-E781-0BBE-0261-A315418CE3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10" r="58278"/>
          <a:stretch/>
        </p:blipFill>
        <p:spPr>
          <a:xfrm>
            <a:off x="9786092" y="3352847"/>
            <a:ext cx="1636246" cy="156004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2FBCAD9-BBDE-7533-FCF5-B38AC1AB9B44}"/>
              </a:ext>
            </a:extLst>
          </p:cNvPr>
          <p:cNvSpPr txBox="1"/>
          <p:nvPr/>
        </p:nvSpPr>
        <p:spPr>
          <a:xfrm>
            <a:off x="10147321" y="1964796"/>
            <a:ext cx="2301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P3D4:</a:t>
            </a:r>
          </a:p>
          <a:p>
            <a:pPr algn="ctr"/>
            <a:r>
              <a:rPr lang="en-US" sz="1200" dirty="0"/>
              <a:t>Viability: 93%</a:t>
            </a:r>
          </a:p>
          <a:p>
            <a:pPr algn="ctr"/>
            <a:r>
              <a:rPr lang="en-US" sz="1200" dirty="0"/>
              <a:t>        VCD: 5E6 cells/mL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98C5B87-3D63-DBD4-D9AF-84BE23C1BCB1}"/>
              </a:ext>
            </a:extLst>
          </p:cNvPr>
          <p:cNvSpPr txBox="1"/>
          <p:nvPr/>
        </p:nvSpPr>
        <p:spPr>
          <a:xfrm>
            <a:off x="10194438" y="3679890"/>
            <a:ext cx="2301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P3D4:</a:t>
            </a:r>
          </a:p>
          <a:p>
            <a:pPr algn="ctr"/>
            <a:r>
              <a:rPr lang="en-US" sz="1200" dirty="0"/>
              <a:t>Viability: 92%</a:t>
            </a:r>
          </a:p>
          <a:p>
            <a:pPr algn="ctr"/>
            <a:r>
              <a:rPr lang="en-US" sz="1200" dirty="0"/>
              <a:t>        VCD: 3E6 cells/mL</a:t>
            </a:r>
          </a:p>
        </p:txBody>
      </p:sp>
      <p:sp>
        <p:nvSpPr>
          <p:cNvPr id="33" name="Bent Arrow 32">
            <a:extLst>
              <a:ext uri="{FF2B5EF4-FFF2-40B4-BE49-F238E27FC236}">
                <a16:creationId xmlns:a16="http://schemas.microsoft.com/office/drawing/2014/main" id="{CF738A30-A82B-CBCD-43E9-AD13C85B7104}"/>
              </a:ext>
            </a:extLst>
          </p:cNvPr>
          <p:cNvSpPr/>
          <p:nvPr/>
        </p:nvSpPr>
        <p:spPr>
          <a:xfrm rot="10800000">
            <a:off x="9359110" y="5255260"/>
            <a:ext cx="1381144" cy="1062556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7EE5BB-B62F-F705-5C4D-3C05496F2968}"/>
              </a:ext>
            </a:extLst>
          </p:cNvPr>
          <p:cNvSpPr txBox="1"/>
          <p:nvPr/>
        </p:nvSpPr>
        <p:spPr>
          <a:xfrm>
            <a:off x="8765034" y="5509539"/>
            <a:ext cx="2301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Today is P4D4</a:t>
            </a:r>
          </a:p>
        </p:txBody>
      </p:sp>
      <p:pic>
        <p:nvPicPr>
          <p:cNvPr id="35" name="Picture 34" descr="A close-up of a gloved hand holding a container with test tubes&#10;&#10;Description automatically generated">
            <a:extLst>
              <a:ext uri="{FF2B5EF4-FFF2-40B4-BE49-F238E27FC236}">
                <a16:creationId xmlns:a16="http://schemas.microsoft.com/office/drawing/2014/main" id="{DCC2328F-2A99-2EC3-62D8-C45E8F1660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636" y="5385375"/>
            <a:ext cx="1016984" cy="1248050"/>
          </a:xfrm>
          <a:prstGeom prst="rect">
            <a:avLst/>
          </a:prstGeom>
        </p:spPr>
      </p:pic>
      <p:sp>
        <p:nvSpPr>
          <p:cNvPr id="36" name="Right Arrow 35">
            <a:extLst>
              <a:ext uri="{FF2B5EF4-FFF2-40B4-BE49-F238E27FC236}">
                <a16:creationId xmlns:a16="http://schemas.microsoft.com/office/drawing/2014/main" id="{6CBAD673-17CC-92FC-2354-35C80A319581}"/>
              </a:ext>
            </a:extLst>
          </p:cNvPr>
          <p:cNvSpPr/>
          <p:nvPr/>
        </p:nvSpPr>
        <p:spPr>
          <a:xfrm rot="10800000">
            <a:off x="6510790" y="5791021"/>
            <a:ext cx="126635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20882A1-9AF9-3148-2E4C-3DA5FB6A293E}"/>
              </a:ext>
            </a:extLst>
          </p:cNvPr>
          <p:cNvSpPr txBox="1"/>
          <p:nvPr/>
        </p:nvSpPr>
        <p:spPr>
          <a:xfrm>
            <a:off x="4984099" y="5684957"/>
            <a:ext cx="139422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Sending some vials to JHU and UD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C08891-9E2C-2D0A-312F-C9852335A700}"/>
              </a:ext>
            </a:extLst>
          </p:cNvPr>
          <p:cNvSpPr txBox="1"/>
          <p:nvPr/>
        </p:nvSpPr>
        <p:spPr>
          <a:xfrm>
            <a:off x="7417498" y="6602761"/>
            <a:ext cx="2301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Cell banking</a:t>
            </a:r>
          </a:p>
        </p:txBody>
      </p:sp>
    </p:spTree>
    <p:extLst>
      <p:ext uri="{BB962C8B-B14F-4D97-AF65-F5344CB8AC3E}">
        <p14:creationId xmlns:p14="http://schemas.microsoft.com/office/powerpoint/2010/main" val="3667655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75B936E-8402-D83F-DFF1-C9BED16C3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015" y="272736"/>
            <a:ext cx="10512429" cy="854075"/>
          </a:xfrm>
        </p:spPr>
        <p:txBody>
          <a:bodyPr>
            <a:normAutofit/>
          </a:bodyPr>
          <a:lstStyle/>
          <a:p>
            <a:r>
              <a:rPr lang="en-US" sz="3000" dirty="0" err="1"/>
              <a:t>Plackett</a:t>
            </a:r>
            <a:r>
              <a:rPr lang="en-US" sz="3000" dirty="0"/>
              <a:t>-Burman Design Review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CB01A61B-CD17-8DFB-3CFB-81C3804ABFA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015" y="1208964"/>
          <a:ext cx="10886874" cy="36738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77634">
                  <a:extLst>
                    <a:ext uri="{9D8B030D-6E8A-4147-A177-3AD203B41FA5}">
                      <a16:colId xmlns:a16="http://schemas.microsoft.com/office/drawing/2014/main" val="3695486131"/>
                    </a:ext>
                  </a:extLst>
                </a:gridCol>
                <a:gridCol w="777634">
                  <a:extLst>
                    <a:ext uri="{9D8B030D-6E8A-4147-A177-3AD203B41FA5}">
                      <a16:colId xmlns:a16="http://schemas.microsoft.com/office/drawing/2014/main" val="4035570461"/>
                    </a:ext>
                  </a:extLst>
                </a:gridCol>
                <a:gridCol w="777634">
                  <a:extLst>
                    <a:ext uri="{9D8B030D-6E8A-4147-A177-3AD203B41FA5}">
                      <a16:colId xmlns:a16="http://schemas.microsoft.com/office/drawing/2014/main" val="2073341901"/>
                    </a:ext>
                  </a:extLst>
                </a:gridCol>
                <a:gridCol w="777634">
                  <a:extLst>
                    <a:ext uri="{9D8B030D-6E8A-4147-A177-3AD203B41FA5}">
                      <a16:colId xmlns:a16="http://schemas.microsoft.com/office/drawing/2014/main" val="4007558701"/>
                    </a:ext>
                  </a:extLst>
                </a:gridCol>
                <a:gridCol w="777634">
                  <a:extLst>
                    <a:ext uri="{9D8B030D-6E8A-4147-A177-3AD203B41FA5}">
                      <a16:colId xmlns:a16="http://schemas.microsoft.com/office/drawing/2014/main" val="3967362366"/>
                    </a:ext>
                  </a:extLst>
                </a:gridCol>
                <a:gridCol w="900860">
                  <a:extLst>
                    <a:ext uri="{9D8B030D-6E8A-4147-A177-3AD203B41FA5}">
                      <a16:colId xmlns:a16="http://schemas.microsoft.com/office/drawing/2014/main" val="3842174719"/>
                    </a:ext>
                  </a:extLst>
                </a:gridCol>
                <a:gridCol w="719617">
                  <a:extLst>
                    <a:ext uri="{9D8B030D-6E8A-4147-A177-3AD203B41FA5}">
                      <a16:colId xmlns:a16="http://schemas.microsoft.com/office/drawing/2014/main" val="3182466399"/>
                    </a:ext>
                  </a:extLst>
                </a:gridCol>
                <a:gridCol w="793738">
                  <a:extLst>
                    <a:ext uri="{9D8B030D-6E8A-4147-A177-3AD203B41FA5}">
                      <a16:colId xmlns:a16="http://schemas.microsoft.com/office/drawing/2014/main" val="663399565"/>
                    </a:ext>
                  </a:extLst>
                </a:gridCol>
                <a:gridCol w="736327">
                  <a:extLst>
                    <a:ext uri="{9D8B030D-6E8A-4147-A177-3AD203B41FA5}">
                      <a16:colId xmlns:a16="http://schemas.microsoft.com/office/drawing/2014/main" val="2107080300"/>
                    </a:ext>
                  </a:extLst>
                </a:gridCol>
                <a:gridCol w="740482">
                  <a:extLst>
                    <a:ext uri="{9D8B030D-6E8A-4147-A177-3AD203B41FA5}">
                      <a16:colId xmlns:a16="http://schemas.microsoft.com/office/drawing/2014/main" val="1815179017"/>
                    </a:ext>
                  </a:extLst>
                </a:gridCol>
                <a:gridCol w="789847">
                  <a:extLst>
                    <a:ext uri="{9D8B030D-6E8A-4147-A177-3AD203B41FA5}">
                      <a16:colId xmlns:a16="http://schemas.microsoft.com/office/drawing/2014/main" val="4274762137"/>
                    </a:ext>
                  </a:extLst>
                </a:gridCol>
                <a:gridCol w="762565">
                  <a:extLst>
                    <a:ext uri="{9D8B030D-6E8A-4147-A177-3AD203B41FA5}">
                      <a16:colId xmlns:a16="http://schemas.microsoft.com/office/drawing/2014/main" val="2931845970"/>
                    </a:ext>
                  </a:extLst>
                </a:gridCol>
                <a:gridCol w="777634">
                  <a:extLst>
                    <a:ext uri="{9D8B030D-6E8A-4147-A177-3AD203B41FA5}">
                      <a16:colId xmlns:a16="http://schemas.microsoft.com/office/drawing/2014/main" val="3410568141"/>
                    </a:ext>
                  </a:extLst>
                </a:gridCol>
                <a:gridCol w="777634">
                  <a:extLst>
                    <a:ext uri="{9D8B030D-6E8A-4147-A177-3AD203B41FA5}">
                      <a16:colId xmlns:a16="http://schemas.microsoft.com/office/drawing/2014/main" val="3482240877"/>
                    </a:ext>
                  </a:extLst>
                </a:gridCol>
              </a:tblGrid>
              <a:tr h="470746">
                <a:tc>
                  <a:txBody>
                    <a:bodyPr/>
                    <a:lstStyle/>
                    <a:p>
                      <a:pPr marL="65088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975" algn="l"/>
                        </a:tabLs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Std Order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65088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</a:rPr>
                        <a:t>Run Order</a:t>
                      </a:r>
                      <a:endParaRPr lang="en-US" sz="10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20650" marR="0" indent="55563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000" b="1" kern="1200" dirty="0" err="1">
                          <a:solidFill>
                            <a:srgbClr val="000000"/>
                          </a:solidFill>
                          <a:effectLst/>
                        </a:rPr>
                        <a:t>PtType</a:t>
                      </a:r>
                      <a:endParaRPr lang="en-US" sz="10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52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</a:rPr>
                        <a:t>Blocks</a:t>
                      </a:r>
                      <a:endParaRPr lang="en-US" sz="10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2065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</a:rPr>
                        <a:t>Arginine</a:t>
                      </a:r>
                      <a:endParaRPr lang="en-US" sz="10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2065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</a:rPr>
                        <a:t>Asparagine</a:t>
                      </a:r>
                      <a:endParaRPr lang="en-US" sz="10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2065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</a:rPr>
                        <a:t>Serine</a:t>
                      </a:r>
                      <a:endParaRPr lang="en-US" sz="10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65088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</a:rPr>
                        <a:t>Aspartic acid</a:t>
                      </a:r>
                      <a:endParaRPr lang="en-US" sz="10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65088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</a:rPr>
                        <a:t>Valine</a:t>
                      </a:r>
                      <a:endParaRPr lang="en-US" sz="10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65088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</a:rPr>
                        <a:t>cell growth</a:t>
                      </a:r>
                      <a:endParaRPr lang="en-US" sz="10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65088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/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</a:rPr>
                        <a:t>genome titer</a:t>
                      </a:r>
                      <a:endParaRPr lang="en-US" sz="10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525" marR="0" indent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</a:rPr>
                        <a:t>Transduction efficiency</a:t>
                      </a:r>
                      <a:endParaRPr lang="en-US" sz="10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65088" marR="0" indent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</a:rPr>
                        <a:t>Empty/full Capsid ratio</a:t>
                      </a:r>
                      <a:endParaRPr lang="en-US" sz="10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65088" marR="0" indent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</a:rPr>
                        <a:t>DNA integrity</a:t>
                      </a:r>
                      <a:endParaRPr lang="en-US" sz="10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4356986"/>
                  </a:ext>
                </a:extLst>
              </a:tr>
              <a:tr h="213537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4484139"/>
                  </a:ext>
                </a:extLst>
              </a:tr>
              <a:tr h="213537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7727543"/>
                  </a:ext>
                </a:extLst>
              </a:tr>
              <a:tr h="213537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8149327"/>
                  </a:ext>
                </a:extLst>
              </a:tr>
              <a:tr h="213537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1953934"/>
                  </a:ext>
                </a:extLst>
              </a:tr>
              <a:tr h="213537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2.5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372703"/>
                  </a:ext>
                </a:extLst>
              </a:tr>
              <a:tr h="213537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231864"/>
                  </a:ext>
                </a:extLst>
              </a:tr>
              <a:tr h="213537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006036"/>
                  </a:ext>
                </a:extLst>
              </a:tr>
              <a:tr h="213537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7000922"/>
                  </a:ext>
                </a:extLst>
              </a:tr>
              <a:tr h="213537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5780056"/>
                  </a:ext>
                </a:extLst>
              </a:tr>
              <a:tr h="213537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2.5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085459"/>
                  </a:ext>
                </a:extLst>
              </a:tr>
              <a:tr h="213537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7299489"/>
                  </a:ext>
                </a:extLst>
              </a:tr>
              <a:tr h="213537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3434985"/>
                  </a:ext>
                </a:extLst>
              </a:tr>
              <a:tr h="213537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09312225"/>
                  </a:ext>
                </a:extLst>
              </a:tr>
              <a:tr h="213537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9704861"/>
                  </a:ext>
                </a:extLst>
              </a:tr>
              <a:tr h="213537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2.5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6665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987DE9E-A59A-B9D6-B7C6-01644804A728}"/>
              </a:ext>
            </a:extLst>
          </p:cNvPr>
          <p:cNvSpPr txBox="1"/>
          <p:nvPr/>
        </p:nvSpPr>
        <p:spPr>
          <a:xfrm>
            <a:off x="839970" y="5047070"/>
            <a:ext cx="4710225" cy="2158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Input: NEAA conc 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Output (response): cell growth and productivity, transduction efficiency, capsid empty/full ratio, DNA integrity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Range: 2X Formulation; 0.5X Formulation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7D7C0C-4E89-C494-598C-AD0D35221CC9}"/>
              </a:ext>
            </a:extLst>
          </p:cNvPr>
          <p:cNvSpPr txBox="1"/>
          <p:nvPr/>
        </p:nvSpPr>
        <p:spPr>
          <a:xfrm>
            <a:off x="6443332" y="5292546"/>
            <a:ext cx="4908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Plackett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-Burman design</a:t>
            </a:r>
            <a:r>
              <a:rPr lang="en-US" dirty="0">
                <a:effectLst/>
              </a:rPr>
              <a:t> </a:t>
            </a:r>
          </a:p>
          <a:p>
            <a:r>
              <a:rPr lang="en-US" dirty="0"/>
              <a:t>5 factors</a:t>
            </a:r>
          </a:p>
          <a:p>
            <a:r>
              <a:rPr lang="en-US" dirty="0"/>
              <a:t>12 runs + </a:t>
            </a:r>
            <a:r>
              <a:rPr lang="en-US" dirty="0">
                <a:highlight>
                  <a:srgbClr val="DD9D30"/>
                </a:highlight>
              </a:rPr>
              <a:t>3 center points runs</a:t>
            </a:r>
            <a:r>
              <a:rPr lang="en-US" dirty="0"/>
              <a:t>            15 total runs</a:t>
            </a:r>
          </a:p>
          <a:p>
            <a:r>
              <a:rPr lang="en-US" dirty="0"/>
              <a:t>1 block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BEADFF3-402E-1543-58FF-515118CF6426}"/>
              </a:ext>
            </a:extLst>
          </p:cNvPr>
          <p:cNvCxnSpPr/>
          <p:nvPr/>
        </p:nvCxnSpPr>
        <p:spPr>
          <a:xfrm>
            <a:off x="9441712" y="6039294"/>
            <a:ext cx="3721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114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F9255B-6EB4-968C-DD0D-C2A154096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015" y="365125"/>
            <a:ext cx="10512429" cy="854075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Reconstituted AMBIC Media Preparation (NEAA Example)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26DC19-BAC0-FE47-5808-C5DCE2B3B5FC}"/>
              </a:ext>
            </a:extLst>
          </p:cNvPr>
          <p:cNvSpPr txBox="1"/>
          <p:nvPr/>
        </p:nvSpPr>
        <p:spPr>
          <a:xfrm>
            <a:off x="1049896" y="3140653"/>
            <a:ext cx="2457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AMBIC media without 5 additives (</a:t>
            </a:r>
            <a:r>
              <a:rPr lang="en-US" sz="12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Cacl2, </a:t>
            </a:r>
            <a:r>
              <a:rPr lang="en-US" sz="1200" dirty="0" err="1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CaPanto</a:t>
            </a:r>
            <a:r>
              <a:rPr lang="en-US" sz="12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FeEDTA</a:t>
            </a:r>
            <a:r>
              <a:rPr lang="en-US" sz="12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EDTA, and NaCl) and 5 NEAAs (Arg, </a:t>
            </a:r>
            <a:r>
              <a:rPr lang="en-US" sz="1200" dirty="0" err="1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Asn</a:t>
            </a:r>
            <a:r>
              <a:rPr lang="en-US" sz="12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Asp, Ser, Val) </a:t>
            </a:r>
            <a:endParaRPr lang="en-US" sz="1200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F5B28E96-F8B9-AE17-71A2-8C7941EF127B}"/>
              </a:ext>
            </a:extLst>
          </p:cNvPr>
          <p:cNvSpPr/>
          <p:nvPr/>
        </p:nvSpPr>
        <p:spPr>
          <a:xfrm>
            <a:off x="3033871" y="2430156"/>
            <a:ext cx="126635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7450A5-156F-4830-4F53-91F41D898759}"/>
              </a:ext>
            </a:extLst>
          </p:cNvPr>
          <p:cNvSpPr txBox="1"/>
          <p:nvPr/>
        </p:nvSpPr>
        <p:spPr>
          <a:xfrm>
            <a:off x="2935528" y="2155689"/>
            <a:ext cx="1784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Adding back 5 additives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B1F40CD5-DC5F-E778-73D0-09EF9A3F0E6E}"/>
              </a:ext>
            </a:extLst>
          </p:cNvPr>
          <p:cNvSpPr/>
          <p:nvPr/>
        </p:nvSpPr>
        <p:spPr>
          <a:xfrm>
            <a:off x="5918491" y="2424973"/>
            <a:ext cx="126635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6C8AC1-F2CD-F098-1330-002E56127460}"/>
              </a:ext>
            </a:extLst>
          </p:cNvPr>
          <p:cNvSpPr txBox="1"/>
          <p:nvPr/>
        </p:nvSpPr>
        <p:spPr>
          <a:xfrm>
            <a:off x="5794814" y="2147974"/>
            <a:ext cx="1784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Adding back 5 NEAAs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DE7F5B-30B9-84DC-1FFB-26F7F0212646}"/>
              </a:ext>
            </a:extLst>
          </p:cNvPr>
          <p:cNvSpPr txBox="1"/>
          <p:nvPr/>
        </p:nvSpPr>
        <p:spPr>
          <a:xfrm>
            <a:off x="7018395" y="3182952"/>
            <a:ext cx="19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Reconstituted media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3DDE9D-3637-3426-066A-DC69E6A3830D}"/>
              </a:ext>
            </a:extLst>
          </p:cNvPr>
          <p:cNvSpPr txBox="1"/>
          <p:nvPr/>
        </p:nvSpPr>
        <p:spPr>
          <a:xfrm>
            <a:off x="8650044" y="2038169"/>
            <a:ext cx="1564245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13 different media formulations with their distinct NEAAs concentrations based on the DOE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0E761C-FB51-EDA3-26E1-335D093141CE}"/>
              </a:ext>
            </a:extLst>
          </p:cNvPr>
          <p:cNvSpPr txBox="1"/>
          <p:nvPr/>
        </p:nvSpPr>
        <p:spPr>
          <a:xfrm>
            <a:off x="1049896" y="4422915"/>
            <a:ext cx="901584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Using Sigma-Aldrich amino acid standards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(Arg, Asp,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Ser, and Val).​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MilliQ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water for dissolving the amino acids.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0.22 </a:t>
            </a:r>
            <a:r>
              <a:rPr lang="en-US" sz="1200" b="0" i="0" u="none" strike="noStrike" dirty="0">
                <a:solidFill>
                  <a:srgbClr val="3C3C3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µm filtration of amino acid solutions</a:t>
            </a:r>
            <a:r>
              <a:rPr lang="en-US" sz="12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the filtered amino acid solutions and additives to the deleted media (Cacl2, </a:t>
            </a:r>
            <a:r>
              <a:rPr lang="en-US" sz="1200" dirty="0" err="1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CaPanto</a:t>
            </a:r>
            <a:r>
              <a:rPr lang="en-US" sz="12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FeEDTA</a:t>
            </a:r>
            <a:r>
              <a:rPr lang="en-US" sz="12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EDTA, and NaCl)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Osmolality adjustment by adding NaCl</a:t>
            </a:r>
          </a:p>
          <a:p>
            <a:endParaRPr lang="en-US" sz="1200" dirty="0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Filtration of the media post reconstitution with amino acids and additives</a:t>
            </a:r>
          </a:p>
        </p:txBody>
      </p:sp>
      <p:pic>
        <p:nvPicPr>
          <p:cNvPr id="17" name="Picture 2" descr="A picture containing toiletry&#10;&#10;Description automatically generated">
            <a:extLst>
              <a:ext uri="{FF2B5EF4-FFF2-40B4-BE49-F238E27FC236}">
                <a16:creationId xmlns:a16="http://schemas.microsoft.com/office/drawing/2014/main" id="{DD51B6C3-A1DF-3C20-4678-DA769458A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171" y="1476164"/>
            <a:ext cx="973839" cy="152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A picture containing toiletry&#10;&#10;Description automatically generated">
            <a:extLst>
              <a:ext uri="{FF2B5EF4-FFF2-40B4-BE49-F238E27FC236}">
                <a16:creationId xmlns:a16="http://schemas.microsoft.com/office/drawing/2014/main" id="{0D9E5369-3080-C6F6-7BED-AAD19AC83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867" y="1615708"/>
            <a:ext cx="973839" cy="152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A picture containing toiletry&#10;&#10;Description automatically generated">
            <a:extLst>
              <a:ext uri="{FF2B5EF4-FFF2-40B4-BE49-F238E27FC236}">
                <a16:creationId xmlns:a16="http://schemas.microsoft.com/office/drawing/2014/main" id="{E34A71F0-751D-CB0B-D7A9-B98BADCA5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632" y="1612095"/>
            <a:ext cx="973839" cy="152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504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102246C-D25C-8BEB-8C20-379ACA2CB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015" y="365125"/>
            <a:ext cx="10512429" cy="854075"/>
          </a:xfrm>
        </p:spPr>
        <p:txBody>
          <a:bodyPr>
            <a:noAutofit/>
          </a:bodyPr>
          <a:lstStyle/>
          <a:p>
            <a:r>
              <a:rPr lang="en-US" sz="3000" dirty="0"/>
              <a:t>Confirmation of Amino Acid Concentration in Reconstituted Media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BB7390-04F8-FF48-9C2F-37D44D2D4171}"/>
              </a:ext>
            </a:extLst>
          </p:cNvPr>
          <p:cNvSpPr txBox="1"/>
          <p:nvPr/>
        </p:nvSpPr>
        <p:spPr>
          <a:xfrm>
            <a:off x="1190815" y="1325076"/>
            <a:ext cx="104176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Checking the consistency between the 13 prepared reconstituted media formulations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Plackett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-Burman design prior to execution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C52371-2CD2-3866-7E7D-E82356BF80A3}"/>
              </a:ext>
            </a:extLst>
          </p:cNvPr>
          <p:cNvSpPr txBox="1"/>
          <p:nvPr/>
        </p:nvSpPr>
        <p:spPr>
          <a:xfrm>
            <a:off x="4057986" y="3925389"/>
            <a:ext cx="1564245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13 different media formulations with their distinct NEAAs concentrations based on the prepared DOE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785946-3927-5573-BD92-312C14017F13}"/>
              </a:ext>
            </a:extLst>
          </p:cNvPr>
          <p:cNvSpPr txBox="1"/>
          <p:nvPr/>
        </p:nvSpPr>
        <p:spPr>
          <a:xfrm>
            <a:off x="2176969" y="5335084"/>
            <a:ext cx="19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Reconstituted media 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00FB6648-A5C0-E2AF-9723-90E0D97E6846}"/>
              </a:ext>
            </a:extLst>
          </p:cNvPr>
          <p:cNvSpPr/>
          <p:nvPr/>
        </p:nvSpPr>
        <p:spPr>
          <a:xfrm>
            <a:off x="6096000" y="4255420"/>
            <a:ext cx="126635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black square device with a screen&#10;&#10;Description automatically generated">
            <a:extLst>
              <a:ext uri="{FF2B5EF4-FFF2-40B4-BE49-F238E27FC236}">
                <a16:creationId xmlns:a16="http://schemas.microsoft.com/office/drawing/2014/main" id="{9507A26C-0AD5-5A8A-FAD9-8AB6830010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149" y="2945554"/>
            <a:ext cx="2700066" cy="2700066"/>
          </a:xfrm>
          <a:prstGeom prst="rect">
            <a:avLst/>
          </a:prstGeom>
        </p:spPr>
      </p:pic>
      <p:pic>
        <p:nvPicPr>
          <p:cNvPr id="17" name="Picture 2" descr="A picture containing toiletry&#10;&#10;Description automatically generated">
            <a:extLst>
              <a:ext uri="{FF2B5EF4-FFF2-40B4-BE49-F238E27FC236}">
                <a16:creationId xmlns:a16="http://schemas.microsoft.com/office/drawing/2014/main" id="{04682F68-5489-2856-D9A4-153845652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003" y="2890994"/>
            <a:ext cx="1564245" cy="245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B6A489-FEE8-6AC9-3B31-0F015D89D24B}"/>
              </a:ext>
            </a:extLst>
          </p:cNvPr>
          <p:cNvSpPr txBox="1"/>
          <p:nvPr/>
        </p:nvSpPr>
        <p:spPr>
          <a:xfrm>
            <a:off x="8132292" y="5473583"/>
            <a:ext cx="19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NEAAs measurement</a:t>
            </a:r>
          </a:p>
        </p:txBody>
      </p:sp>
    </p:spTree>
    <p:extLst>
      <p:ext uri="{BB962C8B-B14F-4D97-AF65-F5344CB8AC3E}">
        <p14:creationId xmlns:p14="http://schemas.microsoft.com/office/powerpoint/2010/main" val="1532448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4656DA5-97E8-F24B-421B-80784422E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015" y="365125"/>
            <a:ext cx="10512429" cy="854075"/>
          </a:xfrm>
        </p:spPr>
        <p:txBody>
          <a:bodyPr>
            <a:normAutofit/>
          </a:bodyPr>
          <a:lstStyle/>
          <a:p>
            <a:r>
              <a:rPr lang="en-US" sz="3000" dirty="0"/>
              <a:t>Workflow for DoE Study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B36386-4D70-61A2-6AA4-007F40897F82}"/>
              </a:ext>
            </a:extLst>
          </p:cNvPr>
          <p:cNvSpPr txBox="1"/>
          <p:nvPr/>
        </p:nvSpPr>
        <p:spPr>
          <a:xfrm>
            <a:off x="5775553" y="1170615"/>
            <a:ext cx="1782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Switching from the original media to the reconstituted media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3EB406-F1C4-F327-D9A7-11D987F8E2A2}"/>
              </a:ext>
            </a:extLst>
          </p:cNvPr>
          <p:cNvSpPr txBox="1"/>
          <p:nvPr/>
        </p:nvSpPr>
        <p:spPr>
          <a:xfrm>
            <a:off x="2648343" y="3492033"/>
            <a:ext cx="19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original media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6D3CFE-9975-E6CA-DC67-D8F3CBAD58E1}"/>
              </a:ext>
            </a:extLst>
          </p:cNvPr>
          <p:cNvSpPr txBox="1"/>
          <p:nvPr/>
        </p:nvSpPr>
        <p:spPr>
          <a:xfrm>
            <a:off x="2772529" y="1350017"/>
            <a:ext cx="1678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cell thaw and passaging until recovery 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F10788D7-38FF-C6F0-107A-215DAD4F9F7B}"/>
              </a:ext>
            </a:extLst>
          </p:cNvPr>
          <p:cNvSpPr/>
          <p:nvPr/>
        </p:nvSpPr>
        <p:spPr>
          <a:xfrm>
            <a:off x="3025037" y="1739254"/>
            <a:ext cx="126635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36" descr="A picture containing bottle, vessel&#10;&#10;Description automatically generated">
            <a:extLst>
              <a:ext uri="{FF2B5EF4-FFF2-40B4-BE49-F238E27FC236}">
                <a16:creationId xmlns:a16="http://schemas.microsoft.com/office/drawing/2014/main" id="{1154F416-21C5-E6AE-A07F-5C281C1DC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10" r="58278"/>
          <a:stretch/>
        </p:blipFill>
        <p:spPr>
          <a:xfrm>
            <a:off x="4379005" y="1047741"/>
            <a:ext cx="1636246" cy="1560048"/>
          </a:xfrm>
          <a:prstGeom prst="rect">
            <a:avLst/>
          </a:prstGeom>
        </p:spPr>
      </p:pic>
      <p:pic>
        <p:nvPicPr>
          <p:cNvPr id="17" name="Picture 36" descr="A picture containing bottle, vessel&#10;&#10;Description automatically generated">
            <a:extLst>
              <a:ext uri="{FF2B5EF4-FFF2-40B4-BE49-F238E27FC236}">
                <a16:creationId xmlns:a16="http://schemas.microsoft.com/office/drawing/2014/main" id="{EF259F13-3D1E-C796-5949-CE38804AC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10" r="58278"/>
          <a:stretch/>
        </p:blipFill>
        <p:spPr>
          <a:xfrm>
            <a:off x="7501645" y="1036922"/>
            <a:ext cx="1636246" cy="1560048"/>
          </a:xfrm>
          <a:prstGeom prst="rect">
            <a:avLst/>
          </a:prstGeom>
        </p:spPr>
      </p:pic>
      <p:sp>
        <p:nvSpPr>
          <p:cNvPr id="18" name="Right Arrow 17">
            <a:extLst>
              <a:ext uri="{FF2B5EF4-FFF2-40B4-BE49-F238E27FC236}">
                <a16:creationId xmlns:a16="http://schemas.microsoft.com/office/drawing/2014/main" id="{D231D088-83C5-BBB8-5AA0-74384C69C25D}"/>
              </a:ext>
            </a:extLst>
          </p:cNvPr>
          <p:cNvSpPr/>
          <p:nvPr/>
        </p:nvSpPr>
        <p:spPr>
          <a:xfrm>
            <a:off x="6026276" y="1767778"/>
            <a:ext cx="126635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C7FBAF-38C1-9F31-5888-6185DC7B7622}"/>
              </a:ext>
            </a:extLst>
          </p:cNvPr>
          <p:cNvSpPr txBox="1"/>
          <p:nvPr/>
        </p:nvSpPr>
        <p:spPr>
          <a:xfrm>
            <a:off x="4721376" y="2469289"/>
            <a:ext cx="863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P3 or P4?</a:t>
            </a:r>
          </a:p>
        </p:txBody>
      </p:sp>
      <p:pic>
        <p:nvPicPr>
          <p:cNvPr id="20" name="Picture 19" descr="A picture containing toiletry&#10;&#10;Description automatically generated">
            <a:extLst>
              <a:ext uri="{FF2B5EF4-FFF2-40B4-BE49-F238E27FC236}">
                <a16:creationId xmlns:a16="http://schemas.microsoft.com/office/drawing/2014/main" id="{E49F6289-4E3A-DB66-9878-953D95CF6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673" y="2589122"/>
            <a:ext cx="598272" cy="93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A close-up of a gloved hand holding a container with test tubes&#10;&#10;Description automatically generated">
            <a:extLst>
              <a:ext uri="{FF2B5EF4-FFF2-40B4-BE49-F238E27FC236}">
                <a16:creationId xmlns:a16="http://schemas.microsoft.com/office/drawing/2014/main" id="{F0ADF564-4991-D718-91C0-FDB6047EDA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196" y="1276053"/>
            <a:ext cx="1016984" cy="1248050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BA6F006-89CB-8788-59C3-96DD7C23236D}"/>
              </a:ext>
            </a:extLst>
          </p:cNvPr>
          <p:cNvCxnSpPr>
            <a:cxnSpLocks/>
          </p:cNvCxnSpPr>
          <p:nvPr/>
        </p:nvCxnSpPr>
        <p:spPr>
          <a:xfrm flipV="1">
            <a:off x="3611571" y="2135578"/>
            <a:ext cx="0" cy="388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0324974-99B9-2F0E-2563-999F2F430183}"/>
              </a:ext>
            </a:extLst>
          </p:cNvPr>
          <p:cNvSpPr txBox="1"/>
          <p:nvPr/>
        </p:nvSpPr>
        <p:spPr>
          <a:xfrm>
            <a:off x="5775553" y="3451196"/>
            <a:ext cx="19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reconstituted media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A69A98-B0A8-B456-A0B5-FC65171236C1}"/>
              </a:ext>
            </a:extLst>
          </p:cNvPr>
          <p:cNvSpPr txBox="1"/>
          <p:nvPr/>
        </p:nvSpPr>
        <p:spPr>
          <a:xfrm>
            <a:off x="7523760" y="2427021"/>
            <a:ext cx="1544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3 passages in each of 13 reconstituted media </a:t>
            </a: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DB128F15-3952-0B49-07F2-61C4369E1088}"/>
              </a:ext>
            </a:extLst>
          </p:cNvPr>
          <p:cNvSpPr/>
          <p:nvPr/>
        </p:nvSpPr>
        <p:spPr>
          <a:xfrm>
            <a:off x="9081706" y="1739254"/>
            <a:ext cx="126635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404F2CD-154D-1693-F9AD-DF1698BD53FF}"/>
              </a:ext>
            </a:extLst>
          </p:cNvPr>
          <p:cNvCxnSpPr>
            <a:cxnSpLocks/>
          </p:cNvCxnSpPr>
          <p:nvPr/>
        </p:nvCxnSpPr>
        <p:spPr>
          <a:xfrm flipV="1">
            <a:off x="6659454" y="2163662"/>
            <a:ext cx="0" cy="388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close-up of a machine&#10;&#10;Description automatically generated">
            <a:extLst>
              <a:ext uri="{FF2B5EF4-FFF2-40B4-BE49-F238E27FC236}">
                <a16:creationId xmlns:a16="http://schemas.microsoft.com/office/drawing/2014/main" id="{9F18825C-6801-8C52-3277-F58D30CA8E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241" y="2560156"/>
            <a:ext cx="750220" cy="96802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BDBA506-1B51-0CA8-4FAC-E7036AD97B56}"/>
              </a:ext>
            </a:extLst>
          </p:cNvPr>
          <p:cNvSpPr txBox="1"/>
          <p:nvPr/>
        </p:nvSpPr>
        <p:spPr>
          <a:xfrm>
            <a:off x="8942617" y="3492032"/>
            <a:ext cx="1544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Daily cell counts</a:t>
            </a:r>
          </a:p>
        </p:txBody>
      </p:sp>
      <p:pic>
        <p:nvPicPr>
          <p:cNvPr id="29" name="Picture 28" descr="A picture containing toiletry&#10;&#10;Description automatically generated">
            <a:extLst>
              <a:ext uri="{FF2B5EF4-FFF2-40B4-BE49-F238E27FC236}">
                <a16:creationId xmlns:a16="http://schemas.microsoft.com/office/drawing/2014/main" id="{1EE07337-23A3-A957-2978-489337498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674" y="2607788"/>
            <a:ext cx="598272" cy="93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0A48FEF-1BE5-BE14-51AB-BA2859C2FA38}"/>
              </a:ext>
            </a:extLst>
          </p:cNvPr>
          <p:cNvCxnSpPr>
            <a:cxnSpLocks/>
          </p:cNvCxnSpPr>
          <p:nvPr/>
        </p:nvCxnSpPr>
        <p:spPr>
          <a:xfrm flipV="1">
            <a:off x="9673351" y="2135578"/>
            <a:ext cx="0" cy="388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6" descr="A picture containing bottle, vessel&#10;&#10;Description automatically generated">
            <a:extLst>
              <a:ext uri="{FF2B5EF4-FFF2-40B4-BE49-F238E27FC236}">
                <a16:creationId xmlns:a16="http://schemas.microsoft.com/office/drawing/2014/main" id="{9B62F5DA-80CE-371F-9393-87F40D89D7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10" r="58278"/>
          <a:stretch/>
        </p:blipFill>
        <p:spPr>
          <a:xfrm>
            <a:off x="10393293" y="1120054"/>
            <a:ext cx="1636246" cy="156004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4A7FB42-B8DB-A135-B39F-75E20C3135B8}"/>
              </a:ext>
            </a:extLst>
          </p:cNvPr>
          <p:cNvSpPr txBox="1"/>
          <p:nvPr/>
        </p:nvSpPr>
        <p:spPr>
          <a:xfrm>
            <a:off x="10450772" y="2476369"/>
            <a:ext cx="1544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Transfection of AMBIC HEK293 cells [one shake flask for each condition]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F79E3F-E519-3495-E69D-9BB8FCB7A3E2}"/>
              </a:ext>
            </a:extLst>
          </p:cNvPr>
          <p:cNvSpPr txBox="1"/>
          <p:nvPr/>
        </p:nvSpPr>
        <p:spPr>
          <a:xfrm>
            <a:off x="1685914" y="5555303"/>
            <a:ext cx="460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qPCR (</a:t>
            </a:r>
            <a:r>
              <a:rPr lang="en-US" dirty="0" err="1"/>
              <a:t>Taqman</a:t>
            </a:r>
            <a:r>
              <a:rPr lang="en-US" dirty="0"/>
              <a:t>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C5DAF7-E6B8-7457-6B11-19965E6BC8D3}"/>
              </a:ext>
            </a:extLst>
          </p:cNvPr>
          <p:cNvSpPr txBox="1"/>
          <p:nvPr/>
        </p:nvSpPr>
        <p:spPr>
          <a:xfrm>
            <a:off x="4505603" y="5570155"/>
            <a:ext cx="3295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times freeze/thaw for cell lysis</a:t>
            </a:r>
          </a:p>
          <a:p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2F2D431-C7A4-5C48-A141-5AACA9BB8756}"/>
              </a:ext>
            </a:extLst>
          </p:cNvPr>
          <p:cNvSpPr txBox="1"/>
          <p:nvPr/>
        </p:nvSpPr>
        <p:spPr>
          <a:xfrm>
            <a:off x="9068293" y="4820018"/>
            <a:ext cx="1945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Cell harvest on day 3 post-transfection</a:t>
            </a:r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52CEF6A1-FF4F-1DD8-D880-346AC23866B9}"/>
              </a:ext>
            </a:extLst>
          </p:cNvPr>
          <p:cNvSpPr/>
          <p:nvPr/>
        </p:nvSpPr>
        <p:spPr>
          <a:xfrm rot="12618444">
            <a:off x="7546451" y="4515272"/>
            <a:ext cx="1107929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3DFBFB08-3601-AA83-DCEA-C8101A3836BC}"/>
              </a:ext>
            </a:extLst>
          </p:cNvPr>
          <p:cNvSpPr/>
          <p:nvPr/>
        </p:nvSpPr>
        <p:spPr>
          <a:xfrm rot="8904374">
            <a:off x="7648078" y="5349869"/>
            <a:ext cx="100039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E3C8BBE4-E72E-AB42-07E8-B0EFA3192695}"/>
              </a:ext>
            </a:extLst>
          </p:cNvPr>
          <p:cNvSpPr/>
          <p:nvPr/>
        </p:nvSpPr>
        <p:spPr>
          <a:xfrm rot="10800000">
            <a:off x="3443816" y="5573627"/>
            <a:ext cx="830997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5C7B88-78C7-A240-ED12-1D764A1A5559}"/>
              </a:ext>
            </a:extLst>
          </p:cNvPr>
          <p:cNvSpPr txBox="1"/>
          <p:nvPr/>
        </p:nvSpPr>
        <p:spPr>
          <a:xfrm>
            <a:off x="5032850" y="4904421"/>
            <a:ext cx="3295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Transduction efficiency</a:t>
            </a:r>
          </a:p>
          <a:p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CBE201-40E7-AC21-2A24-CB9B228477D2}"/>
              </a:ext>
            </a:extLst>
          </p:cNvPr>
          <p:cNvSpPr txBox="1"/>
          <p:nvPr/>
        </p:nvSpPr>
        <p:spPr>
          <a:xfrm>
            <a:off x="5164052" y="4244060"/>
            <a:ext cx="6137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capsid empty/full ratio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63A349-2A8F-F277-2EF6-BCD76258F091}"/>
              </a:ext>
            </a:extLst>
          </p:cNvPr>
          <p:cNvSpPr txBox="1"/>
          <p:nvPr/>
        </p:nvSpPr>
        <p:spPr>
          <a:xfrm>
            <a:off x="6153526" y="6096082"/>
            <a:ext cx="6453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DNA integrity</a:t>
            </a:r>
            <a:endParaRPr lang="en-US" dirty="0"/>
          </a:p>
        </p:txBody>
      </p:sp>
      <p:sp>
        <p:nvSpPr>
          <p:cNvPr id="42" name="Bent Arrow 41">
            <a:extLst>
              <a:ext uri="{FF2B5EF4-FFF2-40B4-BE49-F238E27FC236}">
                <a16:creationId xmlns:a16="http://schemas.microsoft.com/office/drawing/2014/main" id="{F57DF479-3C02-B494-B719-2F33993B89ED}"/>
              </a:ext>
            </a:extLst>
          </p:cNvPr>
          <p:cNvSpPr/>
          <p:nvPr/>
        </p:nvSpPr>
        <p:spPr>
          <a:xfrm rot="10800000">
            <a:off x="11036779" y="3824050"/>
            <a:ext cx="420669" cy="1378329"/>
          </a:xfrm>
          <a:prstGeom prst="bentArrow">
            <a:avLst>
              <a:gd name="adj1" fmla="val 25000"/>
              <a:gd name="adj2" fmla="val 23897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B24D22E4-58A9-A81E-08FB-00C1679F5061}"/>
              </a:ext>
            </a:extLst>
          </p:cNvPr>
          <p:cNvSpPr/>
          <p:nvPr/>
        </p:nvSpPr>
        <p:spPr>
          <a:xfrm rot="7638180">
            <a:off x="7748131" y="5665694"/>
            <a:ext cx="1143271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5F977006-1714-9B60-DA3B-A338101E53C9}"/>
              </a:ext>
            </a:extLst>
          </p:cNvPr>
          <p:cNvSpPr/>
          <p:nvPr/>
        </p:nvSpPr>
        <p:spPr>
          <a:xfrm rot="11031930">
            <a:off x="7535840" y="4914814"/>
            <a:ext cx="100039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350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DD71DEED-DE1B-BF47-A5D9-BED08C93299D}" vid="{A8307314-7AE3-2943-9180-7A1E7D64D4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2D2D43E1D2FC4FBFB8508531D676ED" ma:contentTypeVersion="13" ma:contentTypeDescription="Create a new document." ma:contentTypeScope="" ma:versionID="4cffd54f0b82bfddc40d16a63bbe5554">
  <xsd:schema xmlns:xsd="http://www.w3.org/2001/XMLSchema" xmlns:xs="http://www.w3.org/2001/XMLSchema" xmlns:p="http://schemas.microsoft.com/office/2006/metadata/properties" xmlns:ns2="a5838902-a283-4e8b-b915-a24f50b30b97" xmlns:ns3="59c7801c-6157-44ae-96ad-3f6de4cbcce1" targetNamespace="http://schemas.microsoft.com/office/2006/metadata/properties" ma:root="true" ma:fieldsID="5dc6ff435a9d264b089cb3761cdc8755" ns2:_="" ns3:_="">
    <xsd:import namespace="a5838902-a283-4e8b-b915-a24f50b30b97"/>
    <xsd:import namespace="59c7801c-6157-44ae-96ad-3f6de4cbcc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38902-a283-4e8b-b915-a24f50b30b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8da7e02-c50b-437b-91ea-1e34890a05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7801c-6157-44ae-96ad-3f6de4cbcce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c476f1-bb11-4816-b78e-38b149cc161c}" ma:internalName="TaxCatchAll" ma:showField="CatchAllData" ma:web="59c7801c-6157-44ae-96ad-3f6de4cbcc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5838902-a283-4e8b-b915-a24f50b30b97">
      <Terms xmlns="http://schemas.microsoft.com/office/infopath/2007/PartnerControls"/>
    </lcf76f155ced4ddcb4097134ff3c332f>
    <TaxCatchAll xmlns="59c7801c-6157-44ae-96ad-3f6de4cbcce1" xsi:nil="true"/>
  </documentManagement>
</p:properties>
</file>

<file path=customXml/itemProps1.xml><?xml version="1.0" encoding="utf-8"?>
<ds:datastoreItem xmlns:ds="http://schemas.openxmlformats.org/officeDocument/2006/customXml" ds:itemID="{2FAFDD1B-548A-489D-9C60-F8A946651F6D}"/>
</file>

<file path=customXml/itemProps2.xml><?xml version="1.0" encoding="utf-8"?>
<ds:datastoreItem xmlns:ds="http://schemas.openxmlformats.org/officeDocument/2006/customXml" ds:itemID="{86AD44A2-E5F7-4191-92FC-618885678A2F}"/>
</file>

<file path=customXml/itemProps3.xml><?xml version="1.0" encoding="utf-8"?>
<ds:datastoreItem xmlns:ds="http://schemas.openxmlformats.org/officeDocument/2006/customXml" ds:itemID="{D446B3CE-982E-4636-BFF2-BAF471819D60}"/>
</file>

<file path=docProps/app.xml><?xml version="1.0" encoding="utf-8"?>
<Properties xmlns="http://schemas.openxmlformats.org/officeDocument/2006/extended-properties" xmlns:vt="http://schemas.openxmlformats.org/officeDocument/2006/docPropsVTypes">
  <TotalTime>4146</TotalTime>
  <Words>1238</Words>
  <Application>Microsoft Office PowerPoint</Application>
  <PresentationFormat>Widescreen</PresentationFormat>
  <Paragraphs>309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等线</vt:lpstr>
      <vt:lpstr>Arial</vt:lpstr>
      <vt:lpstr>Calibri</vt:lpstr>
      <vt:lpstr>Times New Roman</vt:lpstr>
      <vt:lpstr>Wingdings</vt:lpstr>
      <vt:lpstr>Office Theme</vt:lpstr>
      <vt:lpstr>Prism 10</vt:lpstr>
      <vt:lpstr>Maximizing Yields of rAAV and Elucidating the Role of Media Components Through Design and Optimization of AMBIC.293 Media</vt:lpstr>
      <vt:lpstr>UML and JHU Update (Media)</vt:lpstr>
      <vt:lpstr>Original AMBIC Media Preparation</vt:lpstr>
      <vt:lpstr>Original AMBIC Media Preparation</vt:lpstr>
      <vt:lpstr>Cell banking</vt:lpstr>
      <vt:lpstr>Plackett-Burman Design Review</vt:lpstr>
      <vt:lpstr>Reconstituted AMBIC Media Preparation (NEAA Example)</vt:lpstr>
      <vt:lpstr>Confirmation of Amino Acid Concentration in Reconstituted Media</vt:lpstr>
      <vt:lpstr>Workflow for DoE Study</vt:lpstr>
      <vt:lpstr>Next steps</vt:lpstr>
      <vt:lpstr>UDel Updates</vt:lpstr>
      <vt:lpstr>First gen F/E AEX separation</vt:lpstr>
      <vt:lpstr>Optimized AAV9 F/E Separation</vt:lpstr>
      <vt:lpstr>Scale up processing completed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Houria</dc:creator>
  <cp:lastModifiedBy>McNally, David</cp:lastModifiedBy>
  <cp:revision>25</cp:revision>
  <dcterms:created xsi:type="dcterms:W3CDTF">2023-05-15T14:55:16Z</dcterms:created>
  <dcterms:modified xsi:type="dcterms:W3CDTF">2024-06-28T03:01:31Z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0x010100E02D2D43E1D2FC4FBFB8508531D676ED</vt:lpwstr>
  </property>
</Properties>
</file>