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6" r:id="rId3"/>
    <p:sldId id="931" r:id="rId4"/>
    <p:sldId id="932" r:id="rId5"/>
    <p:sldId id="280" r:id="rId6"/>
    <p:sldId id="848" r:id="rId7"/>
    <p:sldId id="84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12154-8F1B-3EBD-C5AC-59292121DC75}" name="Wang, Yongdan" initials="WY" userId="S::Yongdan_Wang@student.uml.edu::1416b50c-2561-4304-85ac-d622a5fe8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93"/>
    <a:srgbClr val="000090"/>
    <a:srgbClr val="2E3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/>
    <p:restoredTop sz="93621" autoAdjust="0"/>
  </p:normalViewPr>
  <p:slideViewPr>
    <p:cSldViewPr snapToGrid="0">
      <p:cViewPr varScale="1">
        <p:scale>
          <a:sx n="118" d="100"/>
          <a:sy n="118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ouria/Desktop/0328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ouria/Desktop/0328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Sheet1!$D$81</c:f>
              <c:strCache>
                <c:ptCount val="1"/>
                <c:pt idx="0">
                  <c:v>Formulation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Sheet1!$C$82:$C$86</c:f>
              <c:strCache>
                <c:ptCount val="5"/>
                <c:pt idx="0">
                  <c:v>Arg</c:v>
                </c:pt>
                <c:pt idx="1">
                  <c:v>Asp</c:v>
                </c:pt>
                <c:pt idx="2">
                  <c:v>Asn</c:v>
                </c:pt>
                <c:pt idx="3">
                  <c:v>Ser</c:v>
                </c:pt>
                <c:pt idx="4">
                  <c:v>Val</c:v>
                </c:pt>
              </c:strCache>
            </c:strRef>
          </c:cat>
          <c:val>
            <c:numRef>
              <c:f>Sheet1!$D$82:$D$86</c:f>
              <c:numCache>
                <c:formatCode>General</c:formatCode>
                <c:ptCount val="5"/>
                <c:pt idx="0">
                  <c:v>2.391937</c:v>
                </c:pt>
                <c:pt idx="1">
                  <c:v>5.4319949999999997</c:v>
                </c:pt>
                <c:pt idx="2">
                  <c:v>3.8904320000000001</c:v>
                </c:pt>
                <c:pt idx="3">
                  <c:v>4.8360289999999999</c:v>
                </c:pt>
                <c:pt idx="4">
                  <c:v>1.8469329999999999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5-354F-9E40-B85F6B42513A}"/>
            </c:ext>
          </c:extLst>
        </c:ser>
        <c:ser>
          <c:idx val="1"/>
          <c:order val="1"/>
          <c:tx>
            <c:strRef>
              <c:f>Sheet1!$E$81</c:f>
              <c:strCache>
                <c:ptCount val="1"/>
                <c:pt idx="0">
                  <c:v>Original Media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Sheet1!$C$82:$C$86</c:f>
              <c:strCache>
                <c:ptCount val="5"/>
                <c:pt idx="0">
                  <c:v>Arg</c:v>
                </c:pt>
                <c:pt idx="1">
                  <c:v>Asp</c:v>
                </c:pt>
                <c:pt idx="2">
                  <c:v>Asn</c:v>
                </c:pt>
                <c:pt idx="3">
                  <c:v>Ser</c:v>
                </c:pt>
                <c:pt idx="4">
                  <c:v>Val</c:v>
                </c:pt>
              </c:strCache>
            </c:strRef>
          </c:cat>
          <c:val>
            <c:numRef>
              <c:f>Sheet1!$E$82:$E$86</c:f>
              <c:numCache>
                <c:formatCode>General</c:formatCode>
                <c:ptCount val="5"/>
                <c:pt idx="0">
                  <c:v>2.37</c:v>
                </c:pt>
                <c:pt idx="1">
                  <c:v>5.6</c:v>
                </c:pt>
                <c:pt idx="2">
                  <c:v>3.87</c:v>
                </c:pt>
                <c:pt idx="3">
                  <c:v>5.2</c:v>
                </c:pt>
                <c:pt idx="4">
                  <c:v>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5-354F-9E40-B85F6B42513A}"/>
            </c:ext>
          </c:extLst>
        </c:ser>
        <c:ser>
          <c:idx val="2"/>
          <c:order val="2"/>
          <c:tx>
            <c:strRef>
              <c:f>Sheet1!$F$81</c:f>
              <c:strCache>
                <c:ptCount val="1"/>
                <c:pt idx="0">
                  <c:v>Deleted Media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Sheet1!$C$82:$C$86</c:f>
              <c:strCache>
                <c:ptCount val="5"/>
                <c:pt idx="0">
                  <c:v>Arg</c:v>
                </c:pt>
                <c:pt idx="1">
                  <c:v>Asp</c:v>
                </c:pt>
                <c:pt idx="2">
                  <c:v>Asn</c:v>
                </c:pt>
                <c:pt idx="3">
                  <c:v>Ser</c:v>
                </c:pt>
                <c:pt idx="4">
                  <c:v>Val</c:v>
                </c:pt>
              </c:strCache>
            </c:strRef>
          </c:cat>
          <c:val>
            <c:numRef>
              <c:f>Sheet1!$F$82:$F$86</c:f>
              <c:numCache>
                <c:formatCode>General</c:formatCode>
                <c:ptCount val="5"/>
                <c:pt idx="0">
                  <c:v>2.6</c:v>
                </c:pt>
                <c:pt idx="1">
                  <c:v>5.4</c:v>
                </c:pt>
                <c:pt idx="2">
                  <c:v>3.86</c:v>
                </c:pt>
                <c:pt idx="3">
                  <c:v>4.76</c:v>
                </c:pt>
                <c:pt idx="4">
                  <c:v>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35-354F-9E40-B85F6B425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57103"/>
        <c:axId val="33927311"/>
      </c:barChart>
      <c:catAx>
        <c:axId val="34457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amino acids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27311"/>
        <c:crosses val="autoZero"/>
        <c:auto val="1"/>
        <c:lblAlgn val="ctr"/>
        <c:lblOffset val="100"/>
        <c:noMultiLvlLbl val="0"/>
      </c:catAx>
      <c:valAx>
        <c:axId val="3392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concentration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72875248882658"/>
          <c:y val="2.7446888287900182E-2"/>
          <c:w val="0.8229372665315231"/>
          <c:h val="0.86989206136466979"/>
        </c:manualLayout>
      </c:layout>
      <c:scatterChart>
        <c:scatterStyle val="lineMarker"/>
        <c:varyColors val="0"/>
        <c:ser>
          <c:idx val="0"/>
          <c:order val="0"/>
          <c:tx>
            <c:v>Original Media Shake Flask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C1-154D-AF9F-304DA54BFBC7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Sheet1!$I$40:$I$43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494974.74683058326</c:v>
                  </c:pt>
                  <c:pt idx="2">
                    <c:v>410121.93308819755</c:v>
                  </c:pt>
                  <c:pt idx="3">
                    <c:v>919238.81554251176</c:v>
                  </c:pt>
                </c:numCache>
              </c:numRef>
            </c:plus>
            <c:minus>
              <c:numRef>
                <c:f>Sheet1!$I$40:$I$43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494974.74683058326</c:v>
                  </c:pt>
                  <c:pt idx="2">
                    <c:v>410121.93308819755</c:v>
                  </c:pt>
                  <c:pt idx="3">
                    <c:v>919238.81554251176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Sheet1!$B$40:$B$43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xVal>
          <c:yVal>
            <c:numRef>
              <c:f>Sheet1!$G$40:$G$43</c:f>
              <c:numCache>
                <c:formatCode>0.00E+00</c:formatCode>
                <c:ptCount val="4"/>
                <c:pt idx="0">
                  <c:v>4350000</c:v>
                </c:pt>
                <c:pt idx="1">
                  <c:v>5450000</c:v>
                </c:pt>
                <c:pt idx="2">
                  <c:v>7710000</c:v>
                </c:pt>
                <c:pt idx="3">
                  <c:v>9350000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C1-154D-AF9F-304DA54BFBC7}"/>
            </c:ext>
          </c:extLst>
        </c:ser>
        <c:ser>
          <c:idx val="1"/>
          <c:order val="1"/>
          <c:tx>
            <c:v>Original Media Deep Well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Sheet1!$O$40:$O$43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206155.28128088303</c:v>
                  </c:pt>
                  <c:pt idx="2">
                    <c:v>279090.78570720798</c:v>
                  </c:pt>
                  <c:pt idx="3">
                    <c:v>454606.05656619521</c:v>
                  </c:pt>
                </c:numCache>
              </c:numRef>
            </c:plus>
            <c:minus>
              <c:numRef>
                <c:f>Sheet1!$O$40:$O$43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206155.28128088303</c:v>
                  </c:pt>
                  <c:pt idx="2">
                    <c:v>279090.78570720798</c:v>
                  </c:pt>
                  <c:pt idx="3">
                    <c:v>454606.05656619521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Sheet1!$B$40:$B$43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xVal>
          <c:yVal>
            <c:numRef>
              <c:f>Sheet1!$N$40:$N$43</c:f>
              <c:numCache>
                <c:formatCode>0.00E+00</c:formatCode>
                <c:ptCount val="4"/>
                <c:pt idx="0">
                  <c:v>4350000</c:v>
                </c:pt>
                <c:pt idx="1">
                  <c:v>6625000</c:v>
                </c:pt>
                <c:pt idx="2">
                  <c:v>9017500</c:v>
                </c:pt>
                <c:pt idx="3">
                  <c:v>9100000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DC1-154D-AF9F-304DA54BFBC7}"/>
            </c:ext>
          </c:extLst>
        </c:ser>
        <c:ser>
          <c:idx val="2"/>
          <c:order val="2"/>
          <c:tx>
            <c:v>Deleted Media Shake Flask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Sheet1!$S$40:$S$43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141421.35623730952</c:v>
                  </c:pt>
                  <c:pt idx="2">
                    <c:v>70710.67811865476</c:v>
                  </c:pt>
                  <c:pt idx="3">
                    <c:v>565685.42494923808</c:v>
                  </c:pt>
                </c:numCache>
              </c:numRef>
            </c:plus>
            <c:minus>
              <c:numRef>
                <c:f>Sheet1!$S$40:$S$43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141421.35623730952</c:v>
                  </c:pt>
                  <c:pt idx="2">
                    <c:v>70710.67811865476</c:v>
                  </c:pt>
                  <c:pt idx="3">
                    <c:v>565685.42494923808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Sheet1!$B$40:$B$43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xVal>
          <c:yVal>
            <c:numRef>
              <c:f>Sheet1!$R$40:$R$43</c:f>
              <c:numCache>
                <c:formatCode>0.00E+00</c:formatCode>
                <c:ptCount val="4"/>
                <c:pt idx="0">
                  <c:v>4350000</c:v>
                </c:pt>
                <c:pt idx="1">
                  <c:v>6300000</c:v>
                </c:pt>
                <c:pt idx="2">
                  <c:v>7950000</c:v>
                </c:pt>
                <c:pt idx="3">
                  <c:v>9600000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DC1-154D-AF9F-304DA54BFBC7}"/>
            </c:ext>
          </c:extLst>
        </c:ser>
        <c:ser>
          <c:idx val="3"/>
          <c:order val="3"/>
          <c:tx>
            <c:v>Deleted Media Deep Well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Sheet1!$Y$40:$Y$43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359397.64421413041</c:v>
                  </c:pt>
                  <c:pt idx="2">
                    <c:v>95742.710775633808</c:v>
                  </c:pt>
                  <c:pt idx="3">
                    <c:v>221735.5782608345</c:v>
                  </c:pt>
                </c:numCache>
              </c:numRef>
            </c:plus>
            <c:minus>
              <c:numRef>
                <c:f>Sheet1!$Y$40:$Y$43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359397.64421413041</c:v>
                  </c:pt>
                  <c:pt idx="2">
                    <c:v>95742.710775633808</c:v>
                  </c:pt>
                  <c:pt idx="3">
                    <c:v>221735.5782608345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Sheet1!$B$40:$B$43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xVal>
          <c:yVal>
            <c:numRef>
              <c:f>Sheet1!$X$40:$X$43</c:f>
              <c:numCache>
                <c:formatCode>0.00E+00</c:formatCode>
                <c:ptCount val="4"/>
                <c:pt idx="0">
                  <c:v>4350000</c:v>
                </c:pt>
                <c:pt idx="1">
                  <c:v>5925000</c:v>
                </c:pt>
                <c:pt idx="2">
                  <c:v>8075000</c:v>
                </c:pt>
                <c:pt idx="3">
                  <c:v>9225000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DC1-154D-AF9F-304DA54BF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81232"/>
        <c:axId val="294641791"/>
      </c:scatterChart>
      <c:valAx>
        <c:axId val="331681232"/>
        <c:scaling>
          <c:orientation val="minMax"/>
          <c:max val="7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641791"/>
        <c:crosses val="autoZero"/>
        <c:crossBetween val="midCat"/>
        <c:majorUnit val="24"/>
        <c:minorUnit val="24"/>
      </c:valAx>
      <c:valAx>
        <c:axId val="294641791"/>
        <c:scaling>
          <c:orientation val="minMax"/>
          <c:min val="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VCD (Cells/ 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81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38298089360346"/>
          <c:y val="0.57177253704037079"/>
          <c:w val="0.32220694780263553"/>
          <c:h val="0.29079285997061494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8494-F6C6-405F-8550-FE2516B10BC4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C49-0A55-44F4-BB9D-4B008FFD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DF7-9E76-ADC1-D8FD-347A2F0D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21A-A547-D575-2292-DA9E6DE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0BAE8663-203B-7B74-CC4B-438FCF300558}"/>
              </a:ext>
            </a:extLst>
          </p:cNvPr>
          <p:cNvSpPr txBox="1"/>
          <p:nvPr userDrawn="1"/>
        </p:nvSpPr>
        <p:spPr>
          <a:xfrm>
            <a:off x="2305100" y="5616114"/>
            <a:ext cx="7699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 National  Science  Foundation-facilitated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academic – industry – government  consortia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 advance  precompetitive  knowledge  in  biomanufacturing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7;p1" descr="AMBIC-horizontal.png">
            <a:extLst>
              <a:ext uri="{FF2B5EF4-FFF2-40B4-BE49-F238E27FC236}">
                <a16:creationId xmlns:a16="http://schemas.microsoft.com/office/drawing/2014/main" id="{799E2BAE-9722-7C06-A27F-CC800348A8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98"/>
          <a:stretch/>
        </p:blipFill>
        <p:spPr>
          <a:xfrm>
            <a:off x="4129210" y="400616"/>
            <a:ext cx="3949441" cy="8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 descr="UD_Logo.jpg">
            <a:extLst>
              <a:ext uri="{FF2B5EF4-FFF2-40B4-BE49-F238E27FC236}">
                <a16:creationId xmlns:a16="http://schemas.microsoft.com/office/drawing/2014/main" id="{3036E2CC-68E3-BCC1-1942-94A8F64DDC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74607" y="1354818"/>
            <a:ext cx="1560726" cy="6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1" descr="Johns_Hopkins_Logo.png">
            <a:extLst>
              <a:ext uri="{FF2B5EF4-FFF2-40B4-BE49-F238E27FC236}">
                <a16:creationId xmlns:a16="http://schemas.microsoft.com/office/drawing/2014/main" id="{9E976870-B2A9-8B86-854E-E0390CB73E6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60671" y="1377812"/>
            <a:ext cx="2852988" cy="58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 descr="NSF.jpeg">
            <a:extLst>
              <a:ext uri="{FF2B5EF4-FFF2-40B4-BE49-F238E27FC236}">
                <a16:creationId xmlns:a16="http://schemas.microsoft.com/office/drawing/2014/main" id="{A0E7C249-C0A0-DFC1-EEA4-F13C45DD04F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755648" y="101307"/>
            <a:ext cx="1099312" cy="1107640"/>
          </a:xfrm>
          <a:prstGeom prst="rect">
            <a:avLst/>
          </a:prstGeom>
          <a:solidFill>
            <a:srgbClr val="F8DE28"/>
          </a:solidFill>
          <a:ln>
            <a:noFill/>
          </a:ln>
        </p:spPr>
      </p:pic>
      <p:pic>
        <p:nvPicPr>
          <p:cNvPr id="12" name="Google Shape;91;p1" descr="Clemson_Logo.png">
            <a:extLst>
              <a:ext uri="{FF2B5EF4-FFF2-40B4-BE49-F238E27FC236}">
                <a16:creationId xmlns:a16="http://schemas.microsoft.com/office/drawing/2014/main" id="{9B70E881-6C05-2AB3-E3AD-40D9268B01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573522" y="1346299"/>
            <a:ext cx="2219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685780E0-EC19-D9CC-9841-BE520210106A}"/>
              </a:ext>
            </a:extLst>
          </p:cNvPr>
          <p:cNvSpPr txBox="1"/>
          <p:nvPr userDrawn="1"/>
        </p:nvSpPr>
        <p:spPr>
          <a:xfrm>
            <a:off x="2100890" y="2924071"/>
            <a:ext cx="800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Industry/University Cooperative Research Center (I/UCRC)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Mammalian Biomanufacturing Innovation Center (AMBIC)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4;p1">
            <a:extLst>
              <a:ext uri="{FF2B5EF4-FFF2-40B4-BE49-F238E27FC236}">
                <a16:creationId xmlns:a16="http://schemas.microsoft.com/office/drawing/2014/main" id="{1F7FFA46-0B6B-4623-6758-25A98E9AEAC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4199259" y="2015819"/>
            <a:ext cx="1828800" cy="7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DC738CA9-03C5-A64E-BF97-457A7C4467F1}"/>
              </a:ext>
            </a:extLst>
          </p:cNvPr>
          <p:cNvSpPr/>
          <p:nvPr userDrawn="1"/>
        </p:nvSpPr>
        <p:spPr>
          <a:xfrm>
            <a:off x="2854960" y="6284305"/>
            <a:ext cx="64820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are Proprietary to AMBIC and its Members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of Center Membership Agreement Apply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96;p1">
            <a:extLst>
              <a:ext uri="{FF2B5EF4-FFF2-40B4-BE49-F238E27FC236}">
                <a16:creationId xmlns:a16="http://schemas.microsoft.com/office/drawing/2014/main" id="{EA3D12F9-D7A8-801E-F7A2-0E79A9DB245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785713" y="1980215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277A51-CECC-F13C-3E9E-45F7428DB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44" y="3459453"/>
            <a:ext cx="10512429" cy="1045472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2E3093"/>
                </a:solidFill>
              </a:defRPr>
            </a:lvl1pPr>
          </a:lstStyle>
          <a:p>
            <a:r>
              <a:rPr lang="en-US" dirty="0"/>
              <a:t>Project Title</a:t>
            </a:r>
            <a:br>
              <a:rPr lang="en-US" dirty="0"/>
            </a:b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CB3250B-643E-5BAC-E319-14CA6B34C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843" y="4791919"/>
            <a:ext cx="10512429" cy="817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0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PIs</a:t>
            </a:r>
          </a:p>
          <a:p>
            <a:r>
              <a:rPr lang="en-US" dirty="0"/>
              <a:t>Mentor Meeting: Month, Year</a:t>
            </a:r>
          </a:p>
        </p:txBody>
      </p:sp>
    </p:spTree>
    <p:extLst>
      <p:ext uri="{BB962C8B-B14F-4D97-AF65-F5344CB8AC3E}">
        <p14:creationId xmlns:p14="http://schemas.microsoft.com/office/powerpoint/2010/main" val="34964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8216-B3FC-CB15-7BDE-C382602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01A5-0988-8B7F-CC02-7E70B03F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5C98-07B6-7D61-92DD-CA050161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3213-D9A4-2509-0DD9-565055C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82DE-0595-23CD-51BA-FD4E8C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026B-4050-A3AF-A3A0-350733C7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797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72D-6C90-EF13-C6D7-41E2D919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8127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B62F-FA48-738E-B845-FCF07754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A78B-5100-FBA0-FC82-8481914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54-5C67-0811-5EA2-FEBCEAC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F56-F1AA-7355-2849-EC5099A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2A2-A161-1AD6-A8F3-7C315CA1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8BFC-A6BC-219A-6E09-C148FF5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4E-27AC-012A-E86A-5584F77A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373-C6DF-C2BB-A5C3-B22CAC76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1-2EBA-32A2-AAED-EBD2DC1C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707-A34E-56D7-5AB4-4327CC51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44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366-B981-9D22-14FC-91F4D1D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537-579C-6C70-1D6E-5229A42B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3241-07BE-61C1-CFEE-3D6C95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56B-911D-282A-0FAB-B23EEF58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8" y="365125"/>
            <a:ext cx="105124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0761-E1A6-D28E-BC22-AA2E2F39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9B75-888F-D8C8-3F8F-188A4B44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3C58-942B-4544-303E-CB98BDD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2F4A-CBF0-CFAA-046B-FFDA26D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66280-6734-76BD-594F-99D5BD8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5EBB-252B-5F06-A177-5FAE5B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DDD5-524D-80C9-B347-E58DA187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00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6591-4B06-FB55-F482-68F9E84B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0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0C93-3D87-7043-7F3A-27A1F3AD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41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135F-B292-8CFD-A4F8-3301C9EF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41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98832-C1CF-3145-54EF-90D335F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0B1B1-DEB5-57B9-365D-57561938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B78C-214A-ADDD-C19C-A1B754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F60-AF0E-AF7D-47AC-ADA3AB4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DD52-501B-093B-26EE-476E1B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E2DE-A3A1-3238-26CC-A25F810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F0F2E-7993-51F7-A969-2EA8C36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ED4F-E165-1D15-028E-32F6D95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1BE1-0EFB-B480-664D-7332DB8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59E1-5D08-7C16-B3BB-CBF9897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6429-6904-0E3C-827C-C33E59C2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E138-6034-F0A3-AA9B-6577BB2B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31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B24F-C8B9-2E33-4362-EB90E294A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4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EAAB-0C7D-52A8-CA16-4CEB67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865B-1276-7E22-F579-4364FD0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CAA7-1730-D1D3-B68C-F03A3F3B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E3E-E868-B6A3-1FB2-81BE22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3F69-5121-E802-45F3-9339E66A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9406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5D77B-C406-83C6-10D9-E25DA89C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0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72E-EE59-2C13-B8F5-4C87FC61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C5F4-36CD-C8EC-83AA-747C58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A532-998E-36B7-F81E-BB51C79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F4138-23FD-3106-7EC1-AC6E3CA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95BF-8B9F-1835-298B-F6B417D6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016" y="13998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BD68-896D-97D0-D8E8-6C12E2D2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020-5C29-F04E-9BF1-41D45261309D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B74-E514-6A2E-D830-58A3EA8B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C7A-3380-6CDA-96E6-AF12EC24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52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57;g10416e6b5f8_0_1">
            <a:extLst>
              <a:ext uri="{FF2B5EF4-FFF2-40B4-BE49-F238E27FC236}">
                <a16:creationId xmlns:a16="http://schemas.microsoft.com/office/drawing/2014/main" id="{9ED16458-A7BC-275C-7FE1-A27C654EB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61293" cy="6815170"/>
            <a:chOff x="-4220" y="-4827"/>
            <a:chExt cx="938963" cy="6656860"/>
          </a:xfrm>
        </p:grpSpPr>
        <p:pic>
          <p:nvPicPr>
            <p:cNvPr id="8" name="Google Shape;158;g10416e6b5f8_0_1" descr="NSF.jpeg">
              <a:extLst>
                <a:ext uri="{FF2B5EF4-FFF2-40B4-BE49-F238E27FC236}">
                  <a16:creationId xmlns:a16="http://schemas.microsoft.com/office/drawing/2014/main" id="{B5E89712-8DEF-ECF9-FF7D-C7FB681A47B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159;g10416e6b5f8_0_1">
              <a:extLst>
                <a:ext uri="{FF2B5EF4-FFF2-40B4-BE49-F238E27FC236}">
                  <a16:creationId xmlns:a16="http://schemas.microsoft.com/office/drawing/2014/main" id="{54F3A682-DB6A-2B94-24B9-1B4F075038EA}"/>
                </a:ext>
              </a:extLst>
            </p:cNvPr>
            <p:cNvGrpSpPr/>
            <p:nvPr/>
          </p:nvGrpSpPr>
          <p:grpSpPr>
            <a:xfrm rot="-5400000">
              <a:off x="-2361284" y="2352237"/>
              <a:ext cx="5653092" cy="938963"/>
              <a:chOff x="325097" y="2690360"/>
              <a:chExt cx="6178917" cy="1026301"/>
            </a:xfrm>
          </p:grpSpPr>
          <p:sp>
            <p:nvSpPr>
              <p:cNvPr id="10" name="Google Shape;160;g10416e6b5f8_0_1">
                <a:extLst>
                  <a:ext uri="{FF2B5EF4-FFF2-40B4-BE49-F238E27FC236}">
                    <a16:creationId xmlns:a16="http://schemas.microsoft.com/office/drawing/2014/main" id="{9B610558-9BAF-C7FB-2E3A-757B9D746B6A}"/>
                  </a:ext>
                </a:extLst>
              </p:cNvPr>
              <p:cNvSpPr/>
              <p:nvPr/>
            </p:nvSpPr>
            <p:spPr>
              <a:xfrm rot="5400000">
                <a:off x="2900597" y="114860"/>
                <a:ext cx="1026301" cy="6177302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" name="Google Shape;161;g10416e6b5f8_0_1" descr="AMBIC-horizontal.png">
                <a:extLst>
                  <a:ext uri="{FF2B5EF4-FFF2-40B4-BE49-F238E27FC236}">
                    <a16:creationId xmlns:a16="http://schemas.microsoft.com/office/drawing/2014/main" id="{8D3F1487-FD1F-7395-202A-0EA7A143BDF6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r="38822"/>
              <a:stretch/>
            </p:blipFill>
            <p:spPr>
              <a:xfrm>
                <a:off x="395795" y="2834194"/>
                <a:ext cx="3356341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62;g10416e6b5f8_0_1">
                <a:extLst>
                  <a:ext uri="{FF2B5EF4-FFF2-40B4-BE49-F238E27FC236}">
                    <a16:creationId xmlns:a16="http://schemas.microsoft.com/office/drawing/2014/main" id="{19EFBC92-232C-03E3-E3A4-CD2D6C7730F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00" cy="1026300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304F-C938-F667-9E72-C9FAAE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" y="3585183"/>
            <a:ext cx="10512429" cy="1045472"/>
          </a:xfrm>
        </p:spPr>
        <p:txBody>
          <a:bodyPr/>
          <a:lstStyle/>
          <a:p>
            <a:r>
              <a:rPr lang="en-US" altLang="zh-CN" sz="2400" b="1">
                <a:solidFill>
                  <a:srgbClr val="000090"/>
                </a:solidFill>
                <a:ea typeface="等线"/>
              </a:rPr>
              <a:t>Maximizing Yields of </a:t>
            </a:r>
            <a:r>
              <a:rPr lang="en-US" altLang="zh-CN" sz="2400" b="1" err="1">
                <a:solidFill>
                  <a:srgbClr val="000090"/>
                </a:solidFill>
                <a:ea typeface="等线"/>
              </a:rPr>
              <a:t>rAAV</a:t>
            </a:r>
            <a:r>
              <a:rPr lang="en-US" altLang="zh-CN" sz="2400" b="1">
                <a:solidFill>
                  <a:srgbClr val="000090"/>
                </a:solidFill>
                <a:ea typeface="等线"/>
              </a:rPr>
              <a:t> and Elucidating the Role of Media Components Through Design and Optimization of AMBIC.293 Media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2B29B-DE4B-D6FA-8756-CEC5F743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609" y="4734769"/>
            <a:ext cx="8506782" cy="817912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000090"/>
                </a:solidFill>
              </a:rPr>
              <a:t>David McNally (</a:t>
            </a:r>
            <a:r>
              <a:rPr lang="en-US" sz="1800" err="1">
                <a:solidFill>
                  <a:srgbClr val="000090"/>
                </a:solidFill>
              </a:rPr>
              <a:t>MassBiologics</a:t>
            </a:r>
            <a:r>
              <a:rPr lang="en-US" sz="1800">
                <a:solidFill>
                  <a:srgbClr val="000090"/>
                </a:solidFill>
              </a:rPr>
              <a:t>/UML), </a:t>
            </a:r>
            <a:r>
              <a:rPr lang="en-US" sz="1800" err="1">
                <a:solidFill>
                  <a:srgbClr val="000090"/>
                </a:solidFill>
              </a:rPr>
              <a:t>Seongkyu</a:t>
            </a:r>
            <a:r>
              <a:rPr lang="en-US" sz="1800">
                <a:solidFill>
                  <a:srgbClr val="000090"/>
                </a:solidFill>
              </a:rPr>
              <a:t> Yoon (UML),</a:t>
            </a:r>
            <a:r>
              <a:rPr lang="zh-CN" altLang="en-US" sz="1800">
                <a:solidFill>
                  <a:srgbClr val="000090"/>
                </a:solidFill>
                <a:ea typeface="等线"/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Mike </a:t>
            </a:r>
            <a:r>
              <a:rPr lang="en-US" sz="1800" err="1">
                <a:solidFill>
                  <a:srgbClr val="000090"/>
                </a:solidFill>
              </a:rPr>
              <a:t>Betenbaugh</a:t>
            </a:r>
            <a:r>
              <a:rPr lang="en-US" altLang="zh-CN" sz="1800">
                <a:solidFill>
                  <a:srgbClr val="000090"/>
                </a:solidFill>
                <a:ea typeface="等线"/>
              </a:rPr>
              <a:t>/Michael Bevan</a:t>
            </a:r>
            <a:r>
              <a:rPr lang="en-US" sz="1800">
                <a:solidFill>
                  <a:srgbClr val="000090"/>
                </a:solidFill>
              </a:rPr>
              <a:t> (JHU), Kelvin Lee (UD)</a:t>
            </a:r>
            <a:br>
              <a:rPr lang="en-US" sz="1800">
                <a:solidFill>
                  <a:srgbClr val="000090"/>
                </a:solidFill>
                <a:cs typeface="Calibri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2E23-6310-5308-60AF-7D54347EDFF1}"/>
              </a:ext>
            </a:extLst>
          </p:cNvPr>
          <p:cNvSpPr/>
          <p:nvPr/>
        </p:nvSpPr>
        <p:spPr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UML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0444-28C5-3BC8-22D2-C08F2FB2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Deleted media preparation (adding back the amino acids and additives)</a:t>
            </a:r>
          </a:p>
          <a:p>
            <a:r>
              <a:rPr lang="en-US" sz="2000" dirty="0"/>
              <a:t>Amino acid measurement for both the original media and the deleted media after adding back the amino acids</a:t>
            </a:r>
          </a:p>
          <a:p>
            <a:r>
              <a:rPr lang="en-US" sz="2000" dirty="0"/>
              <a:t>Transfection of deleted AMBIC HEK293 cells after adding back the amino acids</a:t>
            </a:r>
          </a:p>
          <a:p>
            <a:pPr lvl="1"/>
            <a:r>
              <a:rPr lang="en-US" sz="2000" dirty="0"/>
              <a:t>Two scales (deep-well plate and shake flask)</a:t>
            </a:r>
          </a:p>
          <a:p>
            <a:r>
              <a:rPr lang="en-US" sz="20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13446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645ED9-C122-56FC-766E-5E6F62CB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Deleted media preparation (adding back the amino acids and additives)</a:t>
            </a:r>
            <a:endParaRPr lang="en-US" sz="2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9C73F-C54C-271F-B6E6-758A91A8A5FC}"/>
              </a:ext>
            </a:extLst>
          </p:cNvPr>
          <p:cNvSpPr txBox="1"/>
          <p:nvPr/>
        </p:nvSpPr>
        <p:spPr>
          <a:xfrm>
            <a:off x="1065361" y="1233193"/>
            <a:ext cx="1112663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the </a:t>
            </a:r>
            <a:r>
              <a:rPr lang="en-US" sz="2000" dirty="0" err="1"/>
              <a:t>sigmaaldrich</a:t>
            </a:r>
            <a:r>
              <a:rPr lang="en-US" sz="2000" dirty="0"/>
              <a:t> amino acid standards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(Arg, Asp,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Ser, and Val).​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</a:t>
            </a:r>
            <a:r>
              <a:rPr lang="en-US" sz="2000" dirty="0" err="1"/>
              <a:t>MilliQ</a:t>
            </a:r>
            <a:r>
              <a:rPr lang="en-US" sz="2000" dirty="0"/>
              <a:t> water for dissolving the amino acids.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0.22 </a:t>
            </a:r>
            <a:r>
              <a:rPr lang="en-US" sz="2000" b="0" i="0" u="none" strike="noStrike" dirty="0">
                <a:solidFill>
                  <a:srgbClr val="3C3C3C"/>
                </a:solidFill>
                <a:effectLst/>
                <a:latin typeface="theSansNormal"/>
              </a:rPr>
              <a:t>µm filters for filtration of amino acid solutions</a:t>
            </a:r>
            <a:r>
              <a:rPr lang="en-US" sz="2000" dirty="0">
                <a:solidFill>
                  <a:srgbClr val="3C3C3C"/>
                </a:solidFill>
                <a:latin typeface="theSansNormal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C3C3C"/>
              </a:solidFill>
              <a:latin typeface="theSansNorm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3C3C"/>
                </a:solidFill>
                <a:latin typeface="theSansNormal"/>
              </a:rPr>
              <a:t>Adding back the filtered amino acid solutions and additives to the deleted media (Cacl2, </a:t>
            </a:r>
            <a:r>
              <a:rPr lang="en-US" sz="2000" dirty="0" err="1">
                <a:solidFill>
                  <a:srgbClr val="3C3C3C"/>
                </a:solidFill>
                <a:latin typeface="theSansNormal"/>
              </a:rPr>
              <a:t>CaPanto</a:t>
            </a:r>
            <a:r>
              <a:rPr lang="en-US" sz="2000" dirty="0">
                <a:solidFill>
                  <a:srgbClr val="3C3C3C"/>
                </a:solidFill>
                <a:latin typeface="theSansNormal"/>
              </a:rPr>
              <a:t>, </a:t>
            </a:r>
            <a:r>
              <a:rPr lang="en-US" sz="2000" dirty="0" err="1">
                <a:solidFill>
                  <a:srgbClr val="3C3C3C"/>
                </a:solidFill>
                <a:latin typeface="theSansNormal"/>
              </a:rPr>
              <a:t>FeEDTA</a:t>
            </a:r>
            <a:r>
              <a:rPr lang="en-US" sz="2000" dirty="0">
                <a:solidFill>
                  <a:srgbClr val="3C3C3C"/>
                </a:solidFill>
                <a:latin typeface="theSansNormal"/>
              </a:rPr>
              <a:t>, EDTA, and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C3C3C"/>
              </a:solidFill>
              <a:latin typeface="theSansNorm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3C3C"/>
                </a:solidFill>
                <a:latin typeface="theSansNormal"/>
              </a:rPr>
              <a:t>Osmolality adjustment to 302 </a:t>
            </a:r>
            <a:r>
              <a:rPr lang="en-US" sz="2000" dirty="0" err="1">
                <a:solidFill>
                  <a:srgbClr val="3C3C3C"/>
                </a:solidFill>
                <a:latin typeface="theSansNormal"/>
              </a:rPr>
              <a:t>mOsm</a:t>
            </a:r>
            <a:r>
              <a:rPr lang="en-US" sz="2000" dirty="0">
                <a:solidFill>
                  <a:srgbClr val="3C3C3C"/>
                </a:solidFill>
                <a:latin typeface="theSansNormal"/>
              </a:rPr>
              <a:t>/kg (should be within 280-320 </a:t>
            </a:r>
            <a:r>
              <a:rPr lang="en-US" sz="2000" dirty="0" err="1">
                <a:solidFill>
                  <a:srgbClr val="3C3C3C"/>
                </a:solidFill>
                <a:latin typeface="theSansNormal"/>
              </a:rPr>
              <a:t>mOsm</a:t>
            </a:r>
            <a:r>
              <a:rPr lang="en-US" sz="2000" dirty="0">
                <a:solidFill>
                  <a:srgbClr val="3C3C3C"/>
                </a:solidFill>
                <a:latin typeface="theSansNormal"/>
              </a:rPr>
              <a:t>/kg ) by adding back the NaCl</a:t>
            </a:r>
          </a:p>
          <a:p>
            <a:endParaRPr lang="en-US" sz="2000" dirty="0">
              <a:solidFill>
                <a:srgbClr val="3C3C3C"/>
              </a:solidFill>
              <a:latin typeface="theSansNorm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3C3C"/>
                </a:solidFill>
                <a:latin typeface="theSansNormal"/>
              </a:rPr>
              <a:t>Filtration of the media after adding back all the amino acids and additives</a:t>
            </a:r>
          </a:p>
          <a:p>
            <a:endParaRPr lang="en-US" sz="2000" dirty="0">
              <a:solidFill>
                <a:srgbClr val="3C3C3C"/>
              </a:solidFill>
              <a:latin typeface="theSansNorm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645ED9-C122-56FC-766E-5E6F62CB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The non-essential amino acids (NEAAs) measurement by REBEL</a:t>
            </a:r>
            <a:endParaRPr lang="en-US" sz="25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7FC32B-7495-6C9B-CF2E-542082D74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089834"/>
              </p:ext>
            </p:extLst>
          </p:nvPr>
        </p:nvGraphicFramePr>
        <p:xfrm>
          <a:off x="1363132" y="2807374"/>
          <a:ext cx="9655629" cy="405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E087BC-1294-A251-42C6-1ACB7B5522B4}"/>
              </a:ext>
            </a:extLst>
          </p:cNvPr>
          <p:cNvSpPr txBox="1"/>
          <p:nvPr/>
        </p:nvSpPr>
        <p:spPr>
          <a:xfrm>
            <a:off x="1502228" y="984255"/>
            <a:ext cx="1041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sz="1800" dirty="0">
                <a:latin typeface="+mn-lt"/>
              </a:rPr>
              <a:t>hecking the consistency between the original media and the deleted media based on the formulation after adding back the amino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100X dilution (duplicate)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22E04-2B3D-1CFC-2399-A1B2796DF23A}"/>
              </a:ext>
            </a:extLst>
          </p:cNvPr>
          <p:cNvSpPr txBox="1"/>
          <p:nvPr/>
        </p:nvSpPr>
        <p:spPr>
          <a:xfrm>
            <a:off x="1502228" y="2293076"/>
            <a:ext cx="790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consistency between the original media and deleted media</a:t>
            </a:r>
          </a:p>
        </p:txBody>
      </p:sp>
    </p:spTree>
    <p:extLst>
      <p:ext uri="{BB962C8B-B14F-4D97-AF65-F5344CB8AC3E}">
        <p14:creationId xmlns:p14="http://schemas.microsoft.com/office/powerpoint/2010/main" val="99862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645ED9-C122-56FC-766E-5E6F62CB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Transfection of deleted AMBIC HEK293 Cells after adding back the A.As (AAV9)</a:t>
            </a:r>
            <a:endParaRPr lang="en-US" sz="2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9C73F-C54C-271F-B6E6-758A91A8A5FC}"/>
              </a:ext>
            </a:extLst>
          </p:cNvPr>
          <p:cNvSpPr txBox="1"/>
          <p:nvPr/>
        </p:nvSpPr>
        <p:spPr>
          <a:xfrm>
            <a:off x="1065361" y="1233193"/>
            <a:ext cx="10305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Conducting transfection at two different scales (2 shake flasks and 4 deep-well plates)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/>
              <a:t>To ensure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can get the consistent results across the original media and the deleted media after adding back NEAAs (Arg, Asp,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Ser, and Val)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.​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500584-3692-EEB3-3F54-99C513352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076"/>
              </p:ext>
            </p:extLst>
          </p:nvPr>
        </p:nvGraphicFramePr>
        <p:xfrm>
          <a:off x="1657984" y="2408114"/>
          <a:ext cx="5006474" cy="433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237">
                  <a:extLst>
                    <a:ext uri="{9D8B030D-6E8A-4147-A177-3AD203B41FA5}">
                      <a16:colId xmlns:a16="http://schemas.microsoft.com/office/drawing/2014/main" val="2128887372"/>
                    </a:ext>
                  </a:extLst>
                </a:gridCol>
                <a:gridCol w="2503237">
                  <a:extLst>
                    <a:ext uri="{9D8B030D-6E8A-4147-A177-3AD203B41FA5}">
                      <a16:colId xmlns:a16="http://schemas.microsoft.com/office/drawing/2014/main" val="2469555597"/>
                    </a:ext>
                  </a:extLst>
                </a:gridCol>
              </a:tblGrid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Transfection Variables in shake flask/deep-well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AMBIC Media verification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9537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1. PEI:DNA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6815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2. Cell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4.35*10</a:t>
                      </a:r>
                      <a:r>
                        <a:rPr lang="en-US" baseline="30000" dirty="0"/>
                        <a:t>6 </a:t>
                      </a:r>
                      <a:r>
                        <a:rPr lang="en-US" baseline="0" dirty="0"/>
                        <a:t>Cells/mL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65219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pGOI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5346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pRepCap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71296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5. DNA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 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/Cell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7105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6. Incubation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min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70828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7. Total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 mL/3mL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05412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 Cocktail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10%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926984"/>
                  </a:ext>
                </a:extLst>
              </a:tr>
            </a:tbl>
          </a:graphicData>
        </a:graphic>
      </p:graphicFrame>
      <p:pic>
        <p:nvPicPr>
          <p:cNvPr id="4" name="Picture 2" descr="Marathon LS 125mL Erlenmeyer Flask, Vent Cap, Plain Bottom, Polycarbonate,  | Fisher Scientific">
            <a:extLst>
              <a:ext uri="{FF2B5EF4-FFF2-40B4-BE49-F238E27FC236}">
                <a16:creationId xmlns:a16="http://schemas.microsoft.com/office/drawing/2014/main" id="{CF918315-25BC-913E-C123-BAB028D9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42" y="3428095"/>
            <a:ext cx="2075688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9363A-0D6D-AC54-3C5E-15476C8595C3}"/>
              </a:ext>
            </a:extLst>
          </p:cNvPr>
          <p:cNvSpPr txBox="1"/>
          <p:nvPr/>
        </p:nvSpPr>
        <p:spPr>
          <a:xfrm>
            <a:off x="6822597" y="5503783"/>
            <a:ext cx="32588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Temperature: 37 </a:t>
            </a:r>
            <a:r>
              <a:rPr lang="en-US" sz="16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0C28"/>
                </a:solidFill>
                <a:latin typeface="Google Sans"/>
              </a:rPr>
              <a:t>CO2: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0C28"/>
                </a:solidFill>
                <a:latin typeface="Google Sans"/>
              </a:rPr>
              <a:t>Rotation speed: 125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0C28"/>
                </a:solidFill>
                <a:latin typeface="Google Sans"/>
              </a:rPr>
              <a:t>Shaking amplitude: 25mm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 descr="Enzyscreen - Sandwich cover with pins for 24-deepwell MTPs">
            <a:extLst>
              <a:ext uri="{FF2B5EF4-FFF2-40B4-BE49-F238E27FC236}">
                <a16:creationId xmlns:a16="http://schemas.microsoft.com/office/drawing/2014/main" id="{1FAEDC95-57BB-9BEC-B385-79D41B65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15" y="2261238"/>
            <a:ext cx="2940535" cy="14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A2FA5-7383-EECC-34DD-A4F3DB704655}"/>
              </a:ext>
            </a:extLst>
          </p:cNvPr>
          <p:cNvSpPr txBox="1"/>
          <p:nvPr/>
        </p:nvSpPr>
        <p:spPr>
          <a:xfrm>
            <a:off x="9243515" y="3821370"/>
            <a:ext cx="32588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Temperature: 37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CO2: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Rotation speed: 300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Shaking amplitude: 25mm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5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Comparison of VCD between transfection of original media and deleted media </a:t>
            </a:r>
            <a:endParaRPr lang="en-US" sz="2500" dirty="0"/>
          </a:p>
        </p:txBody>
      </p:sp>
      <p:pic>
        <p:nvPicPr>
          <p:cNvPr id="6" name="Picture 5" descr="Green lights on a green background&#10;&#10;Description automatically generated">
            <a:extLst>
              <a:ext uri="{FF2B5EF4-FFF2-40B4-BE49-F238E27FC236}">
                <a16:creationId xmlns:a16="http://schemas.microsoft.com/office/drawing/2014/main" id="{FEB6490E-10F5-F91B-13FC-49B98CE4F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11" y="4646748"/>
            <a:ext cx="2892852" cy="1625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E8467-141E-C9A3-8BB7-4C1D09423820}"/>
              </a:ext>
            </a:extLst>
          </p:cNvPr>
          <p:cNvSpPr txBox="1"/>
          <p:nvPr/>
        </p:nvSpPr>
        <p:spPr>
          <a:xfrm>
            <a:off x="8697683" y="5995086"/>
            <a:ext cx="400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D3-post transfection in the original media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D8046-785B-0562-E6EF-C0A3E1DABECB}"/>
              </a:ext>
            </a:extLst>
          </p:cNvPr>
          <p:cNvSpPr txBox="1"/>
          <p:nvPr/>
        </p:nvSpPr>
        <p:spPr>
          <a:xfrm>
            <a:off x="1676400" y="1179065"/>
            <a:ext cx="990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shake flasks and 4 deep- well plates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back the glucose on D2-post transfection to keep it above 1 g/L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861BF7A-F1E8-9256-E175-992B70970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49757"/>
              </p:ext>
            </p:extLst>
          </p:nvPr>
        </p:nvGraphicFramePr>
        <p:xfrm>
          <a:off x="947057" y="2022176"/>
          <a:ext cx="7530115" cy="471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 descr="Green lights in a dark background&#10;&#10;Description automatically generated">
            <a:extLst>
              <a:ext uri="{FF2B5EF4-FFF2-40B4-BE49-F238E27FC236}">
                <a16:creationId xmlns:a16="http://schemas.microsoft.com/office/drawing/2014/main" id="{F065BDE1-B286-842C-E0A2-ED933043F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84" y="2152804"/>
            <a:ext cx="2872679" cy="15607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E95263-EA40-9FFD-DC33-0C2E56E483FA}"/>
              </a:ext>
            </a:extLst>
          </p:cNvPr>
          <p:cNvSpPr txBox="1"/>
          <p:nvPr/>
        </p:nvSpPr>
        <p:spPr>
          <a:xfrm>
            <a:off x="8635110" y="3411826"/>
            <a:ext cx="362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D3-post transfection in the deleted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1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B993-B2A9-21A8-20E6-3987CBBA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9DAD-E3F0-BA0A-DF0C-366B64DD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542" y="11071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Testing the genome titer </a:t>
            </a:r>
          </a:p>
          <a:p>
            <a:pPr lvl="1"/>
            <a:r>
              <a:rPr lang="en-US" sz="1600" dirty="0"/>
              <a:t>Check the consistency between the original and the deleted media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000" dirty="0"/>
              <a:t>Transfection of the AMBIC HEK293 cells according to the prepared DOE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530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71DEED-DE1B-BF47-A5D9-BED08C93299D}" vid="{A8307314-7AE3-2943-9180-7A1E7D64D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C3DEA291-7C6E-46CA-A0C2-D1FAB047A8FA}"/>
</file>

<file path=customXml/itemProps2.xml><?xml version="1.0" encoding="utf-8"?>
<ds:datastoreItem xmlns:ds="http://schemas.openxmlformats.org/officeDocument/2006/customXml" ds:itemID="{F8F447B5-92CF-4512-9ED8-5645199F36A0}"/>
</file>

<file path=customXml/itemProps3.xml><?xml version="1.0" encoding="utf-8"?>
<ds:datastoreItem xmlns:ds="http://schemas.openxmlformats.org/officeDocument/2006/customXml" ds:itemID="{A244CD68-9A2D-44F3-9746-C8D827676F01}"/>
</file>

<file path=docProps/app.xml><?xml version="1.0" encoding="utf-8"?>
<Properties xmlns="http://schemas.openxmlformats.org/officeDocument/2006/extended-properties" xmlns:vt="http://schemas.openxmlformats.org/officeDocument/2006/docPropsVTypes">
  <TotalTime>15645</TotalTime>
  <Words>521</Words>
  <Application>Microsoft Macintosh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Google Sans</vt:lpstr>
      <vt:lpstr>theSansNormal</vt:lpstr>
      <vt:lpstr>Office Theme</vt:lpstr>
      <vt:lpstr>Maximizing Yields of rAAV and Elucidating the Role of Media Components Through Design and Optimization of AMBIC.293 Media</vt:lpstr>
      <vt:lpstr>UML Update</vt:lpstr>
      <vt:lpstr>Deleted media preparation (adding back the amino acids and additives)</vt:lpstr>
      <vt:lpstr>The non-essential amino acids (NEAAs) measurement by REBEL</vt:lpstr>
      <vt:lpstr>Transfection of deleted AMBIC HEK293 Cells after adding back the A.As (AAV9)</vt:lpstr>
      <vt:lpstr>Comparison of VCD between transfection of original media and deleted media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Houria</dc:creator>
  <cp:lastModifiedBy>Ahi, Hourieh</cp:lastModifiedBy>
  <cp:revision>206</cp:revision>
  <dcterms:created xsi:type="dcterms:W3CDTF">2023-05-15T14:55:16Z</dcterms:created>
  <dcterms:modified xsi:type="dcterms:W3CDTF">2024-03-29T01:07:47Z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