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uthors.xml" ContentType="application/vnd.ms-powerpoint.author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276" r:id="rId3"/>
    <p:sldId id="280" r:id="rId4"/>
    <p:sldId id="846" r:id="rId5"/>
    <p:sldId id="848" r:id="rId6"/>
    <p:sldId id="921" r:id="rId7"/>
    <p:sldId id="847" r:id="rId8"/>
    <p:sldId id="923" r:id="rId9"/>
    <p:sldId id="842" r:id="rId10"/>
    <p:sldId id="925" r:id="rId11"/>
    <p:sldId id="926" r:id="rId12"/>
    <p:sldId id="922" r:id="rId13"/>
    <p:sldId id="927" r:id="rId14"/>
    <p:sldId id="862" r:id="rId15"/>
    <p:sldId id="924" r:id="rId16"/>
    <p:sldId id="928" r:id="rId17"/>
    <p:sldId id="929" r:id="rId18"/>
    <p:sldId id="903" r:id="rId19"/>
    <p:sldId id="918" r:id="rId20"/>
    <p:sldId id="930" r:id="rId21"/>
    <p:sldId id="426" r:id="rId22"/>
    <p:sldId id="427" r:id="rId23"/>
    <p:sldId id="429" r:id="rId24"/>
    <p:sldId id="432" r:id="rId25"/>
    <p:sldId id="431" r:id="rId26"/>
    <p:sldId id="434" r:id="rId27"/>
    <p:sldId id="433" r:id="rId28"/>
    <p:sldId id="435" r:id="rId29"/>
    <p:sldId id="42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12154-8F1B-3EBD-C5AC-59292121DC75}" name="Wang, Yongdan" initials="WY" userId="S::Yongdan_Wang@student.uml.edu::1416b50c-2561-4304-85ac-d622a5fe88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93"/>
    <a:srgbClr val="000090"/>
    <a:srgbClr val="2E3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/>
    <p:restoredTop sz="93621" autoAdjust="0"/>
  </p:normalViewPr>
  <p:slideViewPr>
    <p:cSldViewPr snapToGrid="0">
      <p:cViewPr varScale="1">
        <p:scale>
          <a:sx n="66" d="100"/>
          <a:sy n="66" d="100"/>
        </p:scale>
        <p:origin x="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uml-my.sharepoint.com/personal/hourieh_ahi_student_uml_edu/Documents/project/projects/AMBIC%20media%20project/Data%20and%20results/Data%20and%20results/Transfection/Boo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ouria\Downloads\10172023_qPCR%20Results-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ouria\Downloads\01162024_qPCR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Viable</a:t>
            </a:r>
            <a:r>
              <a:rPr lang="en-US" baseline="0"/>
              <a:t> cell density during transfection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Sheet1!$I$9</c:f>
              <c:strCache>
                <c:ptCount val="1"/>
                <c:pt idx="0">
                  <c:v>Shake Flasks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Sheet1!$N$11:$N$14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494974.74683058326</c:v>
                  </c:pt>
                  <c:pt idx="2">
                    <c:v>410121.93308819755</c:v>
                  </c:pt>
                  <c:pt idx="3">
                    <c:v>919238.81554251176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Sheet1!$H$10:$H$13</c:f>
              <c:strCache>
                <c:ptCount val="4"/>
                <c:pt idx="0">
                  <c:v>0hour</c:v>
                </c:pt>
                <c:pt idx="1">
                  <c:v>24 hour</c:v>
                </c:pt>
                <c:pt idx="2">
                  <c:v>48 hour</c:v>
                </c:pt>
                <c:pt idx="3">
                  <c:v>72 hour</c:v>
                </c:pt>
              </c:strCache>
            </c:strRef>
          </c:cat>
          <c:val>
            <c:numRef>
              <c:f>Sheet1!$I$10:$I$13</c:f>
              <c:numCache>
                <c:formatCode>0.00E+00</c:formatCode>
                <c:ptCount val="4"/>
                <c:pt idx="0">
                  <c:v>4355000</c:v>
                </c:pt>
                <c:pt idx="1">
                  <c:v>5450000</c:v>
                </c:pt>
                <c:pt idx="2">
                  <c:v>7710000</c:v>
                </c:pt>
                <c:pt idx="3">
                  <c:v>9350000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C6-284E-BF4B-369E1251560B}"/>
            </c:ext>
          </c:extLst>
        </c:ser>
        <c:ser>
          <c:idx val="1"/>
          <c:order val="1"/>
          <c:tx>
            <c:strRef>
              <c:f>Sheet1!$J$9</c:f>
              <c:strCache>
                <c:ptCount val="1"/>
                <c:pt idx="0">
                  <c:v>Deepwells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Sheet1!$O$11:$O$14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206155.28128088303</c:v>
                  </c:pt>
                  <c:pt idx="2">
                    <c:v>279090.78570720798</c:v>
                  </c:pt>
                  <c:pt idx="3">
                    <c:v>454606.05656619521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Sheet1!$H$10:$H$13</c:f>
              <c:strCache>
                <c:ptCount val="4"/>
                <c:pt idx="0">
                  <c:v>0hour</c:v>
                </c:pt>
                <c:pt idx="1">
                  <c:v>24 hour</c:v>
                </c:pt>
                <c:pt idx="2">
                  <c:v>48 hour</c:v>
                </c:pt>
                <c:pt idx="3">
                  <c:v>72 hour</c:v>
                </c:pt>
              </c:strCache>
            </c:strRef>
          </c:cat>
          <c:val>
            <c:numRef>
              <c:f>Sheet1!$J$10:$J$13</c:f>
              <c:numCache>
                <c:formatCode>0.00E+00</c:formatCode>
                <c:ptCount val="4"/>
                <c:pt idx="0">
                  <c:v>4355000</c:v>
                </c:pt>
                <c:pt idx="1">
                  <c:v>6625000</c:v>
                </c:pt>
                <c:pt idx="2">
                  <c:v>9017500</c:v>
                </c:pt>
                <c:pt idx="3">
                  <c:v>9100000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C6-284E-BF4B-369E12515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700448"/>
        <c:axId val="869746672"/>
      </c:lineChart>
      <c:catAx>
        <c:axId val="869700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(hour)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746672"/>
        <c:crosses val="autoZero"/>
        <c:auto val="1"/>
        <c:lblAlgn val="ctr"/>
        <c:lblOffset val="100"/>
        <c:noMultiLvlLbl val="0"/>
      </c:catAx>
      <c:valAx>
        <c:axId val="869746672"/>
        <c:scaling>
          <c:orientation val="minMax"/>
          <c:min val="43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</a:t>
                </a:r>
                <a:r>
                  <a:rPr lang="en-US" baseline="0"/>
                  <a:t> (cells/mL)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7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AAV reference std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Sheet1!$B$3:$B$8</c:f>
              <c:numCache>
                <c:formatCode>General</c:formatCode>
                <c:ptCount val="6"/>
                <c:pt idx="0">
                  <c:v>8.6776069527204935</c:v>
                </c:pt>
                <c:pt idx="1">
                  <c:v>7.9786369483844739</c:v>
                </c:pt>
                <c:pt idx="2">
                  <c:v>7.2787536009528289</c:v>
                </c:pt>
                <c:pt idx="3">
                  <c:v>6.580924975675619</c:v>
                </c:pt>
                <c:pt idx="4">
                  <c:v>5.8819549713396002</c:v>
                </c:pt>
                <c:pt idx="5">
                  <c:v>5.1818435879447726</c:v>
                </c:pt>
              </c:numCache>
            </c:numRef>
          </c:xVal>
          <c:yVal>
            <c:numRef>
              <c:f>Sheet1!$F$3:$F$8</c:f>
              <c:numCache>
                <c:formatCode>###0.00;\-###0.00</c:formatCode>
                <c:ptCount val="6"/>
                <c:pt idx="0">
                  <c:v>19.064382112461363</c:v>
                </c:pt>
                <c:pt idx="1">
                  <c:v>21.151083364720733</c:v>
                </c:pt>
                <c:pt idx="2">
                  <c:v>23.506686410252701</c:v>
                </c:pt>
                <c:pt idx="3">
                  <c:v>25.905026373722762</c:v>
                </c:pt>
                <c:pt idx="4">
                  <c:v>28.387101706928366</c:v>
                </c:pt>
                <c:pt idx="5">
                  <c:v>30.759040670316704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B2B-7F4F-912E-0CE47939555C}"/>
            </c:ext>
          </c:extLst>
        </c:ser>
        <c:ser>
          <c:idx val="1"/>
          <c:order val="1"/>
          <c:tx>
            <c:v>GFP reference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Sheet1!$B$13:$B$18</c:f>
              <c:numCache>
                <c:formatCode>General</c:formatCode>
                <c:ptCount val="6"/>
                <c:pt idx="0">
                  <c:v>8.8450980400142569</c:v>
                </c:pt>
                <c:pt idx="1">
                  <c:v>8.1461280356782382</c:v>
                </c:pt>
                <c:pt idx="2">
                  <c:v>7.4471580313422194</c:v>
                </c:pt>
                <c:pt idx="3">
                  <c:v>6.7481880270062007</c:v>
                </c:pt>
                <c:pt idx="4">
                  <c:v>6.0492180226701819</c:v>
                </c:pt>
                <c:pt idx="5">
                  <c:v>5.3502480183341632</c:v>
                </c:pt>
              </c:numCache>
            </c:numRef>
          </c:xVal>
          <c:yVal>
            <c:numRef>
              <c:f>Sheet1!$F$13:$F$18</c:f>
              <c:numCache>
                <c:formatCode>###0.00;\-###0.00</c:formatCode>
                <c:ptCount val="6"/>
                <c:pt idx="0">
                  <c:v>18.211016158003932</c:v>
                </c:pt>
                <c:pt idx="1">
                  <c:v>20.526311640927769</c:v>
                </c:pt>
                <c:pt idx="2">
                  <c:v>22.877779481986135</c:v>
                </c:pt>
                <c:pt idx="3">
                  <c:v>25.557042922733334</c:v>
                </c:pt>
                <c:pt idx="4">
                  <c:v>27.75575079433273</c:v>
                </c:pt>
                <c:pt idx="5">
                  <c:v>30.061717619066467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B2B-7F4F-912E-0CE479395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617568"/>
        <c:axId val="339385248"/>
      </c:scatterChart>
      <c:valAx>
        <c:axId val="350617568"/>
        <c:scaling>
          <c:orientation val="minMax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Log</a:t>
                </a:r>
                <a:r>
                  <a:rPr lang="en-US" baseline="0"/>
                  <a:t> DNA (copies/mL)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385248"/>
        <c:crosses val="autoZero"/>
        <c:crossBetween val="midCat"/>
      </c:valAx>
      <c:valAx>
        <c:axId val="33938524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0;\-#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617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477871731537111"/>
          <c:y val="1.2838264674419697E-3"/>
          <c:w val="0.58563500425122916"/>
          <c:h val="0.109704053870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genome titer measurement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Shake Flask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Sheet1!$Y$13:$Y$14</c:f>
                <c:numCache>
                  <c:formatCode>General</c:formatCode>
                  <c:ptCount val="2"/>
                  <c:pt idx="0">
                    <c:v>707106781186.54749</c:v>
                  </c:pt>
                  <c:pt idx="1">
                    <c:v>454606056566.19336</c:v>
                  </c:pt>
                </c:numCache>
              </c:numRef>
            </c:plus>
            <c:minus>
              <c:numRef>
                <c:f>Sheet1!$Y$13:$Y$14</c:f>
                <c:numCache>
                  <c:formatCode>General</c:formatCode>
                  <c:ptCount val="2"/>
                  <c:pt idx="0">
                    <c:v>707106781186.54749</c:v>
                  </c:pt>
                  <c:pt idx="1">
                    <c:v>454606056566.19336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2"/>
              <c:pt idx="0">
                <c:v>Shake Flask</c:v>
              </c:pt>
              <c:pt idx="1">
                <c:v> Deep-well plate</c:v>
              </c:pt>
            </c:strLit>
          </c:cat>
          <c:val>
            <c:numRef>
              <c:f>Sheet1!$X$13:$X$14</c:f>
              <c:numCache>
                <c:formatCode>0.00E+00</c:formatCode>
                <c:ptCount val="2"/>
                <c:pt idx="0">
                  <c:v>7500000000000</c:v>
                </c:pt>
                <c:pt idx="1">
                  <c:v>3900000000000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0-E44C-9DF7-E7740A0C4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274688"/>
        <c:axId val="59693487"/>
      </c:barChart>
      <c:catAx>
        <c:axId val="590274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sample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0;\-#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93487"/>
        <c:crosses val="autoZero"/>
        <c:auto val="1"/>
        <c:lblAlgn val="ctr"/>
        <c:lblOffset val="100"/>
        <c:tickLblSkip val="1"/>
        <c:noMultiLvlLbl val="0"/>
      </c:catAx>
      <c:valAx>
        <c:axId val="5969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genome titer (copies/L)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27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Charles River standard</a:t>
            </a:r>
            <a:r>
              <a:rPr lang="en-US" b="1" baseline="0" dirty="0"/>
              <a:t> material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372374529003394E-2"/>
          <c:y val="0.17268149514593004"/>
          <c:w val="0.87199352144617526"/>
          <c:h val="0.62850986174277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Full AAV2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Sheet1!$N$13</c:f>
                <c:numCache>
                  <c:formatCode>General</c:formatCode>
                  <c:ptCount val="1"/>
                  <c:pt idx="0">
                    <c:v>7.7241393260834221E-3</c:v>
                  </c:pt>
                </c:numCache>
              </c:numRef>
            </c:plus>
            <c:minus>
              <c:numRef>
                <c:f>Sheet1!$N$13</c:f>
                <c:numCache>
                  <c:formatCode>General</c:formatCode>
                  <c:ptCount val="1"/>
                  <c:pt idx="0">
                    <c:v>7.7241393260834221E-3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FF0000"/>
                </a:solidFill>
                <a:round/>
              </a:ln>
              <a:effectLst/>
            </c:spPr>
          </c:errBars>
          <c:val>
            <c:numRef>
              <c:f>Sheet1!$I$13</c:f>
              <c:numCache>
                <c:formatCode>0%</c:formatCode>
                <c:ptCount val="1"/>
                <c:pt idx="0">
                  <c:v>1.0377130145924618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A-4845-880D-DAD0A103ABBE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Empty AAV2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Sheet1!$N$14</c:f>
                <c:numCache>
                  <c:formatCode>General</c:formatCode>
                  <c:ptCount val="1"/>
                  <c:pt idx="0">
                    <c:v>2.217654553198885E-3</c:v>
                  </c:pt>
                </c:numCache>
              </c:numRef>
            </c:plus>
            <c:minus>
              <c:numRef>
                <c:f>Sheet1!$N$14</c:f>
                <c:numCache>
                  <c:formatCode>General</c:formatCode>
                  <c:ptCount val="1"/>
                  <c:pt idx="0">
                    <c:v>2.217654553198885E-3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FF0000"/>
                </a:solidFill>
                <a:round/>
              </a:ln>
              <a:effectLst/>
            </c:spPr>
          </c:errBars>
          <c:val>
            <c:numRef>
              <c:f>Sheet1!$I$14</c:f>
              <c:numCache>
                <c:formatCode>0%</c:formatCode>
                <c:ptCount val="1"/>
                <c:pt idx="0">
                  <c:v>9.4003213688378051E-2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A-4845-880D-DAD0A103A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7527552"/>
        <c:axId val="887528256"/>
      </c:barChart>
      <c:catAx>
        <c:axId val="887527552"/>
        <c:scaling>
          <c:orientation val="minMax"/>
        </c:scaling>
        <c:delete val="1"/>
        <c:axPos val="b"/>
        <c:majorTickMark val="none"/>
        <c:minorTickMark val="none"/>
        <c:tickLblPos val="nextTo"/>
        <c:crossAx val="887528256"/>
        <c:crosses val="autoZero"/>
        <c:auto val="1"/>
        <c:lblAlgn val="ctr"/>
        <c:lblOffset val="100"/>
        <c:noMultiLvlLbl val="0"/>
      </c:catAx>
      <c:valAx>
        <c:axId val="887528256"/>
        <c:scaling>
          <c:orientation val="minMax"/>
          <c:max val="1.100000000000000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5275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chemeClr val="tx1">
          <a:lumMod val="65000"/>
          <a:lumOff val="3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58494-F6C6-405F-8550-FE2516B10BC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3C49-0A55-44F4-BB9D-4B008FFD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1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03C49-0A55-44F4-BB9D-4B008FFD84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2D02E-444F-04A2-4480-EF5EC43B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0EFFA9-EC5C-BBEA-DA23-C5395E91B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732D74-3B10-6686-83E9-7D1CF11E1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356C6-FCDE-C576-05C8-72CF9196A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4535D-D671-CAC2-35B3-B1F9E5A0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38C75-37C6-37EB-0EAF-B93997A1A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913A6-EC47-462A-57F0-632EBBFA2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24850-6E4C-CDDF-F307-04B8A5201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619C5-1AC8-3AF0-F0F1-F1A01F8F7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DF6A99-981B-3131-65A5-CCB78F747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4C386-506B-3B1F-6DD7-ADEBBCC5E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1A360-F275-C9E2-347C-002351AE0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22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2FBA6-DF94-409B-802D-B9996204A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433B90-AD71-3491-532E-9DA34943B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C3F13-5E8E-B83B-2746-59F2E94EF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9B56-8A0B-1F05-BFFE-45C7993BF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7DF7-9E76-ADC1-D8FD-347A2F0D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A21A-A547-D575-2292-DA9E6DE0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0BAE8663-203B-7B74-CC4B-438FCF300558}"/>
              </a:ext>
            </a:extLst>
          </p:cNvPr>
          <p:cNvSpPr txBox="1"/>
          <p:nvPr userDrawn="1"/>
        </p:nvSpPr>
        <p:spPr>
          <a:xfrm>
            <a:off x="2305100" y="5616114"/>
            <a:ext cx="7699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 National  Science  Foundation-facilitated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academic – industry – government  consortia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 advance  precompetitive  knowledge  in  biomanufacturing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7;p1" descr="AMBIC-horizontal.png">
            <a:extLst>
              <a:ext uri="{FF2B5EF4-FFF2-40B4-BE49-F238E27FC236}">
                <a16:creationId xmlns:a16="http://schemas.microsoft.com/office/drawing/2014/main" id="{799E2BAE-9722-7C06-A27F-CC800348A8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38298"/>
          <a:stretch/>
        </p:blipFill>
        <p:spPr>
          <a:xfrm>
            <a:off x="4129210" y="400616"/>
            <a:ext cx="3949441" cy="86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" descr="UD_Logo.jpg">
            <a:extLst>
              <a:ext uri="{FF2B5EF4-FFF2-40B4-BE49-F238E27FC236}">
                <a16:creationId xmlns:a16="http://schemas.microsoft.com/office/drawing/2014/main" id="{3036E2CC-68E3-BCC1-1942-94A8F64DDC6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74607" y="1354818"/>
            <a:ext cx="1560726" cy="62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9;p1" descr="Johns_Hopkins_Logo.png">
            <a:extLst>
              <a:ext uri="{FF2B5EF4-FFF2-40B4-BE49-F238E27FC236}">
                <a16:creationId xmlns:a16="http://schemas.microsoft.com/office/drawing/2014/main" id="{9E976870-B2A9-8B86-854E-E0390CB73E6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260671" y="1377812"/>
            <a:ext cx="2852988" cy="58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" descr="NSF.jpeg">
            <a:extLst>
              <a:ext uri="{FF2B5EF4-FFF2-40B4-BE49-F238E27FC236}">
                <a16:creationId xmlns:a16="http://schemas.microsoft.com/office/drawing/2014/main" id="{A0E7C249-C0A0-DFC1-EEA4-F13C45DD04F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755648" y="101307"/>
            <a:ext cx="1099312" cy="1107640"/>
          </a:xfrm>
          <a:prstGeom prst="rect">
            <a:avLst/>
          </a:prstGeom>
          <a:solidFill>
            <a:srgbClr val="F8DE28"/>
          </a:solidFill>
          <a:ln>
            <a:noFill/>
          </a:ln>
        </p:spPr>
      </p:pic>
      <p:pic>
        <p:nvPicPr>
          <p:cNvPr id="12" name="Google Shape;91;p1" descr="Clemson_Logo.png">
            <a:extLst>
              <a:ext uri="{FF2B5EF4-FFF2-40B4-BE49-F238E27FC236}">
                <a16:creationId xmlns:a16="http://schemas.microsoft.com/office/drawing/2014/main" id="{9B70E881-6C05-2AB3-E3AD-40D9268B01B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573522" y="1346299"/>
            <a:ext cx="221932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3;p1">
            <a:extLst>
              <a:ext uri="{FF2B5EF4-FFF2-40B4-BE49-F238E27FC236}">
                <a16:creationId xmlns:a16="http://schemas.microsoft.com/office/drawing/2014/main" id="{685780E0-EC19-D9CC-9841-BE520210106A}"/>
              </a:ext>
            </a:extLst>
          </p:cNvPr>
          <p:cNvSpPr txBox="1"/>
          <p:nvPr userDrawn="1"/>
        </p:nvSpPr>
        <p:spPr>
          <a:xfrm>
            <a:off x="2100890" y="2924071"/>
            <a:ext cx="8006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Industry/University Cooperative Research Center (I/UCRC)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Mammalian Biomanufacturing Innovation Center (AMBIC)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94;p1">
            <a:extLst>
              <a:ext uri="{FF2B5EF4-FFF2-40B4-BE49-F238E27FC236}">
                <a16:creationId xmlns:a16="http://schemas.microsoft.com/office/drawing/2014/main" id="{1F7FFA46-0B6B-4623-6758-25A98E9AEAC7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4199259" y="2015819"/>
            <a:ext cx="1828800" cy="7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5;p1">
            <a:extLst>
              <a:ext uri="{FF2B5EF4-FFF2-40B4-BE49-F238E27FC236}">
                <a16:creationId xmlns:a16="http://schemas.microsoft.com/office/drawing/2014/main" id="{DC738CA9-03C5-A64E-BF97-457A7C4467F1}"/>
              </a:ext>
            </a:extLst>
          </p:cNvPr>
          <p:cNvSpPr/>
          <p:nvPr userDrawn="1"/>
        </p:nvSpPr>
        <p:spPr>
          <a:xfrm>
            <a:off x="2854960" y="6284305"/>
            <a:ext cx="64820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are Proprietary to AMBIC and its Members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 of Center Membership Agreement Apply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96;p1">
            <a:extLst>
              <a:ext uri="{FF2B5EF4-FFF2-40B4-BE49-F238E27FC236}">
                <a16:creationId xmlns:a16="http://schemas.microsoft.com/office/drawing/2014/main" id="{EA3D12F9-D7A8-801E-F7A2-0E79A9DB245D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6785713" y="1980215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F277A51-CECC-F13C-3E9E-45F7428DB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844" y="3459453"/>
            <a:ext cx="10512429" cy="1045472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rgbClr val="2E3093"/>
                </a:solidFill>
              </a:defRPr>
            </a:lvl1pPr>
          </a:lstStyle>
          <a:p>
            <a:r>
              <a:rPr lang="en-US" dirty="0"/>
              <a:t>Project Title</a:t>
            </a:r>
            <a:br>
              <a:rPr lang="en-US" dirty="0"/>
            </a:b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CB3250B-643E-5BAC-E319-14CA6B34C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843" y="4791919"/>
            <a:ext cx="10512429" cy="8179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E30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Project PIs</a:t>
            </a:r>
          </a:p>
          <a:p>
            <a:r>
              <a:rPr lang="en-US" dirty="0"/>
              <a:t>Mentor Meeting: Month, Year</a:t>
            </a:r>
          </a:p>
        </p:txBody>
      </p:sp>
    </p:spTree>
    <p:extLst>
      <p:ext uri="{BB962C8B-B14F-4D97-AF65-F5344CB8AC3E}">
        <p14:creationId xmlns:p14="http://schemas.microsoft.com/office/powerpoint/2010/main" val="34964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8216-B3FC-CB15-7BDE-C382602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01A5-0988-8B7F-CC02-7E70B03FC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5C98-07B6-7D61-92DD-CA050161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3213-D9A4-2509-0DD9-565055C5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782DE-0595-23CD-51BA-FD4E8C84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2026B-4050-A3AF-A3A0-350733C70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6797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5E72D-6C90-EF13-C6D7-41E2D919F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8127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0B62F-FA48-738E-B845-FCF07754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DA78B-5100-FBA0-FC82-8481914D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AE54-5C67-0811-5EA2-FEBCEAC7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0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0F56-F1AA-7355-2849-EC5099A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F2A2-A161-1AD6-A8F3-7C315CA1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8BFC-A6BC-219A-6E09-C148FF5F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184E-27AC-012A-E86A-5584F77A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5373-C6DF-C2BB-A5C3-B22CAC76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1741-2EBA-32A2-AAED-EBD2DC1C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44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3C707-A34E-56D7-5AB4-4327CC51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844" y="458946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E0366-B981-9D22-14FC-91F4D1D2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64537-579C-6C70-1D6E-5229A42B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73241-07BE-61C1-CFEE-3D6C95BE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C56B-911D-282A-0FAB-B23EEF58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8" y="365125"/>
            <a:ext cx="105124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0761-E1A6-D28E-BC22-AA2E2F398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29B75-888F-D8C8-3F8F-188A4B44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3C58-942B-4544-303E-CB98BDD7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72F4A-CBF0-CFAA-046B-FFDA26D5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66280-6734-76BD-594F-99D5BD87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5EBB-252B-5F06-A177-5FAE5B3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CDDD5-524D-80C9-B347-E58DA187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00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B6591-4B06-FB55-F482-68F9E84BF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600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30C93-3D87-7043-7F3A-27A1F3AD4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41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A135F-B292-8CFD-A4F8-3301C9EFF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41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98832-C1CF-3145-54EF-90D335FF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0B1B1-DEB5-57B9-365D-57561938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2B78C-214A-ADDD-C19C-A1B75427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1F60-AF0E-AF7D-47AC-ADA3AB43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ADD52-501B-093B-26EE-476E1B37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0E2DE-A3A1-3238-26CC-A25F8103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F0F2E-7993-51F7-A969-2EA8C362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AED4F-E165-1D15-028E-32F6D95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71BE1-0EFB-B480-664D-7332DB84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059E1-5D08-7C16-B3BB-CBF98970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6429-6904-0E3C-827C-C33E59C2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3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E138-6034-F0A3-AA9B-6577BB2B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831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1B24F-C8B9-2E33-4362-EB90E294A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443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BEAAB-0C7D-52A8-CA16-4CEB67C7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E865B-1276-7E22-F579-4364FD08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1CAA7-1730-D1D3-B68C-F03A3F3B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DE3E-E868-B6A3-1FB2-81BE2273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73F69-5121-E802-45F3-9339E66A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9406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5D77B-C406-83C6-10D9-E25DA89C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0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72E-EE59-2C13-B8F5-4C87FC61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CC5F4-36CD-C8EC-83AA-747C58EF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7A532-998E-36B7-F81E-BB51C79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F4138-23FD-3106-7EC1-AC6E3CA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95BF-8B9F-1835-298B-F6B417D6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016" y="1399822"/>
            <a:ext cx="10512429" cy="477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6BD68-896D-97D0-D8E8-6C12E2D25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8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B020-5C29-F04E-9BF1-41D45261309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7B74-E514-6A2E-D830-58A3EA8B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3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AC7A-3380-6CDA-96E6-AF12EC24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52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157;g10416e6b5f8_0_1">
            <a:extLst>
              <a:ext uri="{FF2B5EF4-FFF2-40B4-BE49-F238E27FC236}">
                <a16:creationId xmlns:a16="http://schemas.microsoft.com/office/drawing/2014/main" id="{9ED16458-A7BC-275C-7FE1-A27C654EBB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961293" cy="6815170"/>
            <a:chOff x="-4220" y="-4827"/>
            <a:chExt cx="938963" cy="6656860"/>
          </a:xfrm>
        </p:grpSpPr>
        <p:pic>
          <p:nvPicPr>
            <p:cNvPr id="8" name="Google Shape;158;g10416e6b5f8_0_1" descr="NSF.jpeg">
              <a:extLst>
                <a:ext uri="{FF2B5EF4-FFF2-40B4-BE49-F238E27FC236}">
                  <a16:creationId xmlns:a16="http://schemas.microsoft.com/office/drawing/2014/main" id="{B5E89712-8DEF-ECF9-FF7D-C7FB681A47B3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oogle Shape;159;g10416e6b5f8_0_1">
              <a:extLst>
                <a:ext uri="{FF2B5EF4-FFF2-40B4-BE49-F238E27FC236}">
                  <a16:creationId xmlns:a16="http://schemas.microsoft.com/office/drawing/2014/main" id="{54F3A682-DB6A-2B94-24B9-1B4F075038EA}"/>
                </a:ext>
              </a:extLst>
            </p:cNvPr>
            <p:cNvGrpSpPr/>
            <p:nvPr/>
          </p:nvGrpSpPr>
          <p:grpSpPr>
            <a:xfrm rot="-5400000">
              <a:off x="-2361284" y="2352237"/>
              <a:ext cx="5653092" cy="938963"/>
              <a:chOff x="325097" y="2690360"/>
              <a:chExt cx="6178917" cy="1026301"/>
            </a:xfrm>
          </p:grpSpPr>
          <p:sp>
            <p:nvSpPr>
              <p:cNvPr id="10" name="Google Shape;160;g10416e6b5f8_0_1">
                <a:extLst>
                  <a:ext uri="{FF2B5EF4-FFF2-40B4-BE49-F238E27FC236}">
                    <a16:creationId xmlns:a16="http://schemas.microsoft.com/office/drawing/2014/main" id="{9B610558-9BAF-C7FB-2E3A-757B9D746B6A}"/>
                  </a:ext>
                </a:extLst>
              </p:cNvPr>
              <p:cNvSpPr/>
              <p:nvPr/>
            </p:nvSpPr>
            <p:spPr>
              <a:xfrm rot="5400000">
                <a:off x="2900597" y="114860"/>
                <a:ext cx="1026301" cy="6177302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" name="Google Shape;161;g10416e6b5f8_0_1" descr="AMBIC-horizontal.png">
                <a:extLst>
                  <a:ext uri="{FF2B5EF4-FFF2-40B4-BE49-F238E27FC236}">
                    <a16:creationId xmlns:a16="http://schemas.microsoft.com/office/drawing/2014/main" id="{8D3F1487-FD1F-7395-202A-0EA7A143BDF6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r="38822"/>
              <a:stretch/>
            </p:blipFill>
            <p:spPr>
              <a:xfrm>
                <a:off x="395795" y="2834194"/>
                <a:ext cx="3356341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162;g10416e6b5f8_0_1">
                <a:extLst>
                  <a:ext uri="{FF2B5EF4-FFF2-40B4-BE49-F238E27FC236}">
                    <a16:creationId xmlns:a16="http://schemas.microsoft.com/office/drawing/2014/main" id="{19EFBC92-232C-03E3-E3A4-CD2D6C7730F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00" cy="1026300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6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304F-C938-F667-9E72-C9FAAEDD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" y="3585183"/>
            <a:ext cx="10512429" cy="1045472"/>
          </a:xfrm>
        </p:spPr>
        <p:txBody>
          <a:bodyPr/>
          <a:lstStyle/>
          <a:p>
            <a:r>
              <a:rPr lang="en-US" altLang="zh-CN" sz="2400" b="1">
                <a:solidFill>
                  <a:srgbClr val="000090"/>
                </a:solidFill>
                <a:ea typeface="等线"/>
              </a:rPr>
              <a:t>Maximizing Yields of </a:t>
            </a:r>
            <a:r>
              <a:rPr lang="en-US" altLang="zh-CN" sz="2400" b="1" err="1">
                <a:solidFill>
                  <a:srgbClr val="000090"/>
                </a:solidFill>
                <a:ea typeface="等线"/>
              </a:rPr>
              <a:t>rAAV</a:t>
            </a:r>
            <a:r>
              <a:rPr lang="en-US" altLang="zh-CN" sz="2400" b="1">
                <a:solidFill>
                  <a:srgbClr val="000090"/>
                </a:solidFill>
                <a:ea typeface="等线"/>
              </a:rPr>
              <a:t> and Elucidating the Role of Media Components Through Design and Optimization of AMBIC.293 Media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2B29B-DE4B-D6FA-8756-CEC5F743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609" y="4734769"/>
            <a:ext cx="8506782" cy="817912"/>
          </a:xfrm>
        </p:spPr>
        <p:txBody>
          <a:bodyPr>
            <a:normAutofit lnSpcReduction="10000"/>
          </a:bodyPr>
          <a:lstStyle/>
          <a:p>
            <a:r>
              <a:rPr lang="en-US" sz="1800">
                <a:solidFill>
                  <a:srgbClr val="000090"/>
                </a:solidFill>
              </a:rPr>
              <a:t>David McNally (</a:t>
            </a:r>
            <a:r>
              <a:rPr lang="en-US" sz="1800" err="1">
                <a:solidFill>
                  <a:srgbClr val="000090"/>
                </a:solidFill>
              </a:rPr>
              <a:t>MassBiologics</a:t>
            </a:r>
            <a:r>
              <a:rPr lang="en-US" sz="1800">
                <a:solidFill>
                  <a:srgbClr val="000090"/>
                </a:solidFill>
              </a:rPr>
              <a:t>/UML), </a:t>
            </a:r>
            <a:r>
              <a:rPr lang="en-US" sz="1800" err="1">
                <a:solidFill>
                  <a:srgbClr val="000090"/>
                </a:solidFill>
              </a:rPr>
              <a:t>Seongkyu</a:t>
            </a:r>
            <a:r>
              <a:rPr lang="en-US" sz="1800">
                <a:solidFill>
                  <a:srgbClr val="000090"/>
                </a:solidFill>
              </a:rPr>
              <a:t> Yoon (UML),</a:t>
            </a:r>
            <a:r>
              <a:rPr lang="zh-CN" altLang="en-US" sz="1800">
                <a:solidFill>
                  <a:srgbClr val="000090"/>
                </a:solidFill>
                <a:ea typeface="等线"/>
              </a:rPr>
              <a:t> </a:t>
            </a:r>
            <a:r>
              <a:rPr lang="en-US" sz="1800">
                <a:solidFill>
                  <a:srgbClr val="000090"/>
                </a:solidFill>
              </a:rPr>
              <a:t>Mike </a:t>
            </a:r>
            <a:r>
              <a:rPr lang="en-US" sz="1800" err="1">
                <a:solidFill>
                  <a:srgbClr val="000090"/>
                </a:solidFill>
              </a:rPr>
              <a:t>Betenbaugh</a:t>
            </a:r>
            <a:r>
              <a:rPr lang="en-US" altLang="zh-CN" sz="1800">
                <a:solidFill>
                  <a:srgbClr val="000090"/>
                </a:solidFill>
                <a:ea typeface="等线"/>
              </a:rPr>
              <a:t>/Michael Bevan</a:t>
            </a:r>
            <a:r>
              <a:rPr lang="en-US" sz="1800">
                <a:solidFill>
                  <a:srgbClr val="000090"/>
                </a:solidFill>
              </a:rPr>
              <a:t> (JHU), Kelvin Lee (UD)</a:t>
            </a:r>
            <a:br>
              <a:rPr lang="en-US" sz="1800">
                <a:solidFill>
                  <a:srgbClr val="000090"/>
                </a:solidFill>
                <a:cs typeface="Calibri"/>
              </a:rPr>
            </a:b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62E23-6310-5308-60AF-7D54347EDFF1}"/>
              </a:ext>
            </a:extLst>
          </p:cNvPr>
          <p:cNvSpPr/>
          <p:nvPr/>
        </p:nvSpPr>
        <p:spPr>
          <a:xfrm>
            <a:off x="0" y="0"/>
            <a:ext cx="97155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8FBB2-A435-27CD-D829-A4F0BB576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0239-7F17-4B9D-74E5-B2BC9545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873072" cy="854075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Serotype-specific media consumption studies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B8458C-5512-90DE-6C38-270945CCC0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06175" y="1759360"/>
          <a:ext cx="7852720" cy="2065956"/>
        </p:xfrm>
        <a:graphic>
          <a:graphicData uri="http://schemas.openxmlformats.org/drawingml/2006/table">
            <a:tbl>
              <a:tblPr/>
              <a:tblGrid>
                <a:gridCol w="567697">
                  <a:extLst>
                    <a:ext uri="{9D8B030D-6E8A-4147-A177-3AD203B41FA5}">
                      <a16:colId xmlns:a16="http://schemas.microsoft.com/office/drawing/2014/main" val="1131224617"/>
                    </a:ext>
                  </a:extLst>
                </a:gridCol>
                <a:gridCol w="1894008">
                  <a:extLst>
                    <a:ext uri="{9D8B030D-6E8A-4147-A177-3AD203B41FA5}">
                      <a16:colId xmlns:a16="http://schemas.microsoft.com/office/drawing/2014/main" val="681965781"/>
                    </a:ext>
                  </a:extLst>
                </a:gridCol>
                <a:gridCol w="5391015">
                  <a:extLst>
                    <a:ext uri="{9D8B030D-6E8A-4147-A177-3AD203B41FA5}">
                      <a16:colId xmlns:a16="http://schemas.microsoft.com/office/drawing/2014/main" val="1462755792"/>
                    </a:ext>
                  </a:extLst>
                </a:gridCol>
              </a:tblGrid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S#​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31267"/>
                  </a:ext>
                </a:extLst>
              </a:tr>
              <a:tr h="33653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 (Gln)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Untreated freely growing cells in glutamine​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98100"/>
                  </a:ext>
                </a:extLst>
              </a:tr>
              <a:tr h="33653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 (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Glx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Untreated freely growing cells in </a:t>
                      </a:r>
                      <a:r>
                        <a:rPr lang="en-US" sz="1600" b="0" i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Glutamax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45979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AAV2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AAV2 transfection process </a:t>
                      </a: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3442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AAV9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AAV9 transfection </a:t>
                      </a: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​, same ratio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7507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Blank Tx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Transfection with pcDNA3.1+ backbone plasmid 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5852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1DEDEB2-7A62-7026-D4DD-B032C7C8E0E3}"/>
              </a:ext>
            </a:extLst>
          </p:cNvPr>
          <p:cNvGrpSpPr/>
          <p:nvPr/>
        </p:nvGrpSpPr>
        <p:grpSpPr>
          <a:xfrm>
            <a:off x="2651543" y="4345414"/>
            <a:ext cx="1870405" cy="1777188"/>
            <a:chOff x="5625193" y="3869872"/>
            <a:chExt cx="1771650" cy="1771650"/>
          </a:xfrm>
        </p:grpSpPr>
        <p:pic>
          <p:nvPicPr>
            <p:cNvPr id="2051" name="Picture 3" descr="3/10 filled eppendorf tube with conical bottom and snap cap open - Clipart">
              <a:extLst>
                <a:ext uri="{FF2B5EF4-FFF2-40B4-BE49-F238E27FC236}">
                  <a16:creationId xmlns:a16="http://schemas.microsoft.com/office/drawing/2014/main" id="{4998AA57-2E78-ED18-F78D-96DB2B5BA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193" y="3869872"/>
              <a:ext cx="1771650" cy="17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B29DB6CF-9F1B-EAED-468E-AAEA53C3C1B4}"/>
                </a:ext>
              </a:extLst>
            </p:cNvPr>
            <p:cNvSpPr/>
            <p:nvPr/>
          </p:nvSpPr>
          <p:spPr>
            <a:xfrm>
              <a:off x="5757854" y="4449536"/>
              <a:ext cx="411797" cy="472587"/>
            </a:xfrm>
            <a:prstGeom prst="can">
              <a:avLst>
                <a:gd name="adj" fmla="val 33255"/>
              </a:avLst>
            </a:prstGeom>
            <a:solidFill>
              <a:srgbClr val="DEA68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9AB339A9-4B65-005C-4AEF-45FC62F3A481}"/>
                </a:ext>
              </a:extLst>
            </p:cNvPr>
            <p:cNvSpPr/>
            <p:nvPr/>
          </p:nvSpPr>
          <p:spPr>
            <a:xfrm rot="10800000">
              <a:off x="5774167" y="4883944"/>
              <a:ext cx="379167" cy="310859"/>
            </a:xfrm>
            <a:prstGeom prst="trapezoid">
              <a:avLst>
                <a:gd name="adj" fmla="val 17135"/>
              </a:avLst>
            </a:prstGeom>
            <a:solidFill>
              <a:srgbClr val="DEA6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1634B01-F250-957B-5AFB-67EACEA9D468}"/>
              </a:ext>
            </a:extLst>
          </p:cNvPr>
          <p:cNvSpPr txBox="1"/>
          <p:nvPr/>
        </p:nvSpPr>
        <p:spPr>
          <a:xfrm>
            <a:off x="2542883" y="3929400"/>
            <a:ext cx="20921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u="sng"/>
              <a:t>Daily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735D2-353E-5999-7A23-FC3211352303}"/>
              </a:ext>
            </a:extLst>
          </p:cNvPr>
          <p:cNvSpPr txBox="1"/>
          <p:nvPr/>
        </p:nvSpPr>
        <p:spPr>
          <a:xfrm>
            <a:off x="3734774" y="5007371"/>
            <a:ext cx="1491672" cy="701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Supernatant for </a:t>
            </a:r>
            <a:r>
              <a:rPr lang="en-US" sz="1320" b="1"/>
              <a:t>amino acid </a:t>
            </a:r>
            <a:r>
              <a:rPr lang="en-US" sz="1320"/>
              <a:t>analysis via REBEL</a:t>
            </a:r>
            <a:endParaRPr lang="en-US" sz="1320" b="1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45A16F-0F9A-948E-9C54-DBED58CAA017}"/>
              </a:ext>
            </a:extLst>
          </p:cNvPr>
          <p:cNvCxnSpPr>
            <a:cxnSpLocks/>
          </p:cNvCxnSpPr>
          <p:nvPr/>
        </p:nvCxnSpPr>
        <p:spPr>
          <a:xfrm>
            <a:off x="3095981" y="5236181"/>
            <a:ext cx="462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D135F06-2D0E-7E99-16C1-4F3DD5B3D3C9}"/>
              </a:ext>
            </a:extLst>
          </p:cNvPr>
          <p:cNvSpPr txBox="1"/>
          <p:nvPr/>
        </p:nvSpPr>
        <p:spPr>
          <a:xfrm>
            <a:off x="3734774" y="5763257"/>
            <a:ext cx="1491672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Count, watch </a:t>
            </a:r>
            <a:r>
              <a:rPr lang="en-US" sz="1320" b="1"/>
              <a:t>viability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B1B08A-002B-4EA1-30C4-E74ADD5E9BB1}"/>
              </a:ext>
            </a:extLst>
          </p:cNvPr>
          <p:cNvGrpSpPr/>
          <p:nvPr/>
        </p:nvGrpSpPr>
        <p:grpSpPr>
          <a:xfrm>
            <a:off x="7050167" y="4396620"/>
            <a:ext cx="1870405" cy="1777188"/>
            <a:chOff x="5625193" y="3869872"/>
            <a:chExt cx="1771650" cy="1771650"/>
          </a:xfrm>
        </p:grpSpPr>
        <p:pic>
          <p:nvPicPr>
            <p:cNvPr id="17" name="Picture 3" descr="3/10 filled eppendorf tube with conical bottom and snap cap open - Clipart">
              <a:extLst>
                <a:ext uri="{FF2B5EF4-FFF2-40B4-BE49-F238E27FC236}">
                  <a16:creationId xmlns:a16="http://schemas.microsoft.com/office/drawing/2014/main" id="{A8E2B97E-1B9C-F9A1-B053-EAC0CC430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193" y="3869872"/>
              <a:ext cx="1771650" cy="17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ylinder 17">
              <a:extLst>
                <a:ext uri="{FF2B5EF4-FFF2-40B4-BE49-F238E27FC236}">
                  <a16:creationId xmlns:a16="http://schemas.microsoft.com/office/drawing/2014/main" id="{5D8C7F60-2F29-0AD3-DFAE-D87241897E53}"/>
                </a:ext>
              </a:extLst>
            </p:cNvPr>
            <p:cNvSpPr/>
            <p:nvPr/>
          </p:nvSpPr>
          <p:spPr>
            <a:xfrm>
              <a:off x="5758508" y="4449536"/>
              <a:ext cx="411797" cy="472587"/>
            </a:xfrm>
            <a:prstGeom prst="can">
              <a:avLst>
                <a:gd name="adj" fmla="val 3325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F6B57793-32DF-D060-893C-6541BA65654A}"/>
                </a:ext>
              </a:extLst>
            </p:cNvPr>
            <p:cNvSpPr/>
            <p:nvPr/>
          </p:nvSpPr>
          <p:spPr>
            <a:xfrm rot="10800000">
              <a:off x="5775483" y="4883943"/>
              <a:ext cx="377850" cy="310859"/>
            </a:xfrm>
            <a:prstGeom prst="trapezoid">
              <a:avLst>
                <a:gd name="adj" fmla="val 1713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6F265E5-1321-EDBA-4EE5-0760439CD349}"/>
              </a:ext>
            </a:extLst>
          </p:cNvPr>
          <p:cNvSpPr txBox="1"/>
          <p:nvPr/>
        </p:nvSpPr>
        <p:spPr>
          <a:xfrm>
            <a:off x="6939318" y="3980607"/>
            <a:ext cx="20921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u="sng"/>
              <a:t>Days 3-5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61434E-2061-5893-8CAA-01CAFC44C284}"/>
              </a:ext>
            </a:extLst>
          </p:cNvPr>
          <p:cNvSpPr txBox="1"/>
          <p:nvPr/>
        </p:nvSpPr>
        <p:spPr>
          <a:xfrm>
            <a:off x="8154953" y="4825225"/>
            <a:ext cx="1538157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Supernatant for AAV </a:t>
            </a:r>
            <a:r>
              <a:rPr lang="en-US" sz="1320" b="1"/>
              <a:t>secretion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AEEBC2-A7A0-CC70-7A53-A867840037C5}"/>
              </a:ext>
            </a:extLst>
          </p:cNvPr>
          <p:cNvCxnSpPr>
            <a:cxnSpLocks/>
          </p:cNvCxnSpPr>
          <p:nvPr/>
        </p:nvCxnSpPr>
        <p:spPr>
          <a:xfrm>
            <a:off x="7423405" y="5037128"/>
            <a:ext cx="462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3B443A7-C31F-1641-A00F-8478A16EDB21}"/>
              </a:ext>
            </a:extLst>
          </p:cNvPr>
          <p:cNvSpPr txBox="1"/>
          <p:nvPr/>
        </p:nvSpPr>
        <p:spPr>
          <a:xfrm>
            <a:off x="8154953" y="5638263"/>
            <a:ext cx="1538157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Pellet for in-cell AAV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13AA28-D7AF-DBC8-D5C8-551FFD69CD9A}"/>
              </a:ext>
            </a:extLst>
          </p:cNvPr>
          <p:cNvCxnSpPr>
            <a:cxnSpLocks/>
          </p:cNvCxnSpPr>
          <p:nvPr/>
        </p:nvCxnSpPr>
        <p:spPr>
          <a:xfrm>
            <a:off x="7423405" y="5887061"/>
            <a:ext cx="462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8F46817-6F94-2C3D-FC70-793DA74095B4}"/>
              </a:ext>
            </a:extLst>
          </p:cNvPr>
          <p:cNvSpPr txBox="1"/>
          <p:nvPr/>
        </p:nvSpPr>
        <p:spPr>
          <a:xfrm>
            <a:off x="10137636" y="5088884"/>
            <a:ext cx="1023810" cy="674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60"/>
              <a:t>Bulk sample for AAV titer (standard)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9DCD5351-AF70-55CE-3A53-17F9416FCFCF}"/>
              </a:ext>
            </a:extLst>
          </p:cNvPr>
          <p:cNvSpPr/>
          <p:nvPr/>
        </p:nvSpPr>
        <p:spPr>
          <a:xfrm rot="10800000">
            <a:off x="9758955" y="4999518"/>
            <a:ext cx="251399" cy="762392"/>
          </a:xfrm>
          <a:prstGeom prst="leftBrace">
            <a:avLst>
              <a:gd name="adj1" fmla="val 2091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C17C5-A9D8-AE71-13AC-7FD9F57C9F8B}"/>
              </a:ext>
            </a:extLst>
          </p:cNvPr>
          <p:cNvSpPr txBox="1"/>
          <p:nvPr/>
        </p:nvSpPr>
        <p:spPr>
          <a:xfrm>
            <a:off x="3751683" y="1335632"/>
            <a:ext cx="434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Experiment (</a:t>
            </a:r>
            <a:r>
              <a:rPr lang="en-US" b="1" dirty="0"/>
              <a:t>D0 seed @ 1E6 cells/mL</a:t>
            </a:r>
            <a:r>
              <a:rPr lang="en-US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35316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5E04119-5F93-0018-3079-F46CC8500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48" y="3391624"/>
            <a:ext cx="3976775" cy="2095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DA7596-03EF-63E8-8931-382825C45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339" y="3359202"/>
            <a:ext cx="3976775" cy="20951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A361DA0-C433-4B37-1923-8CD767578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963" y="1186268"/>
            <a:ext cx="3986946" cy="20850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838AAF-6CAD-3F51-FA47-CFFB234E9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40" y="1181182"/>
            <a:ext cx="3976775" cy="2095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62781-BBCA-EB29-0D46-1EE5DE8E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Orthogonal spent media analysis (GC-MS)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EE172F0-EDA3-7600-107B-E164BE68A8BA}"/>
              </a:ext>
            </a:extLst>
          </p:cNvPr>
          <p:cNvGraphicFramePr>
            <a:graphicFrameLocks noGrp="1"/>
          </p:cNvGraphicFramePr>
          <p:nvPr/>
        </p:nvGraphicFramePr>
        <p:xfrm>
          <a:off x="10131645" y="2660698"/>
          <a:ext cx="1790700" cy="1016000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5550516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 = control, no Tx, with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3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03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 = control, no Tx, with AQ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B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021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 = Tx for AAV2, with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819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 = Tx with AAV9, with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366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 = Tx with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pcDNA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9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4506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0192473-F914-4E56-4906-C56AADA72256}"/>
              </a:ext>
            </a:extLst>
          </p:cNvPr>
          <p:cNvSpPr txBox="1"/>
          <p:nvPr/>
        </p:nvSpPr>
        <p:spPr>
          <a:xfrm>
            <a:off x="2718762" y="5459156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All Conditions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56AE97-27CB-F059-BA03-0B4FC6AC7E5F}"/>
              </a:ext>
            </a:extLst>
          </p:cNvPr>
          <p:cNvSpPr txBox="1"/>
          <p:nvPr/>
        </p:nvSpPr>
        <p:spPr>
          <a:xfrm>
            <a:off x="7047467" y="5457601"/>
            <a:ext cx="1600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Tx Only Conditions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1F4F1-949C-2672-0F2F-EED86934B3D5}"/>
              </a:ext>
            </a:extLst>
          </p:cNvPr>
          <p:cNvSpPr txBox="1"/>
          <p:nvPr/>
        </p:nvSpPr>
        <p:spPr>
          <a:xfrm>
            <a:off x="1313884" y="5796265"/>
            <a:ext cx="9980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agree with REBEL (early consumption for most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amino acids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into late near-zero flux)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 in magnitude between AAV and non-AAV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Major serotype-specific trends not observed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D5BDFA3-F4A4-A804-11AC-ED5777169DEF}"/>
              </a:ext>
            </a:extLst>
          </p:cNvPr>
          <p:cNvSpPr/>
          <p:nvPr/>
        </p:nvSpPr>
        <p:spPr>
          <a:xfrm rot="17565833">
            <a:off x="2458939" y="1381064"/>
            <a:ext cx="128309" cy="89635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4ABAA74F-FF4B-B9AB-9053-64E483A23EED}"/>
              </a:ext>
            </a:extLst>
          </p:cNvPr>
          <p:cNvSpPr/>
          <p:nvPr/>
        </p:nvSpPr>
        <p:spPr>
          <a:xfrm rot="16200000">
            <a:off x="3762585" y="1821831"/>
            <a:ext cx="141444" cy="1202634"/>
          </a:xfrm>
          <a:prstGeom prst="rightBrace">
            <a:avLst/>
          </a:prstGeom>
          <a:ln w="28575">
            <a:solidFill>
              <a:srgbClr val="2E3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606CA4-815A-4076-1D8B-97323A36518D}"/>
              </a:ext>
            </a:extLst>
          </p:cNvPr>
          <p:cNvSpPr txBox="1"/>
          <p:nvPr/>
        </p:nvSpPr>
        <p:spPr>
          <a:xfrm>
            <a:off x="2553356" y="1576500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F92DE9-F9CD-F80F-FE8D-B3DF79091BC6}"/>
              </a:ext>
            </a:extLst>
          </p:cNvPr>
          <p:cNvSpPr txBox="1"/>
          <p:nvPr/>
        </p:nvSpPr>
        <p:spPr>
          <a:xfrm>
            <a:off x="3411508" y="2084787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E3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flux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D2C52FE3-C75F-62AB-4008-E7597E80F14C}"/>
              </a:ext>
            </a:extLst>
          </p:cNvPr>
          <p:cNvSpPr/>
          <p:nvPr/>
        </p:nvSpPr>
        <p:spPr>
          <a:xfrm>
            <a:off x="5353824" y="2016483"/>
            <a:ext cx="444815" cy="346402"/>
          </a:xfrm>
          <a:prstGeom prst="rightArrow">
            <a:avLst/>
          </a:prstGeom>
          <a:solidFill>
            <a:srgbClr val="F9DE28"/>
          </a:solidFill>
          <a:ln w="28575">
            <a:solidFill>
              <a:srgbClr val="2E309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5486F6F5-45B0-8297-6850-4B676389C527}"/>
              </a:ext>
            </a:extLst>
          </p:cNvPr>
          <p:cNvSpPr/>
          <p:nvPr/>
        </p:nvSpPr>
        <p:spPr>
          <a:xfrm>
            <a:off x="5353824" y="4269131"/>
            <a:ext cx="444815" cy="346402"/>
          </a:xfrm>
          <a:prstGeom prst="rightArrow">
            <a:avLst/>
          </a:prstGeom>
          <a:solidFill>
            <a:srgbClr val="F9DE28"/>
          </a:solidFill>
          <a:ln w="28575">
            <a:solidFill>
              <a:srgbClr val="2E309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2CBEBA6-C6A2-D607-C85C-E6555929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1802446"/>
            <a:ext cx="3946801" cy="20793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945DD68-2497-B3D9-72B4-6E14CE19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692" y="1802446"/>
            <a:ext cx="3956895" cy="20894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6FB9268-200C-2042-F2B6-6F72B36E7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692" y="3956078"/>
            <a:ext cx="3946801" cy="20894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2259422-F5D4-42E4-822D-22860CA27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484" y="3953722"/>
            <a:ext cx="3956895" cy="2089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5E4B6-B3D8-FFCE-B24D-C99A2D4C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Orthogonal spent media analysis (GC-MS)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B8A82-791C-51D8-D7D4-20CD1814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16" y="1304936"/>
            <a:ext cx="10512429" cy="428978"/>
          </a:xfrm>
        </p:spPr>
        <p:txBody>
          <a:bodyPr>
            <a:normAutofit/>
          </a:bodyPr>
          <a:lstStyle/>
          <a:p>
            <a:r>
              <a:rPr lang="en-US" sz="2000" dirty="0"/>
              <a:t>GC-MS method valuable for </a:t>
            </a:r>
            <a:r>
              <a:rPr lang="en-US" sz="2000" b="1" dirty="0"/>
              <a:t>other metabolites </a:t>
            </a:r>
            <a:r>
              <a:rPr lang="en-US" sz="2000" dirty="0"/>
              <a:t>(but more time intensive)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60317A-AE02-8FDD-1687-88FD6FA1B0A1}"/>
              </a:ext>
            </a:extLst>
          </p:cNvPr>
          <p:cNvSpPr txBox="1"/>
          <p:nvPr/>
        </p:nvSpPr>
        <p:spPr>
          <a:xfrm>
            <a:off x="9817745" y="2212418"/>
            <a:ext cx="179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67BD2"/>
                </a:solidFill>
              </a:rPr>
              <a:t>AAV2</a:t>
            </a:r>
            <a:r>
              <a:rPr lang="en-US" dirty="0"/>
              <a:t> and </a:t>
            </a:r>
            <a:r>
              <a:rPr lang="en-US" dirty="0">
                <a:solidFill>
                  <a:srgbClr val="45B298"/>
                </a:solidFill>
              </a:rPr>
              <a:t>AAV9</a:t>
            </a:r>
            <a:r>
              <a:rPr lang="en-US" dirty="0"/>
              <a:t> similar to each other, but differ from NT, </a:t>
            </a:r>
            <a:r>
              <a:rPr lang="en-US" dirty="0" err="1"/>
              <a:t>pcDNA</a:t>
            </a:r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EE7AB1D-285B-FE09-B226-4279D3B9201A}"/>
              </a:ext>
            </a:extLst>
          </p:cNvPr>
          <p:cNvGraphicFramePr>
            <a:graphicFrameLocks noGrp="1"/>
          </p:cNvGraphicFramePr>
          <p:nvPr/>
        </p:nvGraphicFramePr>
        <p:xfrm>
          <a:off x="9817744" y="4606935"/>
          <a:ext cx="1790700" cy="1016000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5550516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 = control, no Tx, with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3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03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 = control, no Tx, with AQ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B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021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 = Tx for AAV2, with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819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 = Tx with AAV9, with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366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 = Tx with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pcDNA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9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4506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ECDA1B2-4121-01F4-1ACD-16358249CEDF}"/>
              </a:ext>
            </a:extLst>
          </p:cNvPr>
          <p:cNvSpPr txBox="1"/>
          <p:nvPr/>
        </p:nvSpPr>
        <p:spPr>
          <a:xfrm>
            <a:off x="1241484" y="6261397"/>
            <a:ext cx="1003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Potential takeaway: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 optimizations may improve product attributes across many serotypes</a:t>
            </a: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6414DB83-156E-949E-63B7-C1E962E0211C}"/>
              </a:ext>
            </a:extLst>
          </p:cNvPr>
          <p:cNvSpPr/>
          <p:nvPr/>
        </p:nvSpPr>
        <p:spPr>
          <a:xfrm flipH="1">
            <a:off x="2549395" y="2729516"/>
            <a:ext cx="60385" cy="21197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806ACA-2E2A-5C5C-9274-1BFC9CA75D77}"/>
              </a:ext>
            </a:extLst>
          </p:cNvPr>
          <p:cNvSpPr txBox="1"/>
          <p:nvPr/>
        </p:nvSpPr>
        <p:spPr>
          <a:xfrm>
            <a:off x="2568102" y="2713013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</a:t>
            </a: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CB327B9E-55D8-DF99-A428-74FA7E79C876}"/>
              </a:ext>
            </a:extLst>
          </p:cNvPr>
          <p:cNvSpPr/>
          <p:nvPr/>
        </p:nvSpPr>
        <p:spPr>
          <a:xfrm flipH="1">
            <a:off x="6579820" y="2827957"/>
            <a:ext cx="60385" cy="21197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398094-F13B-C14B-44F4-97B06AB315AA}"/>
              </a:ext>
            </a:extLst>
          </p:cNvPr>
          <p:cNvSpPr txBox="1"/>
          <p:nvPr/>
        </p:nvSpPr>
        <p:spPr>
          <a:xfrm>
            <a:off x="6598527" y="2811454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</a:t>
            </a:r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02C7FA05-9857-9BCB-D00B-A1F9843C4D9E}"/>
              </a:ext>
            </a:extLst>
          </p:cNvPr>
          <p:cNvSpPr/>
          <p:nvPr/>
        </p:nvSpPr>
        <p:spPr>
          <a:xfrm flipH="1">
            <a:off x="6621498" y="4736749"/>
            <a:ext cx="60385" cy="21197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1D7ECC-FC23-43B6-0F0D-73E896A6E1C5}"/>
              </a:ext>
            </a:extLst>
          </p:cNvPr>
          <p:cNvSpPr txBox="1"/>
          <p:nvPr/>
        </p:nvSpPr>
        <p:spPr>
          <a:xfrm>
            <a:off x="6640205" y="4720246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</a:t>
            </a: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7E05F3A2-02D6-682F-3C2C-12620CFC24F8}"/>
              </a:ext>
            </a:extLst>
          </p:cNvPr>
          <p:cNvSpPr/>
          <p:nvPr/>
        </p:nvSpPr>
        <p:spPr>
          <a:xfrm flipH="1">
            <a:off x="2549395" y="5327465"/>
            <a:ext cx="60385" cy="21197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B9537D-A320-D3A8-B363-0B723F26F0FA}"/>
              </a:ext>
            </a:extLst>
          </p:cNvPr>
          <p:cNvSpPr txBox="1"/>
          <p:nvPr/>
        </p:nvSpPr>
        <p:spPr>
          <a:xfrm>
            <a:off x="2568102" y="5310962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</a:t>
            </a:r>
          </a:p>
        </p:txBody>
      </p:sp>
    </p:spTree>
    <p:extLst>
      <p:ext uri="{BB962C8B-B14F-4D97-AF65-F5344CB8AC3E}">
        <p14:creationId xmlns:p14="http://schemas.microsoft.com/office/powerpoint/2010/main" val="96398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1582-5635-05AF-F652-4AB0C06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Next steps: serotype-specific media consumption studies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C01DB-0400-0589-4743-A46062C1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5" y="1920452"/>
            <a:ext cx="5572135" cy="2990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A44AE-F3A8-53DA-63BC-94C143C1E75D}"/>
              </a:ext>
            </a:extLst>
          </p:cNvPr>
          <p:cNvSpPr txBox="1"/>
          <p:nvPr/>
        </p:nvSpPr>
        <p:spPr>
          <a:xfrm>
            <a:off x="5095757" y="1975055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2E3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study 1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910E8F7-2470-5C4D-15ED-A97E44F1A031}"/>
              </a:ext>
            </a:extLst>
          </p:cNvPr>
          <p:cNvSpPr/>
          <p:nvPr/>
        </p:nvSpPr>
        <p:spPr>
          <a:xfrm>
            <a:off x="5095757" y="4727587"/>
            <a:ext cx="2097158" cy="346402"/>
          </a:xfrm>
          <a:prstGeom prst="rightArrow">
            <a:avLst/>
          </a:prstGeom>
          <a:solidFill>
            <a:srgbClr val="F9DE28"/>
          </a:solidFill>
          <a:ln w="28575">
            <a:solidFill>
              <a:srgbClr val="2E309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852DDC-4108-D7DE-664B-BD14EF137CE7}"/>
              </a:ext>
            </a:extLst>
          </p:cNvPr>
          <p:cNvGraphicFramePr>
            <a:graphicFrameLocks noGrp="1"/>
          </p:cNvGraphicFramePr>
          <p:nvPr/>
        </p:nvGraphicFramePr>
        <p:xfrm>
          <a:off x="1296764" y="4727587"/>
          <a:ext cx="1790700" cy="1016000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5550516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 = control, no Tx, with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3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03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 = control, no Tx, with AQ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B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021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 = Tx for AAV2, with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819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 = Tx with AAV9, with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B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366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 = Tx with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pcDNA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9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4506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B16B9D7-4D39-BECD-E1A9-06E185CB155A}"/>
              </a:ext>
            </a:extLst>
          </p:cNvPr>
          <p:cNvSpPr txBox="1"/>
          <p:nvPr/>
        </p:nvSpPr>
        <p:spPr>
          <a:xfrm>
            <a:off x="7628841" y="2080254"/>
            <a:ext cx="416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Depletion of some amino acids for </a:t>
            </a:r>
            <a:r>
              <a:rPr lang="en-US" sz="2400">
                <a:solidFill>
                  <a:srgbClr val="AC3DC1"/>
                </a:solidFill>
              </a:rPr>
              <a:t>NT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No depletion </a:t>
            </a:r>
            <a:r>
              <a:rPr lang="en-US" sz="2400"/>
              <a:t>in </a:t>
            </a:r>
            <a:r>
              <a:rPr lang="en-US" sz="2400">
                <a:solidFill>
                  <a:srgbClr val="467BD2"/>
                </a:solidFill>
              </a:rPr>
              <a:t>AAV2</a:t>
            </a:r>
            <a:r>
              <a:rPr lang="en-US" sz="2400"/>
              <a:t>, </a:t>
            </a:r>
            <a:r>
              <a:rPr lang="en-US" sz="2400">
                <a:solidFill>
                  <a:srgbClr val="45B298"/>
                </a:solidFill>
              </a:rPr>
              <a:t>AAV9</a:t>
            </a:r>
            <a:r>
              <a:rPr lang="en-US" sz="2400"/>
              <a:t>, or </a:t>
            </a:r>
            <a:r>
              <a:rPr lang="en-US" sz="2400" err="1">
                <a:solidFill>
                  <a:srgbClr val="DD9D30"/>
                </a:solidFill>
              </a:rPr>
              <a:t>pcDNA</a:t>
            </a:r>
            <a:r>
              <a:rPr lang="en-US" sz="2400"/>
              <a:t> Tx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9BB137-073D-53CB-F778-D7CE786DA2E3}"/>
              </a:ext>
            </a:extLst>
          </p:cNvPr>
          <p:cNvSpPr/>
          <p:nvPr/>
        </p:nvSpPr>
        <p:spPr>
          <a:xfrm>
            <a:off x="7787581" y="4064944"/>
            <a:ext cx="3846444" cy="785191"/>
          </a:xfrm>
          <a:prstGeom prst="rect">
            <a:avLst/>
          </a:prstGeom>
          <a:noFill/>
          <a:ln w="38100">
            <a:solidFill>
              <a:srgbClr val="2E30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Will differences emerge with higher cell densities?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082C7F-8266-8D2C-B1A2-675AD5B8BABC}"/>
              </a:ext>
            </a:extLst>
          </p:cNvPr>
          <p:cNvSpPr/>
          <p:nvPr/>
        </p:nvSpPr>
        <p:spPr>
          <a:xfrm>
            <a:off x="3381422" y="4471616"/>
            <a:ext cx="825473" cy="341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3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44098-2A8F-4EF4-BCC1-3ED81997B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D43C-2589-E9A5-1381-D462EE6C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873072" cy="854075"/>
          </a:xfrm>
        </p:spPr>
        <p:txBody>
          <a:bodyPr>
            <a:noAutofit/>
          </a:bodyPr>
          <a:lstStyle/>
          <a:p>
            <a:r>
              <a:rPr lang="en-US" sz="2400" dirty="0"/>
              <a:t>High density AAV study </a:t>
            </a:r>
            <a:r>
              <a:rPr lang="en-US" sz="2400"/>
              <a:t>conditions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0949467-A2CE-BF7E-1FC6-90C6FE13664B}"/>
              </a:ext>
            </a:extLst>
          </p:cNvPr>
          <p:cNvGraphicFramePr>
            <a:graphicFrameLocks/>
          </p:cNvGraphicFramePr>
          <p:nvPr/>
        </p:nvGraphicFramePr>
        <p:xfrm>
          <a:off x="1150460" y="2634071"/>
          <a:ext cx="6734053" cy="1723322"/>
        </p:xfrm>
        <a:graphic>
          <a:graphicData uri="http://schemas.openxmlformats.org/drawingml/2006/table">
            <a:tbl>
              <a:tblPr/>
              <a:tblGrid>
                <a:gridCol w="486825">
                  <a:extLst>
                    <a:ext uri="{9D8B030D-6E8A-4147-A177-3AD203B41FA5}">
                      <a16:colId xmlns:a16="http://schemas.microsoft.com/office/drawing/2014/main" val="1131224617"/>
                    </a:ext>
                  </a:extLst>
                </a:gridCol>
                <a:gridCol w="1624195">
                  <a:extLst>
                    <a:ext uri="{9D8B030D-6E8A-4147-A177-3AD203B41FA5}">
                      <a16:colId xmlns:a16="http://schemas.microsoft.com/office/drawing/2014/main" val="681965781"/>
                    </a:ext>
                  </a:extLst>
                </a:gridCol>
                <a:gridCol w="4623033">
                  <a:extLst>
                    <a:ext uri="{9D8B030D-6E8A-4147-A177-3AD203B41FA5}">
                      <a16:colId xmlns:a16="http://schemas.microsoft.com/office/drawing/2014/main" val="1462755792"/>
                    </a:ext>
                  </a:extLst>
                </a:gridCol>
              </a:tblGrid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S#​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31267"/>
                  </a:ext>
                </a:extLst>
              </a:tr>
              <a:tr h="33653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 (Gln)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Untreated freely growing cells in glutamine​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98100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AAV2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AAV2 transfection process 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3442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5/6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AAV9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AAV9 transfection 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​, same ratio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7507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7/8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Blank Tx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Transfection with pcDNA3.1+ 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585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ACF008-0DCC-F4EA-9E7B-F9DE2117BCFD}"/>
              </a:ext>
            </a:extLst>
          </p:cNvPr>
          <p:cNvSpPr txBox="1"/>
          <p:nvPr/>
        </p:nvSpPr>
        <p:spPr>
          <a:xfrm>
            <a:off x="2328273" y="2264739"/>
            <a:ext cx="477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Follow-up experiment (</a:t>
            </a:r>
            <a:r>
              <a:rPr lang="en-US" b="1" dirty="0"/>
              <a:t>D0 seed @ </a:t>
            </a:r>
            <a:r>
              <a:rPr lang="en-US" b="1" dirty="0">
                <a:solidFill>
                  <a:srgbClr val="FF0000"/>
                </a:solidFill>
              </a:rPr>
              <a:t>2E6</a:t>
            </a:r>
            <a:r>
              <a:rPr lang="en-US" b="1" dirty="0"/>
              <a:t> cells/mL</a:t>
            </a:r>
            <a:r>
              <a:rPr lang="en-US" dirty="0"/>
              <a:t>):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DE2639-7B7D-B851-7E2B-D739A3858D60}"/>
              </a:ext>
            </a:extLst>
          </p:cNvPr>
          <p:cNvGrpSpPr/>
          <p:nvPr/>
        </p:nvGrpSpPr>
        <p:grpSpPr>
          <a:xfrm>
            <a:off x="9263846" y="2580205"/>
            <a:ext cx="1870405" cy="1777188"/>
            <a:chOff x="5625193" y="3869872"/>
            <a:chExt cx="1771650" cy="1771650"/>
          </a:xfrm>
        </p:grpSpPr>
        <p:pic>
          <p:nvPicPr>
            <p:cNvPr id="28" name="Picture 3" descr="3/10 filled eppendorf tube with conical bottom and snap cap open - Clipart">
              <a:extLst>
                <a:ext uri="{FF2B5EF4-FFF2-40B4-BE49-F238E27FC236}">
                  <a16:creationId xmlns:a16="http://schemas.microsoft.com/office/drawing/2014/main" id="{3B0726C8-D990-C25B-5F5F-5EDA89805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193" y="3869872"/>
              <a:ext cx="1771650" cy="17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ylinder 5">
              <a:extLst>
                <a:ext uri="{FF2B5EF4-FFF2-40B4-BE49-F238E27FC236}">
                  <a16:creationId xmlns:a16="http://schemas.microsoft.com/office/drawing/2014/main" id="{20BF64EA-F3E7-6139-0A52-D5D2147940F6}"/>
                </a:ext>
              </a:extLst>
            </p:cNvPr>
            <p:cNvSpPr/>
            <p:nvPr/>
          </p:nvSpPr>
          <p:spPr>
            <a:xfrm>
              <a:off x="5757854" y="4449536"/>
              <a:ext cx="411797" cy="472587"/>
            </a:xfrm>
            <a:prstGeom prst="can">
              <a:avLst>
                <a:gd name="adj" fmla="val 33255"/>
              </a:avLst>
            </a:prstGeom>
            <a:solidFill>
              <a:srgbClr val="DEA68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9D9FE440-2BB3-56DF-119A-62E14FCB3F71}"/>
                </a:ext>
              </a:extLst>
            </p:cNvPr>
            <p:cNvSpPr/>
            <p:nvPr/>
          </p:nvSpPr>
          <p:spPr>
            <a:xfrm rot="10800000">
              <a:off x="5774167" y="4883944"/>
              <a:ext cx="379167" cy="310859"/>
            </a:xfrm>
            <a:prstGeom prst="trapezoid">
              <a:avLst>
                <a:gd name="adj" fmla="val 17135"/>
              </a:avLst>
            </a:prstGeom>
            <a:solidFill>
              <a:srgbClr val="DEA6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F0548DD-6FEC-1422-6EF2-BA03C7BAA937}"/>
              </a:ext>
            </a:extLst>
          </p:cNvPr>
          <p:cNvSpPr txBox="1"/>
          <p:nvPr/>
        </p:nvSpPr>
        <p:spPr>
          <a:xfrm>
            <a:off x="10347077" y="3242162"/>
            <a:ext cx="1491672" cy="701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Supernatant for </a:t>
            </a:r>
            <a:r>
              <a:rPr lang="en-US" sz="1320" b="1"/>
              <a:t>amino acid </a:t>
            </a:r>
            <a:r>
              <a:rPr lang="en-US" sz="1320"/>
              <a:t>analysis via REBEL</a:t>
            </a:r>
            <a:endParaRPr lang="en-US" sz="1320" b="1"/>
          </a:p>
        </p:txBody>
      </p: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04445E32-CD5A-D158-3CB3-E2972518C5D4}"/>
              </a:ext>
            </a:extLst>
          </p:cNvPr>
          <p:cNvCxnSpPr>
            <a:cxnSpLocks/>
          </p:cNvCxnSpPr>
          <p:nvPr/>
        </p:nvCxnSpPr>
        <p:spPr>
          <a:xfrm>
            <a:off x="9708284" y="3470972"/>
            <a:ext cx="462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>
            <a:extLst>
              <a:ext uri="{FF2B5EF4-FFF2-40B4-BE49-F238E27FC236}">
                <a16:creationId xmlns:a16="http://schemas.microsoft.com/office/drawing/2014/main" id="{0DE156AE-0FE8-95A9-8E80-2675F185F17C}"/>
              </a:ext>
            </a:extLst>
          </p:cNvPr>
          <p:cNvSpPr txBox="1"/>
          <p:nvPr/>
        </p:nvSpPr>
        <p:spPr>
          <a:xfrm>
            <a:off x="10347077" y="3998048"/>
            <a:ext cx="1491672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Count, watch </a:t>
            </a:r>
            <a:r>
              <a:rPr lang="en-US" sz="1320" b="1"/>
              <a:t>viability</a:t>
            </a:r>
          </a:p>
        </p:txBody>
      </p:sp>
      <p:sp>
        <p:nvSpPr>
          <p:cNvPr id="2050" name="TextBox 2049">
            <a:extLst>
              <a:ext uri="{FF2B5EF4-FFF2-40B4-BE49-F238E27FC236}">
                <a16:creationId xmlns:a16="http://schemas.microsoft.com/office/drawing/2014/main" id="{2AC555F8-FD98-E335-FA03-02B82524299B}"/>
              </a:ext>
            </a:extLst>
          </p:cNvPr>
          <p:cNvSpPr txBox="1"/>
          <p:nvPr/>
        </p:nvSpPr>
        <p:spPr>
          <a:xfrm>
            <a:off x="8022931" y="3589422"/>
            <a:ext cx="1023810" cy="674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60"/>
              <a:t>Bulk sample for AAV titer (standard)</a:t>
            </a:r>
          </a:p>
        </p:txBody>
      </p:sp>
      <p:cxnSp>
        <p:nvCxnSpPr>
          <p:cNvPr id="2052" name="Straight Connector 2051">
            <a:extLst>
              <a:ext uri="{FF2B5EF4-FFF2-40B4-BE49-F238E27FC236}">
                <a16:creationId xmlns:a16="http://schemas.microsoft.com/office/drawing/2014/main" id="{CC441904-15DA-062D-9121-D83A4255D698}"/>
              </a:ext>
            </a:extLst>
          </p:cNvPr>
          <p:cNvCxnSpPr>
            <a:cxnSpLocks/>
          </p:cNvCxnSpPr>
          <p:nvPr/>
        </p:nvCxnSpPr>
        <p:spPr>
          <a:xfrm>
            <a:off x="9119109" y="3909279"/>
            <a:ext cx="462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>
            <a:extLst>
              <a:ext uri="{FF2B5EF4-FFF2-40B4-BE49-F238E27FC236}">
                <a16:creationId xmlns:a16="http://schemas.microsoft.com/office/drawing/2014/main" id="{01E97521-58BE-A062-BC87-71C07B46C36A}"/>
              </a:ext>
            </a:extLst>
          </p:cNvPr>
          <p:cNvSpPr txBox="1"/>
          <p:nvPr/>
        </p:nvSpPr>
        <p:spPr>
          <a:xfrm>
            <a:off x="8772324" y="226473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Daily (D0-D5)*:</a:t>
            </a:r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2B4CDBF7-1CE1-1919-3F54-0F1DF495DFF9}"/>
              </a:ext>
            </a:extLst>
          </p:cNvPr>
          <p:cNvSpPr txBox="1"/>
          <p:nvPr/>
        </p:nvSpPr>
        <p:spPr>
          <a:xfrm>
            <a:off x="1150460" y="4444830"/>
            <a:ext cx="723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*Is it more appropriate to normalize by IVCD, integral titer, 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64969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C746-9E30-3787-8DBE-A23F988E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High density AAV study growth trends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2572A1-3376-76F0-99C6-BC6E49DF9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89" y="1560365"/>
            <a:ext cx="4912715" cy="23560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AA3714-C7A2-400A-483F-DD20F7D28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761" y="3916463"/>
            <a:ext cx="4932769" cy="24363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0ADE6A-A8D2-8FDA-99B3-175DAE8B0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096" y="1530287"/>
            <a:ext cx="5051255" cy="23861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5FA008-E4EF-358D-2828-8DB5CB59A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243" y="3894285"/>
            <a:ext cx="5051255" cy="245848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B9E4D5-8878-36AE-37AE-732FDB295FD5}"/>
              </a:ext>
            </a:extLst>
          </p:cNvPr>
          <p:cNvSpPr txBox="1"/>
          <p:nvPr/>
        </p:nvSpPr>
        <p:spPr>
          <a:xfrm>
            <a:off x="2664055" y="1190181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Experiment 1: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“Low” Seed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F16380-9FFD-EEE2-19C8-46FDA6503672}"/>
              </a:ext>
            </a:extLst>
          </p:cNvPr>
          <p:cNvSpPr txBox="1"/>
          <p:nvPr/>
        </p:nvSpPr>
        <p:spPr>
          <a:xfrm>
            <a:off x="7821161" y="1191733"/>
            <a:ext cx="269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Experiment 2: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“High” Seed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E63427-6A81-40C7-7CD4-EA0B66D2D425}"/>
              </a:ext>
            </a:extLst>
          </p:cNvPr>
          <p:cNvSpPr/>
          <p:nvPr/>
        </p:nvSpPr>
        <p:spPr>
          <a:xfrm>
            <a:off x="1394789" y="1539278"/>
            <a:ext cx="4912715" cy="4826276"/>
          </a:xfrm>
          <a:prstGeom prst="rect">
            <a:avLst/>
          </a:prstGeom>
          <a:noFill/>
          <a:ln w="28575">
            <a:solidFill>
              <a:srgbClr val="2E30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300D39-16D7-9117-E7CD-EDDA9FACACA6}"/>
              </a:ext>
            </a:extLst>
          </p:cNvPr>
          <p:cNvSpPr/>
          <p:nvPr/>
        </p:nvSpPr>
        <p:spPr>
          <a:xfrm>
            <a:off x="6642217" y="1530287"/>
            <a:ext cx="5051255" cy="4822482"/>
          </a:xfrm>
          <a:prstGeom prst="rect">
            <a:avLst/>
          </a:prstGeom>
          <a:noFill/>
          <a:ln w="28575">
            <a:solidFill>
              <a:srgbClr val="2E30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8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C746-9E30-3787-8DBE-A23F988E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/>
              <a:t>High density AAV study growth trends (VCD)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2572A1-3376-76F0-99C6-BC6E49DF9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23"/>
          <a:stretch/>
        </p:blipFill>
        <p:spPr>
          <a:xfrm>
            <a:off x="1405166" y="1492373"/>
            <a:ext cx="4260221" cy="24128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0ADE6A-A8D2-8FDA-99B3-175DAE8B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903" y="1434946"/>
            <a:ext cx="5173013" cy="244369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B9E4D5-8878-36AE-37AE-732FDB295FD5}"/>
              </a:ext>
            </a:extLst>
          </p:cNvPr>
          <p:cNvSpPr txBox="1"/>
          <p:nvPr/>
        </p:nvSpPr>
        <p:spPr>
          <a:xfrm>
            <a:off x="2228848" y="1123020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Experiment 1: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“Low” Seed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F16380-9FFD-EEE2-19C8-46FDA6503672}"/>
              </a:ext>
            </a:extLst>
          </p:cNvPr>
          <p:cNvSpPr txBox="1"/>
          <p:nvPr/>
        </p:nvSpPr>
        <p:spPr>
          <a:xfrm>
            <a:off x="7866726" y="1095147"/>
            <a:ext cx="269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Experiment 2: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“High” Seed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E63427-6A81-40C7-7CD4-EA0B66D2D425}"/>
              </a:ext>
            </a:extLst>
          </p:cNvPr>
          <p:cNvSpPr/>
          <p:nvPr/>
        </p:nvSpPr>
        <p:spPr>
          <a:xfrm>
            <a:off x="1405166" y="1471286"/>
            <a:ext cx="4335635" cy="2437283"/>
          </a:xfrm>
          <a:prstGeom prst="rect">
            <a:avLst/>
          </a:prstGeom>
          <a:noFill/>
          <a:ln w="28575">
            <a:solidFill>
              <a:srgbClr val="2E30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300D39-16D7-9117-E7CD-EDDA9FACACA6}"/>
              </a:ext>
            </a:extLst>
          </p:cNvPr>
          <p:cNvSpPr/>
          <p:nvPr/>
        </p:nvSpPr>
        <p:spPr>
          <a:xfrm>
            <a:off x="6616024" y="1434946"/>
            <a:ext cx="5173013" cy="2470317"/>
          </a:xfrm>
          <a:prstGeom prst="rect">
            <a:avLst/>
          </a:prstGeom>
          <a:noFill/>
          <a:ln w="28575">
            <a:solidFill>
              <a:srgbClr val="2E30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4AFBC0-36B4-7013-A626-E1D36972CDA1}"/>
              </a:ext>
            </a:extLst>
          </p:cNvPr>
          <p:cNvCxnSpPr>
            <a:cxnSpLocks/>
          </p:cNvCxnSpPr>
          <p:nvPr/>
        </p:nvCxnSpPr>
        <p:spPr>
          <a:xfrm>
            <a:off x="7106497" y="2354791"/>
            <a:ext cx="378014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18D97E-BD1A-A358-A5BA-872614C0B136}"/>
              </a:ext>
            </a:extLst>
          </p:cNvPr>
          <p:cNvCxnSpPr>
            <a:cxnSpLocks/>
          </p:cNvCxnSpPr>
          <p:nvPr/>
        </p:nvCxnSpPr>
        <p:spPr>
          <a:xfrm>
            <a:off x="1847530" y="2043635"/>
            <a:ext cx="363460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46795E-FD4B-9F61-9423-91778D953C02}"/>
              </a:ext>
            </a:extLst>
          </p:cNvPr>
          <p:cNvCxnSpPr>
            <a:cxnSpLocks/>
          </p:cNvCxnSpPr>
          <p:nvPr/>
        </p:nvCxnSpPr>
        <p:spPr>
          <a:xfrm>
            <a:off x="1881623" y="3105671"/>
            <a:ext cx="363460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76ADA-E883-78CA-EC20-48F35A063A6D}"/>
              </a:ext>
            </a:extLst>
          </p:cNvPr>
          <p:cNvCxnSpPr>
            <a:cxnSpLocks/>
          </p:cNvCxnSpPr>
          <p:nvPr/>
        </p:nvCxnSpPr>
        <p:spPr>
          <a:xfrm>
            <a:off x="7122704" y="2767877"/>
            <a:ext cx="3763942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FFB62C-EC07-71C7-39E9-2B4E48CA6D2F}"/>
              </a:ext>
            </a:extLst>
          </p:cNvPr>
          <p:cNvSpPr txBox="1"/>
          <p:nvPr/>
        </p:nvSpPr>
        <p:spPr>
          <a:xfrm>
            <a:off x="1292167" y="4241735"/>
            <a:ext cx="6833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Lower peak VCD in </a:t>
            </a:r>
            <a:r>
              <a:rPr lang="en-US" sz="2400" b="1">
                <a:solidFill>
                  <a:srgbClr val="FF0000"/>
                </a:solidFill>
              </a:rPr>
              <a:t>NT</a:t>
            </a:r>
            <a:r>
              <a:rPr lang="en-US" sz="2400"/>
              <a:t> condition but </a:t>
            </a:r>
            <a:r>
              <a:rPr lang="en-US" sz="2400" b="1"/>
              <a:t>similar D0-5 IVCD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Higher peak VCD and IVCD in both </a:t>
            </a:r>
            <a:r>
              <a:rPr lang="en-US" sz="2400" b="1">
                <a:solidFill>
                  <a:srgbClr val="467BD2"/>
                </a:solidFill>
              </a:rPr>
              <a:t>AAV2 </a:t>
            </a:r>
            <a:r>
              <a:rPr lang="en-US" sz="2400"/>
              <a:t>and </a:t>
            </a:r>
            <a:r>
              <a:rPr lang="en-US" sz="2400" b="1">
                <a:solidFill>
                  <a:schemeClr val="accent2"/>
                </a:solidFill>
              </a:rPr>
              <a:t>AAV9</a:t>
            </a:r>
            <a:r>
              <a:rPr lang="en-US" sz="2400"/>
              <a:t> conditions, and </a:t>
            </a:r>
            <a:r>
              <a:rPr lang="en-US" sz="2400" b="1"/>
              <a:t>2x D0-5 IVCD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Good conditions for potential amino acid depletion; proceed with REBEL/GC-MS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5B0802-0BAA-A8CF-1AD8-BD14667354E7}"/>
              </a:ext>
            </a:extLst>
          </p:cNvPr>
          <p:cNvCxnSpPr>
            <a:cxnSpLocks/>
          </p:cNvCxnSpPr>
          <p:nvPr/>
        </p:nvCxnSpPr>
        <p:spPr>
          <a:xfrm>
            <a:off x="5945531" y="2089935"/>
            <a:ext cx="455271" cy="2648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079327-A4FD-98E2-BBB4-1441DDC48CDE}"/>
              </a:ext>
            </a:extLst>
          </p:cNvPr>
          <p:cNvCxnSpPr>
            <a:cxnSpLocks/>
          </p:cNvCxnSpPr>
          <p:nvPr/>
        </p:nvCxnSpPr>
        <p:spPr>
          <a:xfrm flipV="1">
            <a:off x="5945531" y="2858946"/>
            <a:ext cx="455271" cy="2467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6EB59709-2662-8EB1-EFBB-B4DC4510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11" y="4318348"/>
            <a:ext cx="3578961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8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C746-9E30-3787-8DBE-A23F988E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/>
              <a:t>High density AAV study growth trends (Viability)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AA3714-C7A2-400A-483F-DD20F7D2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67" y="1778812"/>
            <a:ext cx="4935101" cy="24374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5FA008-E4EF-358D-2828-8DB5CB59A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629" y="1805583"/>
            <a:ext cx="5053643" cy="245964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B9E4D5-8878-36AE-37AE-732FDB295FD5}"/>
              </a:ext>
            </a:extLst>
          </p:cNvPr>
          <p:cNvSpPr txBox="1"/>
          <p:nvPr/>
        </p:nvSpPr>
        <p:spPr>
          <a:xfrm>
            <a:off x="2477861" y="1392720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Experiment 1: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“Low” Seed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F16380-9FFD-EEE2-19C8-46FDA6503672}"/>
              </a:ext>
            </a:extLst>
          </p:cNvPr>
          <p:cNvSpPr txBox="1"/>
          <p:nvPr/>
        </p:nvSpPr>
        <p:spPr>
          <a:xfrm>
            <a:off x="7881767" y="1396732"/>
            <a:ext cx="269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Experiment 2: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“High” Seed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E63427-6A81-40C7-7CD4-EA0B66D2D425}"/>
              </a:ext>
            </a:extLst>
          </p:cNvPr>
          <p:cNvSpPr/>
          <p:nvPr/>
        </p:nvSpPr>
        <p:spPr>
          <a:xfrm>
            <a:off x="1301044" y="1778812"/>
            <a:ext cx="4926224" cy="2437458"/>
          </a:xfrm>
          <a:prstGeom prst="rect">
            <a:avLst/>
          </a:prstGeom>
          <a:noFill/>
          <a:ln w="28575">
            <a:solidFill>
              <a:srgbClr val="2E30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300D39-16D7-9117-E7CD-EDDA9FACACA6}"/>
              </a:ext>
            </a:extLst>
          </p:cNvPr>
          <p:cNvSpPr/>
          <p:nvPr/>
        </p:nvSpPr>
        <p:spPr>
          <a:xfrm>
            <a:off x="6692753" y="1784875"/>
            <a:ext cx="5020074" cy="2459646"/>
          </a:xfrm>
          <a:prstGeom prst="rect">
            <a:avLst/>
          </a:prstGeom>
          <a:noFill/>
          <a:ln w="28575">
            <a:solidFill>
              <a:srgbClr val="2E30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3BDC6-2B2A-A2B5-1CDC-E7E706D6659B}"/>
              </a:ext>
            </a:extLst>
          </p:cNvPr>
          <p:cNvSpPr txBox="1"/>
          <p:nvPr/>
        </p:nvSpPr>
        <p:spPr>
          <a:xfrm>
            <a:off x="1292167" y="4676438"/>
            <a:ext cx="10397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Cell death comparable between low/high seed for </a:t>
            </a:r>
            <a:r>
              <a:rPr lang="en-US" sz="2400" b="1">
                <a:solidFill>
                  <a:srgbClr val="467BD2"/>
                </a:solidFill>
              </a:rPr>
              <a:t>AAV2</a:t>
            </a:r>
            <a:r>
              <a:rPr lang="en-US" sz="2400"/>
              <a:t> and </a:t>
            </a:r>
            <a:r>
              <a:rPr lang="en-US" sz="2400" b="1">
                <a:solidFill>
                  <a:schemeClr val="accent2"/>
                </a:solidFill>
              </a:rPr>
              <a:t>AAV9</a:t>
            </a:r>
            <a:endParaRPr 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Early viability drops for </a:t>
            </a:r>
            <a:r>
              <a:rPr lang="en-US" sz="2400" b="1">
                <a:solidFill>
                  <a:srgbClr val="FF0000"/>
                </a:solidFill>
              </a:rPr>
              <a:t>NT</a:t>
            </a:r>
            <a:r>
              <a:rPr lang="en-US" sz="2400"/>
              <a:t> and </a:t>
            </a:r>
            <a:r>
              <a:rPr lang="en-US" sz="2400" b="1" err="1">
                <a:solidFill>
                  <a:srgbClr val="AC3DC1"/>
                </a:solidFill>
              </a:rPr>
              <a:t>pcDNA</a:t>
            </a:r>
            <a:r>
              <a:rPr lang="en-US" sz="2400" b="1">
                <a:solidFill>
                  <a:srgbClr val="AC3DC1"/>
                </a:solidFill>
              </a:rPr>
              <a:t> Tx </a:t>
            </a:r>
            <a:r>
              <a:rPr lang="en-US" sz="2400"/>
              <a:t>at high seed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/>
              <a:t>Depletion of …? (TBD from REBEL, GC-MS, YSI)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Plan to monitor and </a:t>
            </a:r>
            <a:r>
              <a:rPr lang="en-US" sz="2400" b="1"/>
              <a:t>feed glucose </a:t>
            </a:r>
            <a:r>
              <a:rPr lang="en-US" sz="2400"/>
              <a:t>in the future</a:t>
            </a:r>
          </a:p>
        </p:txBody>
      </p:sp>
    </p:spTree>
    <p:extLst>
      <p:ext uri="{BB962C8B-B14F-4D97-AF65-F5344CB8AC3E}">
        <p14:creationId xmlns:p14="http://schemas.microsoft.com/office/powerpoint/2010/main" val="181600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BF99-F6B9-BDDD-06E0-3A32120F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13" y="365126"/>
            <a:ext cx="9461186" cy="1070483"/>
          </a:xfrm>
        </p:spPr>
        <p:txBody>
          <a:bodyPr>
            <a:normAutofit fontScale="90000"/>
          </a:bodyPr>
          <a:lstStyle/>
          <a:p>
            <a:r>
              <a:rPr lang="en-US"/>
              <a:t>Standard material received for SEC-MALS method development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3D6E27-FA8D-A1F8-E970-3076F8E20237}"/>
              </a:ext>
            </a:extLst>
          </p:cNvPr>
          <p:cNvGraphicFramePr>
            <a:graphicFrameLocks noGrp="1"/>
          </p:cNvGraphicFramePr>
          <p:nvPr/>
        </p:nvGraphicFramePr>
        <p:xfrm>
          <a:off x="2264575" y="1393907"/>
          <a:ext cx="8124059" cy="1452277"/>
        </p:xfrm>
        <a:graphic>
          <a:graphicData uri="http://schemas.openxmlformats.org/drawingml/2006/table">
            <a:tbl>
              <a:tblPr/>
              <a:tblGrid>
                <a:gridCol w="2002536">
                  <a:extLst>
                    <a:ext uri="{9D8B030D-6E8A-4147-A177-3AD203B41FA5}">
                      <a16:colId xmlns:a16="http://schemas.microsoft.com/office/drawing/2014/main" val="2294587669"/>
                    </a:ext>
                  </a:extLst>
                </a:gridCol>
                <a:gridCol w="1235874">
                  <a:extLst>
                    <a:ext uri="{9D8B030D-6E8A-4147-A177-3AD203B41FA5}">
                      <a16:colId xmlns:a16="http://schemas.microsoft.com/office/drawing/2014/main" val="3415827219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29433415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12700952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401458928"/>
                    </a:ext>
                  </a:extLst>
                </a:gridCol>
                <a:gridCol w="1380449">
                  <a:extLst>
                    <a:ext uri="{9D8B030D-6E8A-4147-A177-3AD203B41FA5}">
                      <a16:colId xmlns:a16="http://schemas.microsoft.com/office/drawing/2014/main" val="564234936"/>
                    </a:ext>
                  </a:extLst>
                </a:gridCol>
              </a:tblGrid>
              <a:tr h="476917"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BE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280/260 of AAV peak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F0BE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BE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39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 1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 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 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A280/A260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Calculated % full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584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Full AAV2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0.8021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0.7899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0.7890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0.7937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104%± 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0.77%</a:t>
                      </a:r>
                      <a:endParaRPr lang="en-US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67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Empty AAV2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1.4532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1.4377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1.4435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1.4448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9%±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0.22%</a:t>
                      </a:r>
                      <a:endParaRPr lang="en-US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561699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703825-B076-5EE0-FE5E-CC54FD3F86FD}"/>
              </a:ext>
            </a:extLst>
          </p:cNvPr>
          <p:cNvGraphicFramePr>
            <a:graphicFrameLocks/>
          </p:cNvGraphicFramePr>
          <p:nvPr/>
        </p:nvGraphicFramePr>
        <p:xfrm>
          <a:off x="4046467" y="3029452"/>
          <a:ext cx="4560277" cy="272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7E720D-29BC-4F45-27FB-DD422604082E}"/>
              </a:ext>
            </a:extLst>
          </p:cNvPr>
          <p:cNvSpPr txBox="1"/>
          <p:nvPr/>
        </p:nvSpPr>
        <p:spPr>
          <a:xfrm>
            <a:off x="2235199" y="5907315"/>
            <a:ext cx="889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SEC-MALS quantification is a precise tool but requires large amounts of AAV </a:t>
            </a:r>
            <a:r>
              <a:rPr lang="en-US" b="1"/>
              <a:t>&gt;1e12 purified VPs </a:t>
            </a:r>
            <a:r>
              <a:rPr lang="en-US" b="1" dirty="0"/>
              <a:t>per run. </a:t>
            </a:r>
            <a:r>
              <a:rPr lang="en-US" b="1" u="sng" dirty="0"/>
              <a:t>Mass photometry</a:t>
            </a:r>
            <a:r>
              <a:rPr lang="en-US" b="1" dirty="0"/>
              <a:t> may offer similar analysis with ~x100 less material</a:t>
            </a:r>
          </a:p>
        </p:txBody>
      </p:sp>
    </p:spTree>
    <p:extLst>
      <p:ext uri="{BB962C8B-B14F-4D97-AF65-F5344CB8AC3E}">
        <p14:creationId xmlns:p14="http://schemas.microsoft.com/office/powerpoint/2010/main" val="334902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84C6-2165-9FF3-36C8-A6494570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C0677-0114-C1FC-81CB-F6E10E4E9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Compare AAV2 and AAV9 amino acid consumption with higher seed density</a:t>
            </a:r>
          </a:p>
          <a:p>
            <a:pPr lvl="1"/>
            <a:r>
              <a:rPr lang="en-US"/>
              <a:t>Aim to exhaust one or multiple amino acids</a:t>
            </a:r>
          </a:p>
          <a:p>
            <a:pPr lvl="1"/>
            <a:r>
              <a:rPr lang="en-US"/>
              <a:t>Measure AAV titer daily to get consumption/vector produced</a:t>
            </a:r>
          </a:p>
          <a:p>
            <a:pPr lvl="1"/>
            <a:r>
              <a:rPr lang="en-US"/>
              <a:t>Try different densities at once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Determine equipment capabilities for SEC-MALS and mass photometry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Begin DoE screens for essential amino acid deleted media </a:t>
            </a:r>
          </a:p>
        </p:txBody>
      </p:sp>
    </p:spTree>
    <p:extLst>
      <p:ext uri="{BB962C8B-B14F-4D97-AF65-F5344CB8AC3E}">
        <p14:creationId xmlns:p14="http://schemas.microsoft.com/office/powerpoint/2010/main" val="171249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FD8C-4A55-A24F-6E4C-00F4C832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UML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0444-28C5-3BC8-22D2-C08F2FB2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Transfection of original AMBIC HEK293 cells</a:t>
            </a:r>
          </a:p>
          <a:p>
            <a:pPr lvl="1"/>
            <a:r>
              <a:rPr lang="en-US" sz="2000" dirty="0"/>
              <a:t>Two scales (deep-well plate and shake flask)</a:t>
            </a:r>
          </a:p>
          <a:p>
            <a:r>
              <a:rPr lang="en-US" sz="2000" dirty="0"/>
              <a:t>Genome titer measurement (qPCR) to check the consistency across two different scales</a:t>
            </a:r>
          </a:p>
          <a:p>
            <a:r>
              <a:rPr lang="en-US" sz="2000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1344687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66B82-DB0A-AF18-E9CE-F98B54823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BAB6-88CC-3153-9E45-ABD1A5C7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UD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FB13-961C-9E53-5E23-B78B2F269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HPLC method development for F/E measurement</a:t>
            </a:r>
          </a:p>
          <a:p>
            <a:r>
              <a:rPr lang="en-US" sz="2000" dirty="0"/>
              <a:t>AAV9 F/E preparation chromatography development</a:t>
            </a:r>
          </a:p>
          <a:p>
            <a:pPr lvl="1"/>
            <a:r>
              <a:rPr lang="en-US" sz="2000" dirty="0" err="1"/>
              <a:t>Capto</a:t>
            </a:r>
            <a:r>
              <a:rPr lang="en-US" sz="2000" dirty="0"/>
              <a:t> Q</a:t>
            </a:r>
          </a:p>
        </p:txBody>
      </p:sp>
    </p:spTree>
    <p:extLst>
      <p:ext uri="{BB962C8B-B14F-4D97-AF65-F5344CB8AC3E}">
        <p14:creationId xmlns:p14="http://schemas.microsoft.com/office/powerpoint/2010/main" val="5311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75A8133-ACE0-4658-A9C0-B928B8136091}"/>
              </a:ext>
            </a:extLst>
          </p:cNvPr>
          <p:cNvGrpSpPr/>
          <p:nvPr/>
        </p:nvGrpSpPr>
        <p:grpSpPr>
          <a:xfrm>
            <a:off x="102935" y="146549"/>
            <a:ext cx="938719" cy="6655110"/>
            <a:chOff x="-4335" y="-3077"/>
            <a:chExt cx="938719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86212E21-9B7A-490F-BB65-80ABE4F0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B1AD3D-1743-4835-A241-1D2FE89BF530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0643" y="2353231"/>
              <a:ext cx="5651336" cy="938719"/>
              <a:chOff x="325118" y="2690362"/>
              <a:chExt cx="6177280" cy="102608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9E8546-58C9-4112-95B0-BADCFBE80EDA}"/>
                  </a:ext>
                </a:extLst>
              </p:cNvPr>
              <p:cNvSpPr/>
              <p:nvPr/>
            </p:nvSpPr>
            <p:spPr>
              <a:xfrm rot="5400000">
                <a:off x="2903084" y="117132"/>
                <a:ext cx="1021347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4E24F4E7-3B28-4828-942C-CA572564B7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27EAE4-3D61-41A8-B98A-F1DC0AC27A78}"/>
                  </a:ext>
                </a:extLst>
              </p:cNvPr>
              <p:cNvSpPr txBox="1"/>
              <p:nvPr/>
            </p:nvSpPr>
            <p:spPr>
              <a:xfrm>
                <a:off x="3766846" y="2690362"/>
                <a:ext cx="2672436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D265540-1FD7-160D-A111-A0D258F46422}"/>
              </a:ext>
            </a:extLst>
          </p:cNvPr>
          <p:cNvSpPr txBox="1"/>
          <p:nvPr/>
        </p:nvSpPr>
        <p:spPr>
          <a:xfrm>
            <a:off x="1770583" y="1171863"/>
            <a:ext cx="87551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Accurate and reproducible full-to-empty capsid ratios can be measured with Agilent Bio SAX strong anion exchange columns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Efficient, simple, small volume, excellent linearity and reproducibility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Relative peak height ~ F/E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Serotype specific binding profiles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940F37-4400-CDAC-911C-31B4EC7756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2" t="48253" b="6664"/>
          <a:stretch/>
        </p:blipFill>
        <p:spPr>
          <a:xfrm>
            <a:off x="3141116" y="3429000"/>
            <a:ext cx="6014054" cy="29408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08FDE00-B5E7-1EA3-8FB5-39F5BED45760}"/>
              </a:ext>
            </a:extLst>
          </p:cNvPr>
          <p:cNvSpPr txBox="1"/>
          <p:nvPr/>
        </p:nvSpPr>
        <p:spPr>
          <a:xfrm>
            <a:off x="8647136" y="3115534"/>
            <a:ext cx="4006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(1)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ADE5B-4864-0919-CBCC-79BF0AC7B4A5}"/>
              </a:ext>
            </a:extLst>
          </p:cNvPr>
          <p:cNvSpPr txBox="1">
            <a:spLocks/>
          </p:cNvSpPr>
          <p:nvPr/>
        </p:nvSpPr>
        <p:spPr>
          <a:xfrm>
            <a:off x="1488933" y="122312"/>
            <a:ext cx="9214134" cy="542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 method development for F/E measurement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A8C40-ADB6-72F2-3008-30E68B4B48F1}"/>
              </a:ext>
            </a:extLst>
          </p:cNvPr>
          <p:cNvSpPr txBox="1"/>
          <p:nvPr/>
        </p:nvSpPr>
        <p:spPr>
          <a:xfrm>
            <a:off x="1135090" y="6524659"/>
            <a:ext cx="28335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Liau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B. Agilent Applications,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‌</a:t>
            </a:r>
          </a:p>
        </p:txBody>
      </p:sp>
    </p:spTree>
    <p:extLst>
      <p:ext uri="{BB962C8B-B14F-4D97-AF65-F5344CB8AC3E}">
        <p14:creationId xmlns:p14="http://schemas.microsoft.com/office/powerpoint/2010/main" val="807640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75A8133-ACE0-4658-A9C0-B928B8136091}"/>
              </a:ext>
            </a:extLst>
          </p:cNvPr>
          <p:cNvGrpSpPr/>
          <p:nvPr/>
        </p:nvGrpSpPr>
        <p:grpSpPr>
          <a:xfrm>
            <a:off x="63691" y="55790"/>
            <a:ext cx="968443" cy="6655110"/>
            <a:chOff x="-4334" y="-3077"/>
            <a:chExt cx="968443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86212E21-9B7A-490F-BB65-80ABE4F0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B1AD3D-1743-4835-A241-1D2FE89BF530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45780" y="2338369"/>
              <a:ext cx="5651336" cy="968443"/>
              <a:chOff x="325118" y="2690362"/>
              <a:chExt cx="6177280" cy="105857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9E8546-58C9-4112-95B0-BADCFBE80EDA}"/>
                  </a:ext>
                </a:extLst>
              </p:cNvPr>
              <p:cNvSpPr/>
              <p:nvPr/>
            </p:nvSpPr>
            <p:spPr>
              <a:xfrm rot="5400000">
                <a:off x="2886839" y="133377"/>
                <a:ext cx="1053837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4E24F4E7-3B28-4828-942C-CA572564B7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27EAE4-3D61-41A8-B98A-F1DC0AC27A78}"/>
                  </a:ext>
                </a:extLst>
              </p:cNvPr>
              <p:cNvSpPr txBox="1"/>
              <p:nvPr/>
            </p:nvSpPr>
            <p:spPr>
              <a:xfrm>
                <a:off x="3766846" y="2690362"/>
                <a:ext cx="2672436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CC86507-CBC5-D6FE-27A8-F994A4D35207}"/>
              </a:ext>
            </a:extLst>
          </p:cNvPr>
          <p:cNvSpPr txBox="1">
            <a:spLocks/>
          </p:cNvSpPr>
          <p:nvPr/>
        </p:nvSpPr>
        <p:spPr>
          <a:xfrm>
            <a:off x="1488933" y="122312"/>
            <a:ext cx="9214134" cy="542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 method development for F/E measurement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7DE5D14-6208-A3CA-08F1-34FE650D07B7}"/>
              </a:ext>
            </a:extLst>
          </p:cNvPr>
          <p:cNvGraphicFramePr>
            <a:graphicFrameLocks noGrp="1"/>
          </p:cNvGraphicFramePr>
          <p:nvPr/>
        </p:nvGraphicFramePr>
        <p:xfrm>
          <a:off x="1827103" y="2206851"/>
          <a:ext cx="4078500" cy="2062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8500">
                  <a:extLst>
                    <a:ext uri="{9D8B030D-6E8A-4147-A177-3AD203B41FA5}">
                      <a16:colId xmlns:a16="http://schemas.microsoft.com/office/drawing/2014/main" val="262667734"/>
                    </a:ext>
                  </a:extLst>
                </a:gridCol>
              </a:tblGrid>
              <a:tr h="4314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Binary Pump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137740"/>
                  </a:ext>
                </a:extLst>
              </a:tr>
              <a:tr h="6737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20 mM bis-tris propane, pH 9.0, 2 mM MgCl</a:t>
                      </a:r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971521"/>
                  </a:ext>
                </a:extLst>
              </a:tr>
              <a:tr h="9573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20 mM bis-tris propane + 250 mM  sodium acetate trihydrate, pH 9.0, 2 mM MgCl</a:t>
                      </a:r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242891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1E5F698E-8810-01C8-7000-59635644DF71}"/>
              </a:ext>
            </a:extLst>
          </p:cNvPr>
          <p:cNvGrpSpPr/>
          <p:nvPr/>
        </p:nvGrpSpPr>
        <p:grpSpPr>
          <a:xfrm>
            <a:off x="6613479" y="1984573"/>
            <a:ext cx="3959026" cy="2507034"/>
            <a:chOff x="3866354" y="3422831"/>
            <a:chExt cx="3495940" cy="2219636"/>
          </a:xfrm>
        </p:grpSpPr>
        <p:pic>
          <p:nvPicPr>
            <p:cNvPr id="35" name="Picture 34" descr="A screenshot of a chart&#10;&#10;Description automatically generated">
              <a:extLst>
                <a:ext uri="{FF2B5EF4-FFF2-40B4-BE49-F238E27FC236}">
                  <a16:creationId xmlns:a16="http://schemas.microsoft.com/office/drawing/2014/main" id="{A5B511B8-DA51-5148-76B8-B8818A886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048"/>
            <a:stretch/>
          </p:blipFill>
          <p:spPr>
            <a:xfrm>
              <a:off x="3866354" y="3422832"/>
              <a:ext cx="1918305" cy="2219635"/>
            </a:xfrm>
            <a:prstGeom prst="rect">
              <a:avLst/>
            </a:prstGeom>
          </p:spPr>
        </p:pic>
        <p:pic>
          <p:nvPicPr>
            <p:cNvPr id="36" name="Picture 35" descr="A screenshot of a chart&#10;&#10;Description automatically generated">
              <a:extLst>
                <a:ext uri="{FF2B5EF4-FFF2-40B4-BE49-F238E27FC236}">
                  <a16:creationId xmlns:a16="http://schemas.microsoft.com/office/drawing/2014/main" id="{A5217B1E-161C-A97B-5483-94A2F28B2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79" r="2419"/>
            <a:stretch/>
          </p:blipFill>
          <p:spPr>
            <a:xfrm>
              <a:off x="5784659" y="3422831"/>
              <a:ext cx="1577635" cy="221963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64333B-A4A7-73EA-E1B2-82235BA480A3}"/>
              </a:ext>
            </a:extLst>
          </p:cNvPr>
          <p:cNvGrpSpPr/>
          <p:nvPr/>
        </p:nvGrpSpPr>
        <p:grpSpPr>
          <a:xfrm>
            <a:off x="1720759" y="4651149"/>
            <a:ext cx="9131277" cy="1856567"/>
            <a:chOff x="2244793" y="3850559"/>
            <a:chExt cx="8440572" cy="1496521"/>
          </a:xfrm>
        </p:grpSpPr>
        <p:pic>
          <p:nvPicPr>
            <p:cNvPr id="39" name="Picture 38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BB1E8C31-D541-5526-B482-8CE9F143B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27"/>
            <a:stretch/>
          </p:blipFill>
          <p:spPr>
            <a:xfrm>
              <a:off x="2244793" y="3850559"/>
              <a:ext cx="8440572" cy="149652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343B3B-AC29-C73C-7A1E-ED1DD66C3D55}"/>
                </a:ext>
              </a:extLst>
            </p:cNvPr>
            <p:cNvSpPr txBox="1"/>
            <p:nvPr/>
          </p:nvSpPr>
          <p:spPr>
            <a:xfrm>
              <a:off x="2772435" y="4827090"/>
              <a:ext cx="75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0% 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54F74B-0F81-38AF-18A0-E5AEC7B00ADB}"/>
                </a:ext>
              </a:extLst>
            </p:cNvPr>
            <p:cNvSpPr txBox="1"/>
            <p:nvPr/>
          </p:nvSpPr>
          <p:spPr>
            <a:xfrm>
              <a:off x="4806900" y="4724401"/>
              <a:ext cx="75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9% 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271E65-6436-719D-5107-1B8A35E0C5E2}"/>
                </a:ext>
              </a:extLst>
            </p:cNvPr>
            <p:cNvSpPr txBox="1"/>
            <p:nvPr/>
          </p:nvSpPr>
          <p:spPr>
            <a:xfrm>
              <a:off x="7780285" y="4539735"/>
              <a:ext cx="893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30% B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9FABD15-3B69-4538-1E9C-044D45897F45}"/>
              </a:ext>
            </a:extLst>
          </p:cNvPr>
          <p:cNvSpPr txBox="1"/>
          <p:nvPr/>
        </p:nvSpPr>
        <p:spPr>
          <a:xfrm>
            <a:off x="1720759" y="1147332"/>
            <a:ext cx="8851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Optimized for serotype 9 by lowering concentration of bis-tris propane and salt and adjusting step gradients and isocratic hold  </a:t>
            </a:r>
          </a:p>
        </p:txBody>
      </p:sp>
    </p:spTree>
    <p:extLst>
      <p:ext uri="{BB962C8B-B14F-4D97-AF65-F5344CB8AC3E}">
        <p14:creationId xmlns:p14="http://schemas.microsoft.com/office/powerpoint/2010/main" val="2929987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3ADB8-AD18-F602-9C14-7B0BE4A8C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9C5EB-75A3-82DA-50FD-8D83E07EBD12}"/>
              </a:ext>
            </a:extLst>
          </p:cNvPr>
          <p:cNvGrpSpPr/>
          <p:nvPr/>
        </p:nvGrpSpPr>
        <p:grpSpPr>
          <a:xfrm>
            <a:off x="63691" y="55790"/>
            <a:ext cx="968443" cy="6655110"/>
            <a:chOff x="-4334" y="-3077"/>
            <a:chExt cx="968443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576261CF-1823-C690-B86B-2BC533059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03D6140-BD70-7ADF-8C3C-FC5ADAB5829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45780" y="2338369"/>
              <a:ext cx="5651336" cy="968443"/>
              <a:chOff x="325118" y="2690362"/>
              <a:chExt cx="6177280" cy="105857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EA8EB9B-A170-A075-4B47-B23C8C3A4E6A}"/>
                  </a:ext>
                </a:extLst>
              </p:cNvPr>
              <p:cNvSpPr/>
              <p:nvPr/>
            </p:nvSpPr>
            <p:spPr>
              <a:xfrm rot="5400000">
                <a:off x="2886839" y="133377"/>
                <a:ext cx="1053837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985945A8-B327-E35D-556F-B9A778C2DB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AD2D10-B369-ED3B-343F-BBBCB10A23D7}"/>
                  </a:ext>
                </a:extLst>
              </p:cNvPr>
              <p:cNvSpPr txBox="1"/>
              <p:nvPr/>
            </p:nvSpPr>
            <p:spPr>
              <a:xfrm>
                <a:off x="3766846" y="2690362"/>
                <a:ext cx="2672436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B17854F-9C11-C899-418E-932259A78F86}"/>
              </a:ext>
            </a:extLst>
          </p:cNvPr>
          <p:cNvSpPr txBox="1">
            <a:spLocks/>
          </p:cNvSpPr>
          <p:nvPr/>
        </p:nvSpPr>
        <p:spPr>
          <a:xfrm>
            <a:off x="1488933" y="122312"/>
            <a:ext cx="9214134" cy="542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 method development for F/E measurement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909483-1BCF-6FDA-4FE7-11DE89B315C0}"/>
              </a:ext>
            </a:extLst>
          </p:cNvPr>
          <p:cNvGrpSpPr/>
          <p:nvPr/>
        </p:nvGrpSpPr>
        <p:grpSpPr>
          <a:xfrm>
            <a:off x="2558782" y="3292041"/>
            <a:ext cx="7109826" cy="1846819"/>
            <a:chOff x="2558782" y="3292041"/>
            <a:chExt cx="7109826" cy="1846819"/>
          </a:xfrm>
        </p:grpSpPr>
        <p:pic>
          <p:nvPicPr>
            <p:cNvPr id="20" name="Picture 19" descr="A screenshot of a graph&#10;&#10;Description automatically generated">
              <a:extLst>
                <a:ext uri="{FF2B5EF4-FFF2-40B4-BE49-F238E27FC236}">
                  <a16:creationId xmlns:a16="http://schemas.microsoft.com/office/drawing/2014/main" id="{A497A9A5-6872-42D8-3230-FA42353BB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41"/>
            <a:stretch/>
          </p:blipFill>
          <p:spPr>
            <a:xfrm>
              <a:off x="2558782" y="3292041"/>
              <a:ext cx="7109826" cy="184681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D98771-BCBE-BC62-738A-787EED4152AE}"/>
                </a:ext>
              </a:extLst>
            </p:cNvPr>
            <p:cNvSpPr txBox="1"/>
            <p:nvPr/>
          </p:nvSpPr>
          <p:spPr>
            <a:xfrm>
              <a:off x="2852156" y="3472329"/>
              <a:ext cx="261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TL empty sample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8EE23F-66C1-06DA-D531-D4CCA0D4963C}"/>
              </a:ext>
            </a:extLst>
          </p:cNvPr>
          <p:cNvGrpSpPr/>
          <p:nvPr/>
        </p:nvGrpSpPr>
        <p:grpSpPr>
          <a:xfrm>
            <a:off x="2535085" y="1866098"/>
            <a:ext cx="7157220" cy="1252638"/>
            <a:chOff x="2588482" y="1351993"/>
            <a:chExt cx="7157220" cy="1252638"/>
          </a:xfrm>
        </p:grpSpPr>
        <p:pic>
          <p:nvPicPr>
            <p:cNvPr id="23" name="Picture 2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BBC0516C-DECE-21CE-84D5-80BF2DE42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48" r="630" b="31531"/>
            <a:stretch/>
          </p:blipFill>
          <p:spPr>
            <a:xfrm>
              <a:off x="2588482" y="1351993"/>
              <a:ext cx="7157220" cy="125263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44DD43-2B7D-BD15-41FD-8D03A6B4D787}"/>
                </a:ext>
              </a:extLst>
            </p:cNvPr>
            <p:cNvSpPr txBox="1"/>
            <p:nvPr/>
          </p:nvSpPr>
          <p:spPr>
            <a:xfrm>
              <a:off x="2810562" y="1503518"/>
              <a:ext cx="261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TL full sample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22A10C4-9E65-720F-B9C5-DE3208020F7D}"/>
              </a:ext>
            </a:extLst>
          </p:cNvPr>
          <p:cNvSpPr txBox="1"/>
          <p:nvPr/>
        </p:nvSpPr>
        <p:spPr>
          <a:xfrm>
            <a:off x="1732532" y="824177"/>
            <a:ext cx="8851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Injection = 5E10 capsids (20x 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sample = 15-25% full based on historical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and empty peaks eluted off column as expected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39D41A-0A88-671A-19BE-345CDB1E4E37}"/>
              </a:ext>
            </a:extLst>
          </p:cNvPr>
          <p:cNvSpPr txBox="1"/>
          <p:nvPr/>
        </p:nvSpPr>
        <p:spPr>
          <a:xfrm>
            <a:off x="1488933" y="5242972"/>
            <a:ext cx="10285241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TL samples:</a:t>
            </a:r>
          </a:p>
          <a:p>
            <a:r>
              <a:rPr lang="en-US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Produced in </a:t>
            </a:r>
            <a:r>
              <a:rPr lang="en-US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1L shake flasks (standard transfection). Lysate produced by resuspending cell pellets in lysis buffer and freeze/thaw. Lysate and supernatant pooled together and purified with 1 cycle of POROS </a:t>
            </a:r>
            <a:r>
              <a:rPr lang="en-US" sz="13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CaptureSelect</a:t>
            </a:r>
            <a:r>
              <a:rPr lang="en-US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AAV9 affinity chromatography using 6 mL column (</a:t>
            </a:r>
            <a:r>
              <a:rPr lang="en-US" sz="13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Akta</a:t>
            </a:r>
            <a:r>
              <a:rPr lang="en-US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Avant). Elution pool collected in 20 mM Glycine-HCl, pH 2.6 elution buffer and neutralized by addition of 1M TRIS-HCl pH 8.7. </a:t>
            </a:r>
          </a:p>
          <a:p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-1E14 capsids/mL (injection volume- 10 µl of 20x diluted sample)</a:t>
            </a:r>
          </a:p>
          <a:p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-Full sample: 15-25% full based on historical data</a:t>
            </a:r>
          </a:p>
          <a:p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Samples in 20 mM glycine, 100mM TRIS=HCl, pH~8-8.2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9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78A33-55E1-E6F6-DF4D-3D586D622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EF3369-6B47-A351-6573-9C60B068D62C}"/>
              </a:ext>
            </a:extLst>
          </p:cNvPr>
          <p:cNvGrpSpPr/>
          <p:nvPr/>
        </p:nvGrpSpPr>
        <p:grpSpPr>
          <a:xfrm>
            <a:off x="63691" y="55790"/>
            <a:ext cx="968443" cy="6655110"/>
            <a:chOff x="-4334" y="-3077"/>
            <a:chExt cx="968443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5E23F6D0-771A-EF83-7598-9DBF64535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814F8C-E94F-F07F-9616-1F499A1EF8F0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45780" y="2338369"/>
              <a:ext cx="5651336" cy="968443"/>
              <a:chOff x="325118" y="2690362"/>
              <a:chExt cx="6177280" cy="105857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C1ABC07-0A1D-06F8-5BF8-C6FE939226E0}"/>
                  </a:ext>
                </a:extLst>
              </p:cNvPr>
              <p:cNvSpPr/>
              <p:nvPr/>
            </p:nvSpPr>
            <p:spPr>
              <a:xfrm rot="5400000">
                <a:off x="2886839" y="133377"/>
                <a:ext cx="1053837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9029C4C5-44E8-C7EC-9FA7-8F4B9C0354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592978-8360-D3F1-3392-7BD7E1D91903}"/>
                  </a:ext>
                </a:extLst>
              </p:cNvPr>
              <p:cNvSpPr txBox="1"/>
              <p:nvPr/>
            </p:nvSpPr>
            <p:spPr>
              <a:xfrm>
                <a:off x="3766846" y="2690362"/>
                <a:ext cx="2672436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9CE9E66-D629-A5BA-84A0-44DAC3A4412B}"/>
              </a:ext>
            </a:extLst>
          </p:cNvPr>
          <p:cNvSpPr txBox="1">
            <a:spLocks/>
          </p:cNvSpPr>
          <p:nvPr/>
        </p:nvSpPr>
        <p:spPr>
          <a:xfrm>
            <a:off x="1488933" y="113531"/>
            <a:ext cx="9214134" cy="542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 method development for F/E measurement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15ACE9-CD09-2A65-28AE-5588626DAAF5}"/>
              </a:ext>
            </a:extLst>
          </p:cNvPr>
          <p:cNvGrpSpPr>
            <a:grpSpLocks noChangeAspect="1"/>
          </p:cNvGrpSpPr>
          <p:nvPr/>
        </p:nvGrpSpPr>
        <p:grpSpPr>
          <a:xfrm>
            <a:off x="1776675" y="1531338"/>
            <a:ext cx="8638650" cy="1554480"/>
            <a:chOff x="2064621" y="2672560"/>
            <a:chExt cx="7109826" cy="1279375"/>
          </a:xfrm>
        </p:grpSpPr>
        <p:pic>
          <p:nvPicPr>
            <p:cNvPr id="3" name="Picture 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F3984CA-3B40-4DBE-553A-BA9D7D6C6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82" b="30085"/>
            <a:stretch/>
          </p:blipFill>
          <p:spPr>
            <a:xfrm>
              <a:off x="2064621" y="2672560"/>
              <a:ext cx="7109826" cy="12793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B0A86A-967A-1053-1DDE-E76C458F7146}"/>
                </a:ext>
              </a:extLst>
            </p:cNvPr>
            <p:cNvSpPr txBox="1"/>
            <p:nvPr/>
          </p:nvSpPr>
          <p:spPr>
            <a:xfrm>
              <a:off x="2405389" y="2881458"/>
              <a:ext cx="261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</a:t>
              </a:r>
              <a:r>
                <a:rPr lang="en-US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Addgene</a:t>
              </a:r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standard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2B735-F522-3795-838B-9AEEC7EFC72B}"/>
              </a:ext>
            </a:extLst>
          </p:cNvPr>
          <p:cNvGrpSpPr>
            <a:grpSpLocks noChangeAspect="1"/>
          </p:cNvGrpSpPr>
          <p:nvPr/>
        </p:nvGrpSpPr>
        <p:grpSpPr>
          <a:xfrm>
            <a:off x="1776675" y="3050482"/>
            <a:ext cx="8649749" cy="2286000"/>
            <a:chOff x="2558782" y="3292041"/>
            <a:chExt cx="7109826" cy="1846819"/>
          </a:xfrm>
        </p:grpSpPr>
        <p:pic>
          <p:nvPicPr>
            <p:cNvPr id="20" name="Picture 19" descr="A screenshot of a graph&#10;&#10;Description automatically generated">
              <a:extLst>
                <a:ext uri="{FF2B5EF4-FFF2-40B4-BE49-F238E27FC236}">
                  <a16:creationId xmlns:a16="http://schemas.microsoft.com/office/drawing/2014/main" id="{B4CF77DA-E38A-7C97-391D-803CFC0A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41"/>
            <a:stretch/>
          </p:blipFill>
          <p:spPr>
            <a:xfrm>
              <a:off x="2558782" y="3292041"/>
              <a:ext cx="7109826" cy="184681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05C16B-93C8-ACCB-C61E-72B225F40EE6}"/>
                </a:ext>
              </a:extLst>
            </p:cNvPr>
            <p:cNvSpPr txBox="1"/>
            <p:nvPr/>
          </p:nvSpPr>
          <p:spPr>
            <a:xfrm>
              <a:off x="2969890" y="3484102"/>
              <a:ext cx="261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TL empty sample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6D3281C-CA72-62B9-5E42-A9C537AF59DE}"/>
              </a:ext>
            </a:extLst>
          </p:cNvPr>
          <p:cNvSpPr txBox="1"/>
          <p:nvPr/>
        </p:nvSpPr>
        <p:spPr>
          <a:xfrm>
            <a:off x="1720759" y="904015"/>
            <a:ext cx="8851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and empty peaks eluted off column as anticipated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Mixing full standard with empty sample resulted in emergence of empty peak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07DAAB-A08C-0EDF-F5AC-145451953439}"/>
              </a:ext>
            </a:extLst>
          </p:cNvPr>
          <p:cNvGrpSpPr/>
          <p:nvPr/>
        </p:nvGrpSpPr>
        <p:grpSpPr>
          <a:xfrm>
            <a:off x="1993628" y="5350484"/>
            <a:ext cx="8421698" cy="1463040"/>
            <a:chOff x="2558782" y="5479655"/>
            <a:chExt cx="8329401" cy="1463040"/>
          </a:xfrm>
        </p:grpSpPr>
        <p:pic>
          <p:nvPicPr>
            <p:cNvPr id="26" name="Picture 2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9474C26-9EF1-041F-A47F-AC5CF09A8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" t="38148" r="408" b="31531"/>
            <a:stretch/>
          </p:blipFill>
          <p:spPr>
            <a:xfrm>
              <a:off x="2558782" y="5479655"/>
              <a:ext cx="8329401" cy="1463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DDF651-3EF4-A128-9BF5-3A940743660E}"/>
                </a:ext>
              </a:extLst>
            </p:cNvPr>
            <p:cNvSpPr txBox="1"/>
            <p:nvPr/>
          </p:nvSpPr>
          <p:spPr>
            <a:xfrm>
              <a:off x="2810560" y="5666479"/>
              <a:ext cx="3841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 Full </a:t>
              </a:r>
              <a:r>
                <a:rPr lang="en-US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Addgene</a:t>
              </a:r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standard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 TL empty 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3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D37A2-77A6-36A7-8668-59DFC98C2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8D6382D-0DC1-BC18-C86B-83A6EE79B5D0}"/>
              </a:ext>
            </a:extLst>
          </p:cNvPr>
          <p:cNvGrpSpPr/>
          <p:nvPr/>
        </p:nvGrpSpPr>
        <p:grpSpPr>
          <a:xfrm>
            <a:off x="63691" y="55790"/>
            <a:ext cx="968443" cy="6655110"/>
            <a:chOff x="-4334" y="-3077"/>
            <a:chExt cx="968443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B6C1DD69-AE4C-85AA-2C4C-B8F1206A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3B55CDF-4A4A-A5E2-254F-6709FDA7E5BA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45780" y="2338369"/>
              <a:ext cx="5651336" cy="968443"/>
              <a:chOff x="325118" y="2690362"/>
              <a:chExt cx="6177280" cy="105857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36DF99-FAAA-13FA-6917-B9B731453FF7}"/>
                  </a:ext>
                </a:extLst>
              </p:cNvPr>
              <p:cNvSpPr/>
              <p:nvPr/>
            </p:nvSpPr>
            <p:spPr>
              <a:xfrm rot="5400000">
                <a:off x="2886839" y="133377"/>
                <a:ext cx="1053837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0699A375-E221-9E01-3C45-31E0B384D9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45216F-26AA-E1BB-7F4F-8B325EC6B006}"/>
                  </a:ext>
                </a:extLst>
              </p:cNvPr>
              <p:cNvSpPr txBox="1"/>
              <p:nvPr/>
            </p:nvSpPr>
            <p:spPr>
              <a:xfrm>
                <a:off x="3766846" y="2690362"/>
                <a:ext cx="2672436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D096BB3F-6F5B-0BDA-2E8A-5EAE1ACA6CAE}"/>
              </a:ext>
            </a:extLst>
          </p:cNvPr>
          <p:cNvSpPr txBox="1">
            <a:spLocks/>
          </p:cNvSpPr>
          <p:nvPr/>
        </p:nvSpPr>
        <p:spPr>
          <a:xfrm>
            <a:off x="1488933" y="122312"/>
            <a:ext cx="9214134" cy="542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 method development for F/E measurement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66D61-16FB-62BB-1607-3B310B770A6A}"/>
              </a:ext>
            </a:extLst>
          </p:cNvPr>
          <p:cNvSpPr txBox="1"/>
          <p:nvPr/>
        </p:nvSpPr>
        <p:spPr>
          <a:xfrm>
            <a:off x="1632577" y="885570"/>
            <a:ext cx="86848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Next steps: validation and optimization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Validate method with orthogonal methods including Octet Biolayer interferometry for capsid titer and qPCR for VG titer (AUC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-TEM if needed)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Optimize method with respect to peak resolution, tailing, and asymmetry- flow rate, isocratic hold time, step gradients, run time etc. </a:t>
            </a:r>
          </a:p>
        </p:txBody>
      </p:sp>
    </p:spTree>
    <p:extLst>
      <p:ext uri="{BB962C8B-B14F-4D97-AF65-F5344CB8AC3E}">
        <p14:creationId xmlns:p14="http://schemas.microsoft.com/office/powerpoint/2010/main" val="393197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FFE0F4-5A44-64D7-8CF8-3896D951B838}"/>
              </a:ext>
            </a:extLst>
          </p:cNvPr>
          <p:cNvSpPr txBox="1">
            <a:spLocks/>
          </p:cNvSpPr>
          <p:nvPr/>
        </p:nvSpPr>
        <p:spPr>
          <a:xfrm>
            <a:off x="1087654" y="273877"/>
            <a:ext cx="10558913" cy="542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AAV9 F/E preparation chromatography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48301-CBF5-D585-AA49-72992D6AD680}"/>
              </a:ext>
            </a:extLst>
          </p:cNvPr>
          <p:cNvSpPr txBox="1"/>
          <p:nvPr/>
        </p:nvSpPr>
        <p:spPr>
          <a:xfrm>
            <a:off x="5806910" y="1365860"/>
            <a:ext cx="638509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Current method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Capto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(strong anion exchange) FPLC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Buffer A – 20 mM Bis Tris Propane, 2 mM MgCl2, pH 9.0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Buffer B – 20 mM Bis Tris Propane, 2 mM MgCl2, 250 mM sodium acetate, pH 9.0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5% B isocratic empty capsid removal step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100% B full capsid elution step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Showed 3-fold enrichment of full capsids with ~90% VG recovery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D48525-7A99-FAF4-1F6F-2C8319D03B88}"/>
              </a:ext>
            </a:extLst>
          </p:cNvPr>
          <p:cNvGrpSpPr/>
          <p:nvPr/>
        </p:nvGrpSpPr>
        <p:grpSpPr>
          <a:xfrm>
            <a:off x="127960" y="1586308"/>
            <a:ext cx="5433855" cy="3078001"/>
            <a:chOff x="203374" y="1186904"/>
            <a:chExt cx="5433855" cy="30780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EEB5B1-62C3-B79D-74AA-7CC4C733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374" y="1186904"/>
              <a:ext cx="5433855" cy="3078001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1643B9-E06C-53D4-4B2C-A44CF6BA8741}"/>
                </a:ext>
              </a:extLst>
            </p:cNvPr>
            <p:cNvSpPr txBox="1"/>
            <p:nvPr/>
          </p:nvSpPr>
          <p:spPr>
            <a:xfrm>
              <a:off x="961534" y="2336062"/>
              <a:ext cx="1713670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UV 260/280 -  0.61</a:t>
              </a:r>
            </a:p>
            <a:p>
              <a:r>
                <a:rPr lang="en-US" sz="1400" dirty="0"/>
                <a:t>Capsid yield – 41%</a:t>
              </a:r>
            </a:p>
            <a:p>
              <a:r>
                <a:rPr lang="en-US" sz="1400" dirty="0"/>
                <a:t>VG yield – 9%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BAF66B-7846-37A5-F756-4486BD8D59B7}"/>
                </a:ext>
              </a:extLst>
            </p:cNvPr>
            <p:cNvSpPr txBox="1"/>
            <p:nvPr/>
          </p:nvSpPr>
          <p:spPr>
            <a:xfrm>
              <a:off x="3771191" y="1971493"/>
              <a:ext cx="1713670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UV 260/280 -  0.75</a:t>
              </a:r>
            </a:p>
            <a:p>
              <a:r>
                <a:rPr lang="en-US" sz="1400" dirty="0"/>
                <a:t>Capsid yield – 59%</a:t>
              </a:r>
            </a:p>
            <a:p>
              <a:r>
                <a:rPr lang="en-US" sz="1400" dirty="0"/>
                <a:t>VG yield – 91%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28ADAD-F8D0-459F-8D7E-C60EB49BBC4B}"/>
              </a:ext>
            </a:extLst>
          </p:cNvPr>
          <p:cNvSpPr txBox="1"/>
          <p:nvPr/>
        </p:nvSpPr>
        <p:spPr>
          <a:xfrm>
            <a:off x="438596" y="5209431"/>
            <a:ext cx="83788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Current method development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Aiming to achieve increased impurity clearance by adjusting full capsid elution condition to reduce HCP co-elution</a:t>
            </a:r>
          </a:p>
        </p:txBody>
      </p:sp>
    </p:spTree>
    <p:extLst>
      <p:ext uri="{BB962C8B-B14F-4D97-AF65-F5344CB8AC3E}">
        <p14:creationId xmlns:p14="http://schemas.microsoft.com/office/powerpoint/2010/main" val="3870341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EA3C2-B7D3-1E47-0885-17F29C25B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BA73868-EE0E-B513-9022-20BBEC835906}"/>
              </a:ext>
            </a:extLst>
          </p:cNvPr>
          <p:cNvGrpSpPr/>
          <p:nvPr/>
        </p:nvGrpSpPr>
        <p:grpSpPr>
          <a:xfrm>
            <a:off x="63691" y="55790"/>
            <a:ext cx="968443" cy="6655110"/>
            <a:chOff x="-4334" y="-3077"/>
            <a:chExt cx="968443" cy="6655110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FC0220A3-6125-B7CE-D0F5-78E800488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D7F2B8-D727-7A8E-4369-CB5E8A0FE004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45780" y="2338369"/>
              <a:ext cx="5651336" cy="968443"/>
              <a:chOff x="325118" y="2690362"/>
              <a:chExt cx="6177280" cy="105857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F7E8B1-3621-A374-3DB5-6EAB80F31DF7}"/>
                  </a:ext>
                </a:extLst>
              </p:cNvPr>
              <p:cNvSpPr/>
              <p:nvPr/>
            </p:nvSpPr>
            <p:spPr>
              <a:xfrm rot="5400000">
                <a:off x="2886839" y="133377"/>
                <a:ext cx="1053837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MBIC-horizontal.png">
                <a:extLst>
                  <a:ext uri="{FF2B5EF4-FFF2-40B4-BE49-F238E27FC236}">
                    <a16:creationId xmlns:a16="http://schemas.microsoft.com/office/drawing/2014/main" id="{F52C3AD6-407F-2CC3-0C2D-9A837830E5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2CB8DF-3625-2FCF-D86A-80F9C46E3278}"/>
                  </a:ext>
                </a:extLst>
              </p:cNvPr>
              <p:cNvSpPr txBox="1"/>
              <p:nvPr/>
            </p:nvSpPr>
            <p:spPr>
              <a:xfrm>
                <a:off x="3766846" y="2690362"/>
                <a:ext cx="2672436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4FEEF925-B39C-F33B-FC32-C0D7BDFC6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86" y="1118849"/>
            <a:ext cx="8361183" cy="5574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09F30C-38BB-F4EA-8A3B-301AA35F83E7}"/>
              </a:ext>
            </a:extLst>
          </p:cNvPr>
          <p:cNvSpPr txBox="1"/>
          <p:nvPr/>
        </p:nvSpPr>
        <p:spPr>
          <a:xfrm>
            <a:off x="1447769" y="3905910"/>
            <a:ext cx="497991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Empty capsid rAAV9 screening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772E98-626B-70BC-D012-155A2025254C}"/>
              </a:ext>
            </a:extLst>
          </p:cNvPr>
          <p:cNvSpPr txBox="1">
            <a:spLocks/>
          </p:cNvSpPr>
          <p:nvPr/>
        </p:nvSpPr>
        <p:spPr>
          <a:xfrm>
            <a:off x="1032135" y="229733"/>
            <a:ext cx="10724593" cy="542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Capto</a:t>
            </a:r>
            <a:r>
              <a:rPr lang="en-US" sz="3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AEX F/E separation – Full and empty capsid load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2AA38-C666-4689-61D9-8DF690CF9329}"/>
              </a:ext>
            </a:extLst>
          </p:cNvPr>
          <p:cNvSpPr txBox="1"/>
          <p:nvPr/>
        </p:nvSpPr>
        <p:spPr>
          <a:xfrm>
            <a:off x="1268483" y="1105130"/>
            <a:ext cx="497991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Full-containing rAAV9 screening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9044AF-AF8A-1F31-A1BE-88E0A79819E4}"/>
              </a:ext>
            </a:extLst>
          </p:cNvPr>
          <p:cNvSpPr/>
          <p:nvPr/>
        </p:nvSpPr>
        <p:spPr>
          <a:xfrm>
            <a:off x="3937728" y="1913639"/>
            <a:ext cx="1039625" cy="1945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0469B-EED2-D34E-903E-679F38D9650B}"/>
              </a:ext>
            </a:extLst>
          </p:cNvPr>
          <p:cNvSpPr/>
          <p:nvPr/>
        </p:nvSpPr>
        <p:spPr>
          <a:xfrm>
            <a:off x="3928300" y="4700700"/>
            <a:ext cx="1039625" cy="1945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452DF-93D3-7089-60CC-7ED176930F01}"/>
              </a:ext>
            </a:extLst>
          </p:cNvPr>
          <p:cNvSpPr txBox="1"/>
          <p:nvPr/>
        </p:nvSpPr>
        <p:spPr>
          <a:xfrm>
            <a:off x="6831363" y="2217245"/>
            <a:ext cx="46819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Full-containing vs. empty capsid load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chromatograms, full capsid elution occurs between 5 – 20% 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peaks with higher salt concentration likely populations of residual HCPs carried through affinity purification</a:t>
            </a:r>
          </a:p>
        </p:txBody>
      </p:sp>
    </p:spTree>
    <p:extLst>
      <p:ext uri="{BB962C8B-B14F-4D97-AF65-F5344CB8AC3E}">
        <p14:creationId xmlns:p14="http://schemas.microsoft.com/office/powerpoint/2010/main" val="1686719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D5EB45-38A6-F4C5-8CF4-3CB6FE967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94" y="1574276"/>
            <a:ext cx="4354176" cy="47275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110C6F-C4CB-9E5F-DEA5-9933C7914C87}"/>
              </a:ext>
            </a:extLst>
          </p:cNvPr>
          <p:cNvSpPr txBox="1">
            <a:spLocks/>
          </p:cNvSpPr>
          <p:nvPr/>
        </p:nvSpPr>
        <p:spPr>
          <a:xfrm>
            <a:off x="1137294" y="462178"/>
            <a:ext cx="10894285" cy="542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Capto</a:t>
            </a:r>
            <a:r>
              <a:rPr lang="en-US" sz="3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AEX F/E separation – re-optimized for improved impurity clearance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CC855-6ABA-8FF9-09AC-1288C8719518}"/>
              </a:ext>
            </a:extLst>
          </p:cNvPr>
          <p:cNvSpPr txBox="1"/>
          <p:nvPr/>
        </p:nvSpPr>
        <p:spPr>
          <a:xfrm>
            <a:off x="5703093" y="1982553"/>
            <a:ext cx="2963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5.5% B empty capsid removal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25% B full capsid elution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F2F43-B942-8699-4283-2357593E3CF0}"/>
              </a:ext>
            </a:extLst>
          </p:cNvPr>
          <p:cNvSpPr txBox="1"/>
          <p:nvPr/>
        </p:nvSpPr>
        <p:spPr>
          <a:xfrm>
            <a:off x="5703093" y="4658671"/>
            <a:ext cx="2680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4% B empty capsid removal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15% B full capsid elution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303C1-B068-69B1-7FFD-511F255C5A2E}"/>
              </a:ext>
            </a:extLst>
          </p:cNvPr>
          <p:cNvSpPr txBox="1"/>
          <p:nvPr/>
        </p:nvSpPr>
        <p:spPr>
          <a:xfrm>
            <a:off x="1506670" y="2932813"/>
            <a:ext cx="1401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Wash (0%B)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15A17-92F9-3FC4-E94B-F8C71B041928}"/>
              </a:ext>
            </a:extLst>
          </p:cNvPr>
          <p:cNvSpPr txBox="1"/>
          <p:nvPr/>
        </p:nvSpPr>
        <p:spPr>
          <a:xfrm>
            <a:off x="2453710" y="2685278"/>
            <a:ext cx="17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Empty removal (5.5%B)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4DD60-A9A6-DC26-B077-F9210B66F4F8}"/>
              </a:ext>
            </a:extLst>
          </p:cNvPr>
          <p:cNvSpPr txBox="1"/>
          <p:nvPr/>
        </p:nvSpPr>
        <p:spPr>
          <a:xfrm>
            <a:off x="3776576" y="1429365"/>
            <a:ext cx="17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Full elution (25%B)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ED9FBD-F93F-A901-E5E1-7A54693F01E1}"/>
              </a:ext>
            </a:extLst>
          </p:cNvPr>
          <p:cNvSpPr txBox="1"/>
          <p:nvPr/>
        </p:nvSpPr>
        <p:spPr>
          <a:xfrm>
            <a:off x="1506669" y="5320391"/>
            <a:ext cx="1401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Wash (0%B)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8D535-9B89-E111-0E6E-C51EE2CCC721}"/>
              </a:ext>
            </a:extLst>
          </p:cNvPr>
          <p:cNvSpPr txBox="1"/>
          <p:nvPr/>
        </p:nvSpPr>
        <p:spPr>
          <a:xfrm>
            <a:off x="2653243" y="5366558"/>
            <a:ext cx="17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Empty removal (4%B)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7C292-572B-A8CB-9118-35B402C97CA5}"/>
              </a:ext>
            </a:extLst>
          </p:cNvPr>
          <p:cNvSpPr txBox="1"/>
          <p:nvPr/>
        </p:nvSpPr>
        <p:spPr>
          <a:xfrm>
            <a:off x="3776577" y="4501201"/>
            <a:ext cx="1714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Full elution (15%B)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C38D51-3C88-0618-0FB8-2C1EEB469D45}"/>
              </a:ext>
            </a:extLst>
          </p:cNvPr>
          <p:cNvCxnSpPr>
            <a:cxnSpLocks/>
          </p:cNvCxnSpPr>
          <p:nvPr/>
        </p:nvCxnSpPr>
        <p:spPr>
          <a:xfrm>
            <a:off x="2016273" y="5593029"/>
            <a:ext cx="127366" cy="165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0FE22E-5EC1-E180-676A-09CF1E2DD4FB}"/>
              </a:ext>
            </a:extLst>
          </p:cNvPr>
          <p:cNvCxnSpPr>
            <a:cxnSpLocks/>
          </p:cNvCxnSpPr>
          <p:nvPr/>
        </p:nvCxnSpPr>
        <p:spPr>
          <a:xfrm>
            <a:off x="2006344" y="3223021"/>
            <a:ext cx="127366" cy="165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CBFACD-3FF6-FB7A-D19F-3AA6FFCBB845}"/>
              </a:ext>
            </a:extLst>
          </p:cNvPr>
          <p:cNvCxnSpPr>
            <a:cxnSpLocks/>
          </p:cNvCxnSpPr>
          <p:nvPr/>
        </p:nvCxnSpPr>
        <p:spPr>
          <a:xfrm flipH="1">
            <a:off x="2737073" y="5637075"/>
            <a:ext cx="170903" cy="206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E66C2A-02E1-9BF4-ED86-24BE6B41DB27}"/>
              </a:ext>
            </a:extLst>
          </p:cNvPr>
          <p:cNvCxnSpPr>
            <a:cxnSpLocks/>
          </p:cNvCxnSpPr>
          <p:nvPr/>
        </p:nvCxnSpPr>
        <p:spPr>
          <a:xfrm flipH="1">
            <a:off x="2787749" y="3039022"/>
            <a:ext cx="170903" cy="206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030D76A-4E4C-1FAC-C18B-04C78CE67A49}"/>
              </a:ext>
            </a:extLst>
          </p:cNvPr>
          <p:cNvCxnSpPr>
            <a:cxnSpLocks/>
          </p:cNvCxnSpPr>
          <p:nvPr/>
        </p:nvCxnSpPr>
        <p:spPr>
          <a:xfrm>
            <a:off x="4550899" y="5024421"/>
            <a:ext cx="0" cy="216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D2A5E3-B610-083E-3C8C-FD7B626F6BD5}"/>
              </a:ext>
            </a:extLst>
          </p:cNvPr>
          <p:cNvCxnSpPr>
            <a:cxnSpLocks/>
          </p:cNvCxnSpPr>
          <p:nvPr/>
        </p:nvCxnSpPr>
        <p:spPr>
          <a:xfrm>
            <a:off x="4550899" y="1970577"/>
            <a:ext cx="0" cy="216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1E25903-5A87-1A5B-A02E-911449FC308B}"/>
              </a:ext>
            </a:extLst>
          </p:cNvPr>
          <p:cNvSpPr txBox="1"/>
          <p:nvPr/>
        </p:nvSpPr>
        <p:spPr>
          <a:xfrm>
            <a:off x="8824780" y="2673535"/>
            <a:ext cx="296308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Wash, empty removal, full elution, and strip (100%B) fractions collected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Measuring VG (qPCR) and capsid (octet) titer for analysis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BBE307-3E74-6C8E-DF15-BEF104B1C780}"/>
              </a:ext>
            </a:extLst>
          </p:cNvPr>
          <p:cNvGrpSpPr/>
          <p:nvPr/>
        </p:nvGrpSpPr>
        <p:grpSpPr>
          <a:xfrm>
            <a:off x="63691" y="55790"/>
            <a:ext cx="968443" cy="6655110"/>
            <a:chOff x="-4334" y="-3077"/>
            <a:chExt cx="968443" cy="6655110"/>
          </a:xfrm>
        </p:grpSpPr>
        <p:pic>
          <p:nvPicPr>
            <p:cNvPr id="28" name="Picture 27" descr="NSF.jpeg">
              <a:extLst>
                <a:ext uri="{FF2B5EF4-FFF2-40B4-BE49-F238E27FC236}">
                  <a16:creationId xmlns:a16="http://schemas.microsoft.com/office/drawing/2014/main" id="{29A97143-05BB-8639-49FD-531DB0E4E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F465F25-10F5-D3F3-4BF0-220B8B175A5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45780" y="2338369"/>
              <a:ext cx="5651336" cy="968443"/>
              <a:chOff x="325118" y="2690362"/>
              <a:chExt cx="6177280" cy="105857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403D705-1718-AE98-287D-E9E54D319D0F}"/>
                  </a:ext>
                </a:extLst>
              </p:cNvPr>
              <p:cNvSpPr/>
              <p:nvPr/>
            </p:nvSpPr>
            <p:spPr>
              <a:xfrm rot="5400000">
                <a:off x="2886839" y="133377"/>
                <a:ext cx="1053837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1" name="Picture 30" descr="AMBIC-horizontal.png">
                <a:extLst>
                  <a:ext uri="{FF2B5EF4-FFF2-40B4-BE49-F238E27FC236}">
                    <a16:creationId xmlns:a16="http://schemas.microsoft.com/office/drawing/2014/main" id="{5A2A96BA-5B3D-DC89-A267-8C674C1744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917958-BE19-0D4A-6815-FD10570F2FE8}"/>
                  </a:ext>
                </a:extLst>
              </p:cNvPr>
              <p:cNvSpPr txBox="1"/>
              <p:nvPr/>
            </p:nvSpPr>
            <p:spPr>
              <a:xfrm>
                <a:off x="3766846" y="2690362"/>
                <a:ext cx="2672436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7147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A265FA-5725-28BA-12B5-529DB8D10510}"/>
              </a:ext>
            </a:extLst>
          </p:cNvPr>
          <p:cNvGrpSpPr/>
          <p:nvPr/>
        </p:nvGrpSpPr>
        <p:grpSpPr>
          <a:xfrm>
            <a:off x="63691" y="55790"/>
            <a:ext cx="968443" cy="6655110"/>
            <a:chOff x="-4334" y="-3077"/>
            <a:chExt cx="968443" cy="6655110"/>
          </a:xfrm>
        </p:grpSpPr>
        <p:pic>
          <p:nvPicPr>
            <p:cNvPr id="5" name="Picture 4" descr="NSF.jpeg">
              <a:extLst>
                <a:ext uri="{FF2B5EF4-FFF2-40B4-BE49-F238E27FC236}">
                  <a16:creationId xmlns:a16="http://schemas.microsoft.com/office/drawing/2014/main" id="{B7194072-B623-5B60-E3DB-10FEDEF4E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11A310-9604-1339-5FE4-53FE934600AC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45780" y="2338369"/>
              <a:ext cx="5651336" cy="968443"/>
              <a:chOff x="325118" y="2690362"/>
              <a:chExt cx="6177280" cy="105857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ABC845-0E2B-1B99-7EE3-EBEDAAD269F1}"/>
                  </a:ext>
                </a:extLst>
              </p:cNvPr>
              <p:cNvSpPr/>
              <p:nvPr/>
            </p:nvSpPr>
            <p:spPr>
              <a:xfrm rot="5400000">
                <a:off x="2886839" y="133377"/>
                <a:ext cx="1053837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16" descr="AMBIC-horizontal.png">
                <a:extLst>
                  <a:ext uri="{FF2B5EF4-FFF2-40B4-BE49-F238E27FC236}">
                    <a16:creationId xmlns:a16="http://schemas.microsoft.com/office/drawing/2014/main" id="{379E2B2C-5681-B7D9-0632-7A7FB09D4D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BF1BB2-7320-AE9B-5020-647FFC546201}"/>
                  </a:ext>
                </a:extLst>
              </p:cNvPr>
              <p:cNvSpPr txBox="1"/>
              <p:nvPr/>
            </p:nvSpPr>
            <p:spPr>
              <a:xfrm>
                <a:off x="3766846" y="2690362"/>
                <a:ext cx="2672436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CA5D3D0-2773-A2A2-6FB3-0A4C3B3DC90A}"/>
              </a:ext>
            </a:extLst>
          </p:cNvPr>
          <p:cNvSpPr txBox="1">
            <a:spLocks/>
          </p:cNvSpPr>
          <p:nvPr/>
        </p:nvSpPr>
        <p:spPr>
          <a:xfrm>
            <a:off x="870093" y="415272"/>
            <a:ext cx="11242308" cy="542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information- HPLC method development for F/E measurement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C8CBC94-8D02-F8CF-FBD2-FA890CC58461}"/>
              </a:ext>
            </a:extLst>
          </p:cNvPr>
          <p:cNvGraphicFramePr>
            <a:graphicFrameLocks noGrp="1"/>
          </p:cNvGraphicFramePr>
          <p:nvPr/>
        </p:nvGraphicFramePr>
        <p:xfrm>
          <a:off x="2659090" y="4401347"/>
          <a:ext cx="4078500" cy="2062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8500">
                  <a:extLst>
                    <a:ext uri="{9D8B030D-6E8A-4147-A177-3AD203B41FA5}">
                      <a16:colId xmlns:a16="http://schemas.microsoft.com/office/drawing/2014/main" val="262667734"/>
                    </a:ext>
                  </a:extLst>
                </a:gridCol>
              </a:tblGrid>
              <a:tr h="4314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 Pump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137740"/>
                  </a:ext>
                </a:extLst>
              </a:tr>
              <a:tr h="6737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A: 70 mM bis-tris propane, pH 9.0, 2 mM MgCl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971521"/>
                  </a:ext>
                </a:extLst>
              </a:tr>
              <a:tr h="9573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B: 70 mM bis-tris propane + 1 M tetramethylammonium chloride, pH 9.0, 2 mM MgCl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24289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78D43AF-9294-C694-3ABB-724622E50034}"/>
              </a:ext>
            </a:extLst>
          </p:cNvPr>
          <p:cNvGraphicFramePr>
            <a:graphicFrameLocks noGrp="1"/>
          </p:cNvGraphicFramePr>
          <p:nvPr/>
        </p:nvGraphicFramePr>
        <p:xfrm>
          <a:off x="6922424" y="4402318"/>
          <a:ext cx="3523993" cy="206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166">
                  <a:extLst>
                    <a:ext uri="{9D8B030D-6E8A-4147-A177-3AD203B41FA5}">
                      <a16:colId xmlns:a16="http://schemas.microsoft.com/office/drawing/2014/main" val="3482223386"/>
                    </a:ext>
                  </a:extLst>
                </a:gridCol>
                <a:gridCol w="770166">
                  <a:extLst>
                    <a:ext uri="{9D8B030D-6E8A-4147-A177-3AD203B41FA5}">
                      <a16:colId xmlns:a16="http://schemas.microsoft.com/office/drawing/2014/main" val="1509810609"/>
                    </a:ext>
                  </a:extLst>
                </a:gridCol>
                <a:gridCol w="770166">
                  <a:extLst>
                    <a:ext uri="{9D8B030D-6E8A-4147-A177-3AD203B41FA5}">
                      <a16:colId xmlns:a16="http://schemas.microsoft.com/office/drawing/2014/main" val="3573210315"/>
                    </a:ext>
                  </a:extLst>
                </a:gridCol>
                <a:gridCol w="1213495">
                  <a:extLst>
                    <a:ext uri="{9D8B030D-6E8A-4147-A177-3AD203B41FA5}">
                      <a16:colId xmlns:a16="http://schemas.microsoft.com/office/drawing/2014/main" val="2728785861"/>
                    </a:ext>
                  </a:extLst>
                </a:gridCol>
              </a:tblGrid>
              <a:tr h="5788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Flow Rate (mL/min)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460587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750422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133473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340251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91468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A98C99D-C117-7BC4-2EF3-8A722C00ED47}"/>
              </a:ext>
            </a:extLst>
          </p:cNvPr>
          <p:cNvSpPr txBox="1"/>
          <p:nvPr/>
        </p:nvSpPr>
        <p:spPr>
          <a:xfrm>
            <a:off x="2560482" y="4052247"/>
            <a:ext cx="78859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Literature method used as a starting point: </a:t>
            </a:r>
            <a:r>
              <a:rPr lang="en-US" sz="1200" dirty="0" err="1"/>
              <a:t>Liau</a:t>
            </a:r>
            <a:r>
              <a:rPr lang="en-US" sz="1200" dirty="0"/>
              <a:t>, B. Agilent Applications, </a:t>
            </a:r>
            <a:r>
              <a:rPr lang="en-US" sz="1200" b="1" dirty="0"/>
              <a:t>2022 </a:t>
            </a:r>
            <a:r>
              <a:rPr lang="en-US" sz="1200" dirty="0"/>
              <a:t>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D472D-EB2F-4DDF-1456-A898A2560738}"/>
              </a:ext>
            </a:extLst>
          </p:cNvPr>
          <p:cNvSpPr txBox="1"/>
          <p:nvPr/>
        </p:nvSpPr>
        <p:spPr>
          <a:xfrm>
            <a:off x="2659090" y="1002230"/>
            <a:ext cx="7787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Octet Biolayer Interferometry- AAV capsid titer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determined based on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binding rate of AAV to biosensor surface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(binding rate is proportional to AAV titer)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Sensors pre-immobilized with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CaptureSelect</a:t>
            </a:r>
            <a:r>
              <a:rPr lang="en-US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Biotin Anti-AAVX Conjugate (TM), that binds with high affinity and specificity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Works with crude or purified cell culture samples with titer in the range of 8.5 x 10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1 x 10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/mL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-Faster and less expensive than ELISA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-Sensors can be regenerated up to 20 times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42BDCC-E2AC-57BD-AABF-00A5BB60753D}"/>
              </a:ext>
            </a:extLst>
          </p:cNvPr>
          <p:cNvSpPr txBox="1"/>
          <p:nvPr/>
        </p:nvSpPr>
        <p:spPr>
          <a:xfrm>
            <a:off x="2659090" y="2500708"/>
            <a:ext cx="784277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TL samples:</a:t>
            </a:r>
          </a:p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 x 1L shake flasks (standard transfection process for AAV9). Lysate was produced by resuspending each cell pellet in 25 mL lysis buffer and 3X freeze/thaw. Lysate and supernatant for all conditions (125 mL lysate,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approx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900 mL supernatant) were pooled together and purified with 1 cycle of POROS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CaptureSelect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AAV9 affinity chromatography using 6 mL column (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Akta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Avant). 30 mL elution pool collected in 20 mM Glycine-HCl, pH 2.6 elution buffer. Neutralized by addition of 3 mL 1M TRIS-HCl pH 8.7. </a:t>
            </a:r>
          </a:p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-1E14 capsids/mL</a:t>
            </a:r>
          </a:p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-Full sample: 15-25% full based on historical data</a:t>
            </a:r>
          </a:p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samples in 20 mM glycine, 100mM TRIS=HCl, pH~8-8.2, diluted 20x for injection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6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645ED9-C122-56FC-766E-5E6F62CB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Transfection of AMBIC HEK293 Cells (AAV9)</a:t>
            </a:r>
            <a:endParaRPr lang="en-US" sz="2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9C73F-C54C-271F-B6E6-758A91A8A5FC}"/>
              </a:ext>
            </a:extLst>
          </p:cNvPr>
          <p:cNvSpPr txBox="1"/>
          <p:nvPr/>
        </p:nvSpPr>
        <p:spPr>
          <a:xfrm>
            <a:off x="1010653" y="1440714"/>
            <a:ext cx="1030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Conducting transfection at two different scales (shake flask and deep-well plate)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/>
              <a:t>To ensure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can get the consistent results across diverse experimental scales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.​</a:t>
            </a:r>
            <a:r>
              <a:rPr lang="en-US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500584-3692-EEB3-3F54-99C513352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68751"/>
              </p:ext>
            </p:extLst>
          </p:nvPr>
        </p:nvGraphicFramePr>
        <p:xfrm>
          <a:off x="1657984" y="2408114"/>
          <a:ext cx="5006474" cy="433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237">
                  <a:extLst>
                    <a:ext uri="{9D8B030D-6E8A-4147-A177-3AD203B41FA5}">
                      <a16:colId xmlns:a16="http://schemas.microsoft.com/office/drawing/2014/main" val="2128887372"/>
                    </a:ext>
                  </a:extLst>
                </a:gridCol>
                <a:gridCol w="2503237">
                  <a:extLst>
                    <a:ext uri="{9D8B030D-6E8A-4147-A177-3AD203B41FA5}">
                      <a16:colId xmlns:a16="http://schemas.microsoft.com/office/drawing/2014/main" val="2469555597"/>
                    </a:ext>
                  </a:extLst>
                </a:gridCol>
              </a:tblGrid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Transfection Variables in shake flask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AMBIC Media verification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95374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1. PEI:DNA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1:1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68154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2. Cell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4.35*10</a:t>
                      </a:r>
                      <a:r>
                        <a:rPr lang="en-US" baseline="30000" dirty="0"/>
                        <a:t>6 </a:t>
                      </a:r>
                      <a:r>
                        <a:rPr lang="en-US" baseline="0" dirty="0"/>
                        <a:t>Cells/mL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065219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pGOI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753465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pRepCap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71296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5. DNA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 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/Cell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71055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6. Incubation 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min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970828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7. Total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05412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8. Cocktail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 mL/10%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926984"/>
                  </a:ext>
                </a:extLst>
              </a:tr>
            </a:tbl>
          </a:graphicData>
        </a:graphic>
      </p:graphicFrame>
      <p:pic>
        <p:nvPicPr>
          <p:cNvPr id="4" name="Picture 2" descr="Marathon LS 125mL Erlenmeyer Flask, Vent Cap, Plain Bottom, Polycarbonate,  | Fisher Scientific">
            <a:extLst>
              <a:ext uri="{FF2B5EF4-FFF2-40B4-BE49-F238E27FC236}">
                <a16:creationId xmlns:a16="http://schemas.microsoft.com/office/drawing/2014/main" id="{CF918315-25BC-913E-C123-BAB028D9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12" y="2437759"/>
            <a:ext cx="2534885" cy="253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9363A-0D6D-AC54-3C5E-15476C8595C3}"/>
              </a:ext>
            </a:extLst>
          </p:cNvPr>
          <p:cNvSpPr txBox="1"/>
          <p:nvPr/>
        </p:nvSpPr>
        <p:spPr>
          <a:xfrm>
            <a:off x="7475739" y="5161547"/>
            <a:ext cx="32588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Temperature: 37 </a:t>
            </a:r>
            <a:r>
              <a:rPr lang="en-US" sz="20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CO2: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Rotation speed: 300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Shaking amplitude: 25mm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DE405-3BC0-20D8-9654-C39722A5EFCB}"/>
              </a:ext>
            </a:extLst>
          </p:cNvPr>
          <p:cNvSpPr txBox="1"/>
          <p:nvPr/>
        </p:nvSpPr>
        <p:spPr>
          <a:xfrm>
            <a:off x="8371237" y="4513098"/>
            <a:ext cx="146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125mL</a:t>
            </a:r>
          </a:p>
        </p:txBody>
      </p:sp>
    </p:spTree>
    <p:extLst>
      <p:ext uri="{BB962C8B-B14F-4D97-AF65-F5344CB8AC3E}">
        <p14:creationId xmlns:p14="http://schemas.microsoft.com/office/powerpoint/2010/main" val="366765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3610-6FAD-F6D7-820D-0DF86BC7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15" y="1371247"/>
            <a:ext cx="10512429" cy="4777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1639C3-5474-C863-46A1-8837F730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Transfection of AMBIC HEK293 Cells (AAV9)</a:t>
            </a:r>
            <a:endParaRPr lang="en-US" sz="2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BAFB1-0693-73F2-A413-635F129024D7}"/>
              </a:ext>
            </a:extLst>
          </p:cNvPr>
          <p:cNvSpPr txBox="1"/>
          <p:nvPr/>
        </p:nvSpPr>
        <p:spPr>
          <a:xfrm>
            <a:off x="1010653" y="1440714"/>
            <a:ext cx="1059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Conducting transfection at two different scales (shake flask and deep-well plate)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/>
              <a:t>To ensure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can get the consistent results across diverse experimental scales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.​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FA52D-4C93-036F-0DD3-7F042CC98889}"/>
              </a:ext>
            </a:extLst>
          </p:cNvPr>
          <p:cNvSpPr txBox="1"/>
          <p:nvPr/>
        </p:nvSpPr>
        <p:spPr>
          <a:xfrm>
            <a:off x="6764148" y="5161547"/>
            <a:ext cx="32588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Temperature: 37 </a:t>
            </a:r>
            <a:r>
              <a:rPr lang="en-US" sz="20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CO2: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Rotation speed: 300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Shaking amplitude: 25mm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E8ED10-D827-8E1E-1E1D-D5163ED43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30812"/>
              </p:ext>
            </p:extLst>
          </p:nvPr>
        </p:nvGraphicFramePr>
        <p:xfrm>
          <a:off x="1295400" y="2301627"/>
          <a:ext cx="5006474" cy="433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237">
                  <a:extLst>
                    <a:ext uri="{9D8B030D-6E8A-4147-A177-3AD203B41FA5}">
                      <a16:colId xmlns:a16="http://schemas.microsoft.com/office/drawing/2014/main" val="2128887372"/>
                    </a:ext>
                  </a:extLst>
                </a:gridCol>
                <a:gridCol w="2503237">
                  <a:extLst>
                    <a:ext uri="{9D8B030D-6E8A-4147-A177-3AD203B41FA5}">
                      <a16:colId xmlns:a16="http://schemas.microsoft.com/office/drawing/2014/main" val="2469555597"/>
                    </a:ext>
                  </a:extLst>
                </a:gridCol>
              </a:tblGrid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Transfection Variables in deep-well 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AMBIC Media verification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95374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1. PEI:DNA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1:1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68154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2. Cell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4.35*10</a:t>
                      </a:r>
                      <a:r>
                        <a:rPr lang="en-US" baseline="30000" dirty="0"/>
                        <a:t>6 </a:t>
                      </a:r>
                      <a:r>
                        <a:rPr lang="en-US" baseline="0" dirty="0"/>
                        <a:t>Cells/mL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065219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pGOI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753465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pRepCap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71296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5. DNA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 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/Cell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71055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6. Incubation 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min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970828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7. Total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70252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8. Cocktail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0.3 mL/10%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8279"/>
                  </a:ext>
                </a:extLst>
              </a:tr>
            </a:tbl>
          </a:graphicData>
        </a:graphic>
      </p:graphicFrame>
      <p:pic>
        <p:nvPicPr>
          <p:cNvPr id="6" name="Picture 2" descr="Enzyscreen - Sandwich cover with pins for 24-deepwell MTPs">
            <a:extLst>
              <a:ext uri="{FF2B5EF4-FFF2-40B4-BE49-F238E27FC236}">
                <a16:creationId xmlns:a16="http://schemas.microsoft.com/office/drawing/2014/main" id="{F302F651-C9FE-6E5F-7B7B-49A66F0C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48" y="2301627"/>
            <a:ext cx="4906484" cy="24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89A043-23C6-C2FA-0485-362FC0270CAD}"/>
              </a:ext>
            </a:extLst>
          </p:cNvPr>
          <p:cNvSpPr txBox="1"/>
          <p:nvPr/>
        </p:nvSpPr>
        <p:spPr>
          <a:xfrm>
            <a:off x="6764148" y="4470251"/>
            <a:ext cx="5189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CR1424cl: polystyrene transparent square 24 deep well microplates with lid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7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B1B99-A631-E9F7-A8F8-9AD1E9C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Transfection of AMBIC HEK293 Cells (AAV9)</a:t>
            </a:r>
            <a:endParaRPr lang="en-US" sz="25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D050F34-9141-A7EC-9CE8-07DC570336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829566"/>
              </p:ext>
            </p:extLst>
          </p:nvPr>
        </p:nvGraphicFramePr>
        <p:xfrm>
          <a:off x="966880" y="1371600"/>
          <a:ext cx="7219177" cy="516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yellow background with small dots&#10;&#10;Description automatically generated">
            <a:extLst>
              <a:ext uri="{FF2B5EF4-FFF2-40B4-BE49-F238E27FC236}">
                <a16:creationId xmlns:a16="http://schemas.microsoft.com/office/drawing/2014/main" id="{BEB390BE-FDCD-CEBF-493D-8D3163053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86" y="1600589"/>
            <a:ext cx="3623111" cy="2264444"/>
          </a:xfrm>
          <a:prstGeom prst="rect">
            <a:avLst/>
          </a:prstGeom>
        </p:spPr>
      </p:pic>
      <p:pic>
        <p:nvPicPr>
          <p:cNvPr id="6" name="Picture 5" descr="Green lights on a green background&#10;&#10;Description automatically generated">
            <a:extLst>
              <a:ext uri="{FF2B5EF4-FFF2-40B4-BE49-F238E27FC236}">
                <a16:creationId xmlns:a16="http://schemas.microsoft.com/office/drawing/2014/main" id="{FEB6490E-10F5-F91B-13FC-49B98CE4F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50" y="4238826"/>
            <a:ext cx="3641447" cy="2275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F42E55-64BB-28BE-C8EF-045AEEE59F3C}"/>
              </a:ext>
            </a:extLst>
          </p:cNvPr>
          <p:cNvSpPr txBox="1"/>
          <p:nvPr/>
        </p:nvSpPr>
        <p:spPr>
          <a:xfrm>
            <a:off x="8458886" y="3525453"/>
            <a:ext cx="4259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D3-post transfection (AAV9)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E8467-141E-C9A3-8BB7-4C1D09423820}"/>
              </a:ext>
            </a:extLst>
          </p:cNvPr>
          <p:cNvSpPr txBox="1"/>
          <p:nvPr/>
        </p:nvSpPr>
        <p:spPr>
          <a:xfrm>
            <a:off x="8458886" y="6193835"/>
            <a:ext cx="2322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D3-post transfection (AAV9)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1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B1B99-A631-E9F7-A8F8-9AD1E9C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Genome titer measurement (AAV9)</a:t>
            </a:r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1315B-574E-55F0-1409-2B2B22ADD46A}"/>
              </a:ext>
            </a:extLst>
          </p:cNvPr>
          <p:cNvSpPr txBox="1"/>
          <p:nvPr/>
        </p:nvSpPr>
        <p:spPr>
          <a:xfrm>
            <a:off x="1194460" y="1313116"/>
            <a:ext cx="957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Switching from AAV5 to linearized GFP as the reference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Employment of both AAV5 and linearized GFP in the last qPCR              Robust alignment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E83C49-7013-9192-8052-69F043238881}"/>
              </a:ext>
            </a:extLst>
          </p:cNvPr>
          <p:cNvCxnSpPr>
            <a:cxnSpLocks/>
          </p:cNvCxnSpPr>
          <p:nvPr/>
        </p:nvCxnSpPr>
        <p:spPr>
          <a:xfrm>
            <a:off x="7920446" y="1825831"/>
            <a:ext cx="534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9412778-2488-B9E2-71A9-9C87B4D2CA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354433"/>
              </p:ext>
            </p:extLst>
          </p:nvPr>
        </p:nvGraphicFramePr>
        <p:xfrm>
          <a:off x="976999" y="2896551"/>
          <a:ext cx="4911636" cy="264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A454027-0DAF-80C6-4605-F7715C6DE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756522"/>
              </p:ext>
            </p:extLst>
          </p:nvPr>
        </p:nvGraphicFramePr>
        <p:xfrm>
          <a:off x="6096000" y="2234626"/>
          <a:ext cx="5606538" cy="397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020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B993-B2A9-21A8-20E6-3987CBBA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89DAD-E3F0-BA0A-DF0C-366B64DD1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171" y="1477282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Preparing the deleted media for transfection (adding back the amino acids according to the original media formulation)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Testing the genome titer of the transfected AMBIC HEK293 Cells </a:t>
            </a:r>
          </a:p>
          <a:p>
            <a:pPr lvl="1"/>
            <a:r>
              <a:rPr lang="en-US" sz="1600" dirty="0"/>
              <a:t>Check the consistency between the original and the deleted media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2000" dirty="0"/>
              <a:t>Transfection of the AMBIC HEK293 cells according to the prepared DOE</a:t>
            </a:r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530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767D-E547-9024-306D-952D09B6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DOE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5608-9895-9B58-433A-11D826EF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14" y="1715734"/>
            <a:ext cx="10512429" cy="477714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Any comments or suggestions?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Using PBS (1X) pH 7.4 as the solvent to dissolve the amino acids?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Adaptations when switching to the new media? If yes, how many passages before each transfection?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201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7B3967-66D5-8C91-6CE7-0540CC5DA38F}"/>
              </a:ext>
            </a:extLst>
          </p:cNvPr>
          <p:cNvCxnSpPr>
            <a:cxnSpLocks/>
          </p:cNvCxnSpPr>
          <p:nvPr/>
        </p:nvCxnSpPr>
        <p:spPr>
          <a:xfrm>
            <a:off x="6593346" y="925299"/>
            <a:ext cx="0" cy="55329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2544970-BF53-F281-B67B-EF047470DDCD}"/>
              </a:ext>
            </a:extLst>
          </p:cNvPr>
          <p:cNvSpPr/>
          <p:nvPr/>
        </p:nvSpPr>
        <p:spPr>
          <a:xfrm>
            <a:off x="6096000" y="3812882"/>
            <a:ext cx="1012166" cy="28035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C26E-FF63-8E21-BDEF-6C23DFFB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54" y="268127"/>
            <a:ext cx="10512429" cy="854075"/>
          </a:xfrm>
        </p:spPr>
        <p:txBody>
          <a:bodyPr>
            <a:normAutofit/>
          </a:bodyPr>
          <a:lstStyle/>
          <a:p>
            <a:r>
              <a:rPr lang="en-US" sz="3200"/>
              <a:t>JHU Overview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C4BDA6B-002A-23EC-74DF-022B8CD8EE7D}"/>
              </a:ext>
            </a:extLst>
          </p:cNvPr>
          <p:cNvGraphicFramePr>
            <a:graphicFrameLocks/>
          </p:cNvGraphicFramePr>
          <p:nvPr/>
        </p:nvGraphicFramePr>
        <p:xfrm>
          <a:off x="2125206" y="1150351"/>
          <a:ext cx="3526226" cy="1903865"/>
        </p:xfrm>
        <a:graphic>
          <a:graphicData uri="http://schemas.openxmlformats.org/drawingml/2006/table">
            <a:tbl>
              <a:tblPr/>
              <a:tblGrid>
                <a:gridCol w="587704">
                  <a:extLst>
                    <a:ext uri="{9D8B030D-6E8A-4147-A177-3AD203B41FA5}">
                      <a16:colId xmlns:a16="http://schemas.microsoft.com/office/drawing/2014/main" val="1400069306"/>
                    </a:ext>
                  </a:extLst>
                </a:gridCol>
                <a:gridCol w="587704">
                  <a:extLst>
                    <a:ext uri="{9D8B030D-6E8A-4147-A177-3AD203B41FA5}">
                      <a16:colId xmlns:a16="http://schemas.microsoft.com/office/drawing/2014/main" val="3371592487"/>
                    </a:ext>
                  </a:extLst>
                </a:gridCol>
                <a:gridCol w="587704">
                  <a:extLst>
                    <a:ext uri="{9D8B030D-6E8A-4147-A177-3AD203B41FA5}">
                      <a16:colId xmlns:a16="http://schemas.microsoft.com/office/drawing/2014/main" val="3049574991"/>
                    </a:ext>
                  </a:extLst>
                </a:gridCol>
                <a:gridCol w="587704">
                  <a:extLst>
                    <a:ext uri="{9D8B030D-6E8A-4147-A177-3AD203B41FA5}">
                      <a16:colId xmlns:a16="http://schemas.microsoft.com/office/drawing/2014/main" val="3240267328"/>
                    </a:ext>
                  </a:extLst>
                </a:gridCol>
                <a:gridCol w="653657">
                  <a:extLst>
                    <a:ext uri="{9D8B030D-6E8A-4147-A177-3AD203B41FA5}">
                      <a16:colId xmlns:a16="http://schemas.microsoft.com/office/drawing/2014/main" val="2178003996"/>
                    </a:ext>
                  </a:extLst>
                </a:gridCol>
                <a:gridCol w="521753">
                  <a:extLst>
                    <a:ext uri="{9D8B030D-6E8A-4147-A177-3AD203B41FA5}">
                      <a16:colId xmlns:a16="http://schemas.microsoft.com/office/drawing/2014/main" val="3703756582"/>
                    </a:ext>
                  </a:extLst>
                </a:gridCol>
              </a:tblGrid>
              <a:tr h="176986">
                <a:tc gridSpan="6">
                  <a:txBody>
                    <a:bodyPr/>
                    <a:lstStyle/>
                    <a:p>
                      <a:pPr algn="ctr"/>
                      <a:r>
                        <a:rPr lang="en-US" sz="700" b="1"/>
                        <a:t>Inputs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11117"/>
                  </a:ext>
                </a:extLst>
              </a:tr>
              <a:tr h="262948">
                <a:tc>
                  <a:txBody>
                    <a:bodyPr/>
                    <a:lstStyle/>
                    <a:p>
                      <a:endParaRPr lang="en-US" sz="600" b="1"/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Isoleucine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Leucine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Lysine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Tryptophan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Valine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88369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0.25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0.93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27217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0.57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3.70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043393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1.14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3.70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97811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0.57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98657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5.1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1.14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0.93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777673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7.0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0.25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0.93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36647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4.6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5.1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0.57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00590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4.6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7.0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0.25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27132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9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4.6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7.0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5.1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1.14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3.70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74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B78968-49FA-981B-19B7-423208FAEB4F}"/>
              </a:ext>
            </a:extLst>
          </p:cNvPr>
          <p:cNvSpPr txBox="1"/>
          <p:nvPr/>
        </p:nvSpPr>
        <p:spPr>
          <a:xfrm>
            <a:off x="1517857" y="3154124"/>
            <a:ext cx="455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Essential Amino Acid DOE</a:t>
            </a:r>
          </a:p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AMBIC 1.293 received, waiting on deleted media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B9E11-3C1F-2B62-9C2D-5D9DD9AC8294}"/>
              </a:ext>
            </a:extLst>
          </p:cNvPr>
          <p:cNvSpPr txBox="1"/>
          <p:nvPr/>
        </p:nvSpPr>
        <p:spPr>
          <a:xfrm>
            <a:off x="7194567" y="3160021"/>
            <a:ext cx="39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2"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Orthogonal spent media analysis</a:t>
            </a:r>
          </a:p>
          <a:p>
            <a:pPr algn="ctr"/>
            <a:r>
              <a:rPr lang="en-US"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 media trends quantified and analyzed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CA6C6-E3DE-BA38-11D8-9E24E6C0D3E6}"/>
              </a:ext>
            </a:extLst>
          </p:cNvPr>
          <p:cNvSpPr txBox="1"/>
          <p:nvPr/>
        </p:nvSpPr>
        <p:spPr>
          <a:xfrm>
            <a:off x="6649721" y="5843951"/>
            <a:ext cx="508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4.   Full/empty capsid quantification development</a:t>
            </a:r>
          </a:p>
          <a:p>
            <a:pPr algn="ctr"/>
            <a:r>
              <a:rPr lang="en-US"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SEC-MALS results; mass photometry plan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C91AE6-67EA-BA48-F841-98578CFEA1E1}"/>
              </a:ext>
            </a:extLst>
          </p:cNvPr>
          <p:cNvCxnSpPr>
            <a:cxnSpLocks/>
          </p:cNvCxnSpPr>
          <p:nvPr/>
        </p:nvCxnSpPr>
        <p:spPr>
          <a:xfrm>
            <a:off x="1978449" y="3784562"/>
            <a:ext cx="92102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EA694BE-21DC-1C86-F31B-116E3C91D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729" y="4293567"/>
            <a:ext cx="4263817" cy="13909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3B3EDB-5583-324F-0CB8-3F0F610B3372}"/>
              </a:ext>
            </a:extLst>
          </p:cNvPr>
          <p:cNvCxnSpPr>
            <a:cxnSpLocks/>
          </p:cNvCxnSpPr>
          <p:nvPr/>
        </p:nvCxnSpPr>
        <p:spPr>
          <a:xfrm>
            <a:off x="6593346" y="925299"/>
            <a:ext cx="0" cy="55329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ull Kawaii Erlenmeyer Flask (Next Remix!) - Openclipart">
            <a:extLst>
              <a:ext uri="{FF2B5EF4-FFF2-40B4-BE49-F238E27FC236}">
                <a16:creationId xmlns:a16="http://schemas.microsoft.com/office/drawing/2014/main" id="{A1886909-2058-AF42-3CA7-AC6F05F3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49" y="4106064"/>
            <a:ext cx="1001632" cy="16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cosahedron - Wikipedia">
            <a:extLst>
              <a:ext uri="{FF2B5EF4-FFF2-40B4-BE49-F238E27FC236}">
                <a16:creationId xmlns:a16="http://schemas.microsoft.com/office/drawing/2014/main" id="{50827787-3EC3-7C68-F967-C9F55E10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24" y="4481104"/>
            <a:ext cx="1225454" cy="11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cosahedron - Wikipedia">
            <a:extLst>
              <a:ext uri="{FF2B5EF4-FFF2-40B4-BE49-F238E27FC236}">
                <a16:creationId xmlns:a16="http://schemas.microsoft.com/office/drawing/2014/main" id="{8663CB22-F704-71BE-5296-56259EEE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86" y="4441348"/>
            <a:ext cx="1342118" cy="12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B0F01-3ACB-5778-C411-AA2CF9223182}"/>
              </a:ext>
            </a:extLst>
          </p:cNvPr>
          <p:cNvSpPr txBox="1"/>
          <p:nvPr/>
        </p:nvSpPr>
        <p:spPr>
          <a:xfrm>
            <a:off x="1728148" y="5843951"/>
            <a:ext cx="432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3.    Serotype-specific AAV depletion study</a:t>
            </a:r>
          </a:p>
          <a:p>
            <a:pPr algn="ctr"/>
            <a:r>
              <a:rPr lang="en-US"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 media trends quantified and analyzed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123A8B-9271-885E-9887-7D9B5B96A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425" y="1222088"/>
            <a:ext cx="2050212" cy="19535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17BF412-534C-B606-5262-F5995F24C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9148" y="518540"/>
            <a:ext cx="2174361" cy="190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37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D71DEED-DE1B-BF47-A5D9-BED08C93299D}" vid="{A8307314-7AE3-2943-9180-7A1E7D64D4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38902-a283-4e8b-b915-a24f50b30b97">
      <Terms xmlns="http://schemas.microsoft.com/office/infopath/2007/PartnerControls"/>
    </lcf76f155ced4ddcb4097134ff3c332f>
    <TaxCatchAll xmlns="59c7801c-6157-44ae-96ad-3f6de4cbcce1" xsi:nil="true"/>
  </documentManagement>
</p:properties>
</file>

<file path=customXml/itemProps1.xml><?xml version="1.0" encoding="utf-8"?>
<ds:datastoreItem xmlns:ds="http://schemas.openxmlformats.org/officeDocument/2006/customXml" ds:itemID="{4BF63557-D132-44E1-9009-CD576AC52474}"/>
</file>

<file path=customXml/itemProps2.xml><?xml version="1.0" encoding="utf-8"?>
<ds:datastoreItem xmlns:ds="http://schemas.openxmlformats.org/officeDocument/2006/customXml" ds:itemID="{84CB786C-AFB6-48A3-9E70-1949BC83E8EB}"/>
</file>

<file path=customXml/itemProps3.xml><?xml version="1.0" encoding="utf-8"?>
<ds:datastoreItem xmlns:ds="http://schemas.openxmlformats.org/officeDocument/2006/customXml" ds:itemID="{87BF2EAE-07D3-4442-8985-87C8A6BD93FF}"/>
</file>

<file path=docProps/app.xml><?xml version="1.0" encoding="utf-8"?>
<Properties xmlns="http://schemas.openxmlformats.org/officeDocument/2006/extended-properties" xmlns:vt="http://schemas.openxmlformats.org/officeDocument/2006/docPropsVTypes">
  <TotalTime>15041</TotalTime>
  <Words>2546</Words>
  <Application>Microsoft Office PowerPoint</Application>
  <PresentationFormat>Widescreen</PresentationFormat>
  <Paragraphs>457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等线</vt:lpstr>
      <vt:lpstr>Arial</vt:lpstr>
      <vt:lpstr>Calibri</vt:lpstr>
      <vt:lpstr>Google Sans</vt:lpstr>
      <vt:lpstr>Times New Roman</vt:lpstr>
      <vt:lpstr>Wingdings</vt:lpstr>
      <vt:lpstr>Office Theme</vt:lpstr>
      <vt:lpstr>Maximizing Yields of rAAV and Elucidating the Role of Media Components Through Design and Optimization of AMBIC.293 Media</vt:lpstr>
      <vt:lpstr>UML Update</vt:lpstr>
      <vt:lpstr>Transfection of AMBIC HEK293 Cells (AAV9)</vt:lpstr>
      <vt:lpstr>Transfection of AMBIC HEK293 Cells (AAV9)</vt:lpstr>
      <vt:lpstr>Transfection of AMBIC HEK293 Cells (AAV9)</vt:lpstr>
      <vt:lpstr>Genome titer measurement (AAV9)</vt:lpstr>
      <vt:lpstr>Next steps</vt:lpstr>
      <vt:lpstr>Future DOE Experiments</vt:lpstr>
      <vt:lpstr>JHU Overview</vt:lpstr>
      <vt:lpstr>Serotype-specific media consumption studies</vt:lpstr>
      <vt:lpstr>Orthogonal spent media analysis (GC-MS)</vt:lpstr>
      <vt:lpstr>Orthogonal spent media analysis (GC-MS)</vt:lpstr>
      <vt:lpstr>Next steps: serotype-specific media consumption studies</vt:lpstr>
      <vt:lpstr>High density AAV study conditions</vt:lpstr>
      <vt:lpstr>High density AAV study growth trends</vt:lpstr>
      <vt:lpstr>High density AAV study growth trends (VCD)</vt:lpstr>
      <vt:lpstr>High density AAV study growth trends (Viability)</vt:lpstr>
      <vt:lpstr>Standard material received for SEC-MALS method development</vt:lpstr>
      <vt:lpstr>Next steps</vt:lpstr>
      <vt:lpstr>UD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Houria</dc:creator>
  <cp:lastModifiedBy>McNally, David</cp:lastModifiedBy>
  <cp:revision>203</cp:revision>
  <dcterms:created xsi:type="dcterms:W3CDTF">2023-05-15T14:55:16Z</dcterms:created>
  <dcterms:modified xsi:type="dcterms:W3CDTF">2024-02-22T21:36:17Z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0x010100E02D2D43E1D2FC4FBFB8508531D676ED</vt:lpwstr>
  </property>
</Properties>
</file>