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276" r:id="rId3"/>
    <p:sldId id="270" r:id="rId4"/>
    <p:sldId id="273" r:id="rId5"/>
    <p:sldId id="280" r:id="rId6"/>
    <p:sldId id="846" r:id="rId7"/>
    <p:sldId id="848" r:id="rId8"/>
    <p:sldId id="849" r:id="rId9"/>
    <p:sldId id="850" r:id="rId10"/>
    <p:sldId id="851" r:id="rId11"/>
    <p:sldId id="847" r:id="rId12"/>
    <p:sldId id="853" r:id="rId13"/>
    <p:sldId id="425" r:id="rId14"/>
    <p:sldId id="852" r:id="rId15"/>
    <p:sldId id="271" r:id="rId16"/>
    <p:sldId id="412" r:id="rId17"/>
    <p:sldId id="414" r:id="rId18"/>
    <p:sldId id="421" r:id="rId19"/>
    <p:sldId id="418" r:id="rId20"/>
    <p:sldId id="420" r:id="rId21"/>
    <p:sldId id="419" r:id="rId22"/>
    <p:sldId id="842" r:id="rId23"/>
    <p:sldId id="862" r:id="rId24"/>
    <p:sldId id="893" r:id="rId25"/>
    <p:sldId id="913" r:id="rId26"/>
    <p:sldId id="912" r:id="rId27"/>
    <p:sldId id="916" r:id="rId28"/>
    <p:sldId id="915" r:id="rId29"/>
    <p:sldId id="920" r:id="rId30"/>
    <p:sldId id="917" r:id="rId31"/>
    <p:sldId id="903" r:id="rId32"/>
    <p:sldId id="9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000090"/>
    <a:srgbClr val="2E3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3621" autoAdjust="0"/>
  </p:normalViewPr>
  <p:slideViewPr>
    <p:cSldViewPr snapToGrid="0">
      <p:cViewPr varScale="1">
        <p:scale>
          <a:sx n="100" d="100"/>
          <a:sy n="100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hourieh_ahi_student_uml_edu/Documents/project/projects/AMBIC%20media%20project/Data%20and%20results/Data%20and%20results/Transfection/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hourieh_ahi_student_uml_edu/Documents/REBEL%20results/AMBIC%20HEK293%200512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hourieh_ahi_student_uml_edu/Documents/REBEL%20results/AMBIC%20HEK293%200512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hourieh_ahi_student_uml_edu/Documents/REBEL%20results/AMBIC%20HEK293%200512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VCD and viability after cell thaw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VCD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Sheet1!$B$10:$U$10</c:f>
              <c:strCache>
                <c:ptCount val="20"/>
                <c:pt idx="0">
                  <c:v>P0D1</c:v>
                </c:pt>
                <c:pt idx="1">
                  <c:v>P0D2</c:v>
                </c:pt>
                <c:pt idx="2">
                  <c:v>P0D3</c:v>
                </c:pt>
                <c:pt idx="3">
                  <c:v>P0D4</c:v>
                </c:pt>
                <c:pt idx="4">
                  <c:v>P1D1</c:v>
                </c:pt>
                <c:pt idx="5">
                  <c:v>P1D2</c:v>
                </c:pt>
                <c:pt idx="6">
                  <c:v>P1D3</c:v>
                </c:pt>
                <c:pt idx="7">
                  <c:v>P1D4</c:v>
                </c:pt>
                <c:pt idx="8">
                  <c:v>P2D1</c:v>
                </c:pt>
                <c:pt idx="9">
                  <c:v>P2D2</c:v>
                </c:pt>
                <c:pt idx="10">
                  <c:v>P2D3</c:v>
                </c:pt>
                <c:pt idx="11">
                  <c:v>P2D4</c:v>
                </c:pt>
                <c:pt idx="12">
                  <c:v>P3D1</c:v>
                </c:pt>
                <c:pt idx="13">
                  <c:v>P3D2</c:v>
                </c:pt>
                <c:pt idx="14">
                  <c:v>P3D3</c:v>
                </c:pt>
                <c:pt idx="15">
                  <c:v>P3D4</c:v>
                </c:pt>
                <c:pt idx="16">
                  <c:v>P4D1</c:v>
                </c:pt>
                <c:pt idx="17">
                  <c:v>P4D2</c:v>
                </c:pt>
                <c:pt idx="18">
                  <c:v>P4D3</c:v>
                </c:pt>
                <c:pt idx="19">
                  <c:v>P4D4</c:v>
                </c:pt>
              </c:strCache>
            </c:strRef>
          </c:cat>
          <c:val>
            <c:numRef>
              <c:f>Sheet1!$B$11:$U$11</c:f>
              <c:numCache>
                <c:formatCode>0.00E+00</c:formatCode>
                <c:ptCount val="20"/>
                <c:pt idx="0">
                  <c:v>600000</c:v>
                </c:pt>
                <c:pt idx="1">
                  <c:v>1000000</c:v>
                </c:pt>
                <c:pt idx="2">
                  <c:v>1500000</c:v>
                </c:pt>
                <c:pt idx="3">
                  <c:v>2000000</c:v>
                </c:pt>
                <c:pt idx="4">
                  <c:v>1000000</c:v>
                </c:pt>
                <c:pt idx="5">
                  <c:v>1600000</c:v>
                </c:pt>
                <c:pt idx="6">
                  <c:v>2000000</c:v>
                </c:pt>
                <c:pt idx="7">
                  <c:v>2900000</c:v>
                </c:pt>
                <c:pt idx="8">
                  <c:v>600000</c:v>
                </c:pt>
                <c:pt idx="9">
                  <c:v>1100000</c:v>
                </c:pt>
                <c:pt idx="10">
                  <c:v>2100000</c:v>
                </c:pt>
                <c:pt idx="11">
                  <c:v>3500000</c:v>
                </c:pt>
                <c:pt idx="12">
                  <c:v>700000</c:v>
                </c:pt>
                <c:pt idx="13">
                  <c:v>1400000</c:v>
                </c:pt>
                <c:pt idx="14">
                  <c:v>2500000</c:v>
                </c:pt>
                <c:pt idx="15">
                  <c:v>4100000</c:v>
                </c:pt>
                <c:pt idx="16">
                  <c:v>700000</c:v>
                </c:pt>
                <c:pt idx="17">
                  <c:v>1300000</c:v>
                </c:pt>
                <c:pt idx="18">
                  <c:v>2000000</c:v>
                </c:pt>
                <c:pt idx="19">
                  <c:v>2700000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F-B040-BC2A-926DCDE51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656208"/>
        <c:axId val="471121535"/>
      </c:lineChart>
      <c:lineChart>
        <c:grouping val="standard"/>
        <c:varyColors val="0"/>
        <c:ser>
          <c:idx val="1"/>
          <c:order val="1"/>
          <c:tx>
            <c:strRef>
              <c:f>Sheet1!$A$12</c:f>
              <c:strCache>
                <c:ptCount val="1"/>
                <c:pt idx="0">
                  <c:v>viability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Sheet1!$B$10:$U$10</c:f>
              <c:strCache>
                <c:ptCount val="20"/>
                <c:pt idx="0">
                  <c:v>P0D1</c:v>
                </c:pt>
                <c:pt idx="1">
                  <c:v>P0D2</c:v>
                </c:pt>
                <c:pt idx="2">
                  <c:v>P0D3</c:v>
                </c:pt>
                <c:pt idx="3">
                  <c:v>P0D4</c:v>
                </c:pt>
                <c:pt idx="4">
                  <c:v>P1D1</c:v>
                </c:pt>
                <c:pt idx="5">
                  <c:v>P1D2</c:v>
                </c:pt>
                <c:pt idx="6">
                  <c:v>P1D3</c:v>
                </c:pt>
                <c:pt idx="7">
                  <c:v>P1D4</c:v>
                </c:pt>
                <c:pt idx="8">
                  <c:v>P2D1</c:v>
                </c:pt>
                <c:pt idx="9">
                  <c:v>P2D2</c:v>
                </c:pt>
                <c:pt idx="10">
                  <c:v>P2D3</c:v>
                </c:pt>
                <c:pt idx="11">
                  <c:v>P2D4</c:v>
                </c:pt>
                <c:pt idx="12">
                  <c:v>P3D1</c:v>
                </c:pt>
                <c:pt idx="13">
                  <c:v>P3D2</c:v>
                </c:pt>
                <c:pt idx="14">
                  <c:v>P3D3</c:v>
                </c:pt>
                <c:pt idx="15">
                  <c:v>P3D4</c:v>
                </c:pt>
                <c:pt idx="16">
                  <c:v>P4D1</c:v>
                </c:pt>
                <c:pt idx="17">
                  <c:v>P4D2</c:v>
                </c:pt>
                <c:pt idx="18">
                  <c:v>P4D3</c:v>
                </c:pt>
                <c:pt idx="19">
                  <c:v>P4D4</c:v>
                </c:pt>
              </c:strCache>
            </c:strRef>
          </c:cat>
          <c:val>
            <c:numRef>
              <c:f>Sheet1!$B$12:$U$12</c:f>
              <c:numCache>
                <c:formatCode>General</c:formatCode>
                <c:ptCount val="20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82.3</c:v>
                </c:pt>
                <c:pt idx="4">
                  <c:v>83</c:v>
                </c:pt>
                <c:pt idx="5">
                  <c:v>84</c:v>
                </c:pt>
                <c:pt idx="6">
                  <c:v>84</c:v>
                </c:pt>
                <c:pt idx="7">
                  <c:v>86</c:v>
                </c:pt>
                <c:pt idx="8">
                  <c:v>84</c:v>
                </c:pt>
                <c:pt idx="9">
                  <c:v>86</c:v>
                </c:pt>
                <c:pt idx="10">
                  <c:v>88</c:v>
                </c:pt>
                <c:pt idx="11">
                  <c:v>91</c:v>
                </c:pt>
                <c:pt idx="12">
                  <c:v>90</c:v>
                </c:pt>
                <c:pt idx="13">
                  <c:v>93</c:v>
                </c:pt>
                <c:pt idx="14">
                  <c:v>94</c:v>
                </c:pt>
                <c:pt idx="15">
                  <c:v>95.1</c:v>
                </c:pt>
                <c:pt idx="16">
                  <c:v>90</c:v>
                </c:pt>
                <c:pt idx="17">
                  <c:v>94</c:v>
                </c:pt>
                <c:pt idx="18">
                  <c:v>93</c:v>
                </c:pt>
                <c:pt idx="19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F-B040-BC2A-926DCDE51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3455167"/>
        <c:axId val="548862127"/>
      </c:lineChart>
      <c:catAx>
        <c:axId val="102065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Passage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21535"/>
        <c:crosses val="autoZero"/>
        <c:auto val="1"/>
        <c:lblAlgn val="ctr"/>
        <c:lblOffset val="100"/>
        <c:noMultiLvlLbl val="0"/>
      </c:catAx>
      <c:valAx>
        <c:axId val="4711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0656208"/>
        <c:crosses val="autoZero"/>
        <c:crossBetween val="between"/>
      </c:valAx>
      <c:valAx>
        <c:axId val="54886212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455167"/>
        <c:crosses val="max"/>
        <c:crossBetween val="between"/>
      </c:valAx>
      <c:catAx>
        <c:axId val="59345516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886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Viable</a:t>
            </a:r>
            <a:r>
              <a:rPr lang="en-US" baseline="0"/>
              <a:t> cell density during transfection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Sheet1!$I$9</c:f>
              <c:strCache>
                <c:ptCount val="1"/>
                <c:pt idx="0">
                  <c:v>Shake Flasks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Sheet1!$N$11:$N$14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494974.74683058326</c:v>
                  </c:pt>
                  <c:pt idx="2">
                    <c:v>410121.93308819755</c:v>
                  </c:pt>
                  <c:pt idx="3">
                    <c:v>919238.81554251176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Sheet1!$H$10:$H$13</c:f>
              <c:strCache>
                <c:ptCount val="4"/>
                <c:pt idx="0">
                  <c:v>0hour</c:v>
                </c:pt>
                <c:pt idx="1">
                  <c:v>24 hour</c:v>
                </c:pt>
                <c:pt idx="2">
                  <c:v>48 hour</c:v>
                </c:pt>
                <c:pt idx="3">
                  <c:v>72 hour</c:v>
                </c:pt>
              </c:strCache>
            </c:strRef>
          </c:cat>
          <c:val>
            <c:numRef>
              <c:f>Sheet1!$I$10:$I$13</c:f>
              <c:numCache>
                <c:formatCode>0.00E+00</c:formatCode>
                <c:ptCount val="4"/>
                <c:pt idx="0">
                  <c:v>4355000</c:v>
                </c:pt>
                <c:pt idx="1">
                  <c:v>5450000</c:v>
                </c:pt>
                <c:pt idx="2">
                  <c:v>7710000</c:v>
                </c:pt>
                <c:pt idx="3">
                  <c:v>9350000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C6-284E-BF4B-369E1251560B}"/>
            </c:ext>
          </c:extLst>
        </c:ser>
        <c:ser>
          <c:idx val="1"/>
          <c:order val="1"/>
          <c:tx>
            <c:strRef>
              <c:f>Sheet1!$J$9</c:f>
              <c:strCache>
                <c:ptCount val="1"/>
                <c:pt idx="0">
                  <c:v>Deepwells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Sheet1!$O$11:$O$14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206155.28128088303</c:v>
                  </c:pt>
                  <c:pt idx="2">
                    <c:v>279090.78570720798</c:v>
                  </c:pt>
                  <c:pt idx="3">
                    <c:v>454606.05656619521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Sheet1!$H$10:$H$13</c:f>
              <c:strCache>
                <c:ptCount val="4"/>
                <c:pt idx="0">
                  <c:v>0hour</c:v>
                </c:pt>
                <c:pt idx="1">
                  <c:v>24 hour</c:v>
                </c:pt>
                <c:pt idx="2">
                  <c:v>48 hour</c:v>
                </c:pt>
                <c:pt idx="3">
                  <c:v>72 hour</c:v>
                </c:pt>
              </c:strCache>
            </c:strRef>
          </c:cat>
          <c:val>
            <c:numRef>
              <c:f>Sheet1!$J$10:$J$13</c:f>
              <c:numCache>
                <c:formatCode>0.00E+00</c:formatCode>
                <c:ptCount val="4"/>
                <c:pt idx="0">
                  <c:v>4355000</c:v>
                </c:pt>
                <c:pt idx="1">
                  <c:v>6625000</c:v>
                </c:pt>
                <c:pt idx="2">
                  <c:v>9017500</c:v>
                </c:pt>
                <c:pt idx="3">
                  <c:v>9100000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C6-284E-BF4B-369E12515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700448"/>
        <c:axId val="869746672"/>
      </c:lineChart>
      <c:catAx>
        <c:axId val="86970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(hour)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46672"/>
        <c:crosses val="autoZero"/>
        <c:auto val="1"/>
        <c:lblAlgn val="ctr"/>
        <c:lblOffset val="100"/>
        <c:noMultiLvlLbl val="0"/>
      </c:catAx>
      <c:valAx>
        <c:axId val="869746672"/>
        <c:scaling>
          <c:orientation val="minMax"/>
          <c:min val="4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</a:t>
                </a:r>
                <a:r>
                  <a:rPr lang="en-US" baseline="0"/>
                  <a:t> (cells/mL)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7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Amino</a:t>
            </a:r>
            <a:r>
              <a:rPr lang="en-US" baseline="0" dirty="0"/>
              <a:t> Acid Measurement in AMBIC media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Sheet1!$AA$3</c:f>
              <c:strCache>
                <c:ptCount val="1"/>
                <c:pt idx="0">
                  <c:v>Formulation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(Sheet1!$AB$3,Sheet1!$AD$3,Sheet1!$AF$3,Sheet1!$AH$3,Sheet1!$AJ$3)</c:f>
              <c:numCache>
                <c:formatCode>General</c:formatCode>
                <c:ptCount val="5"/>
                <c:pt idx="0">
                  <c:v>2.4</c:v>
                </c:pt>
                <c:pt idx="1">
                  <c:v>3.9</c:v>
                </c:pt>
                <c:pt idx="2">
                  <c:v>5.4</c:v>
                </c:pt>
                <c:pt idx="3">
                  <c:v>4.8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E-334A-9F6C-A8681A4C1D58}"/>
            </c:ext>
          </c:extLst>
        </c:ser>
        <c:ser>
          <c:idx val="1"/>
          <c:order val="1"/>
          <c:tx>
            <c:strRef>
              <c:f>Sheet1!$AA$4</c:f>
              <c:strCache>
                <c:ptCount val="1"/>
                <c:pt idx="0">
                  <c:v>Fresh media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(Sheet1!$AC$4,Sheet1!$AE$4,Sheet1!$AG$4,Sheet1!$AI$4,Sheet1!$AK$4)</c:f>
                <c:numCache>
                  <c:formatCode>General</c:formatCode>
                  <c:ptCount val="5"/>
                  <c:pt idx="0">
                    <c:v>6.3639610306789496E-2</c:v>
                  </c:pt>
                  <c:pt idx="1">
                    <c:v>0.1555634918610406</c:v>
                  </c:pt>
                  <c:pt idx="2">
                    <c:v>0.1343502884254443</c:v>
                  </c:pt>
                  <c:pt idx="3">
                    <c:v>8.4852813742385777E-2</c:v>
                  </c:pt>
                  <c:pt idx="4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(Sheet1!$AB$4,Sheet1!$AD$4,Sheet1!$AF$4,Sheet1!$AH$4,Sheet1!$AJ$4)</c:f>
              <c:numCache>
                <c:formatCode>General</c:formatCode>
                <c:ptCount val="5"/>
                <c:pt idx="0">
                  <c:v>2.5750000000000002</c:v>
                </c:pt>
                <c:pt idx="1">
                  <c:v>4.04</c:v>
                </c:pt>
                <c:pt idx="2">
                  <c:v>4.9849999999999994</c:v>
                </c:pt>
                <c:pt idx="3">
                  <c:v>4.99</c:v>
                </c:pt>
                <c:pt idx="4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E-334A-9F6C-A8681A4C1D58}"/>
            </c:ext>
          </c:extLst>
        </c:ser>
        <c:ser>
          <c:idx val="2"/>
          <c:order val="2"/>
          <c:tx>
            <c:strRef>
              <c:f>Sheet1!$AA$5</c:f>
              <c:strCache>
                <c:ptCount val="1"/>
                <c:pt idx="0">
                  <c:v>D1-post transfection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(Sheet1!$AC$5,Sheet1!$AE$5,Sheet1!$AG$5,Sheet1!$AI$5,Sheet1!$AK$5)</c:f>
                <c:numCache>
                  <c:formatCode>General</c:formatCode>
                  <c:ptCount val="5"/>
                  <c:pt idx="0">
                    <c:v>3.5355339059327411E-2</c:v>
                  </c:pt>
                  <c:pt idx="1">
                    <c:v>0.2474873734152917</c:v>
                  </c:pt>
                  <c:pt idx="2">
                    <c:v>0.32526911934581182</c:v>
                  </c:pt>
                  <c:pt idx="3">
                    <c:v>9.1923881554251102E-2</c:v>
                  </c:pt>
                  <c:pt idx="4">
                    <c:v>2.1213203435596368E-2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(Sheet1!$AB$5,Sheet1!$AD$5,Sheet1!$AF$5,Sheet1!$AH$5,Sheet1!$AJ$5)</c:f>
              <c:numCache>
                <c:formatCode>General</c:formatCode>
                <c:ptCount val="5"/>
                <c:pt idx="0">
                  <c:v>1.9950000000000001</c:v>
                </c:pt>
                <c:pt idx="1">
                  <c:v>3.1749999999999998</c:v>
                </c:pt>
                <c:pt idx="2">
                  <c:v>4.0299999999999994</c:v>
                </c:pt>
                <c:pt idx="3">
                  <c:v>2.1850000000000001</c:v>
                </c:pt>
                <c:pt idx="4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E-334A-9F6C-A8681A4C1D58}"/>
            </c:ext>
          </c:extLst>
        </c:ser>
        <c:ser>
          <c:idx val="3"/>
          <c:order val="3"/>
          <c:tx>
            <c:strRef>
              <c:f>Sheet1!$AA$6</c:f>
              <c:strCache>
                <c:ptCount val="1"/>
                <c:pt idx="0">
                  <c:v>D2-post transfection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(Sheet1!$AC$6,Sheet1!$AE$6,Sheet1!$AG$6,Sheet1!$AI$6,Sheet1!$AK$6)</c:f>
                <c:numCache>
                  <c:formatCode>General</c:formatCode>
                  <c:ptCount val="5"/>
                  <c:pt idx="0">
                    <c:v>7.0710678118654821E-2</c:v>
                  </c:pt>
                  <c:pt idx="1">
                    <c:v>1.4142135623730963E-2</c:v>
                  </c:pt>
                  <c:pt idx="2">
                    <c:v>8.4852813742385777E-2</c:v>
                  </c:pt>
                  <c:pt idx="3">
                    <c:v>2.1213203435596444E-2</c:v>
                  </c:pt>
                  <c:pt idx="4">
                    <c:v>4.2426406871192854E-2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(Sheet1!$AB$6,Sheet1!$AD$6,Sheet1!$AF$6,Sheet1!$AH$6,Sheet1!$AJ$6)</c:f>
              <c:numCache>
                <c:formatCode>General</c:formatCode>
                <c:ptCount val="5"/>
                <c:pt idx="0">
                  <c:v>1.57</c:v>
                </c:pt>
                <c:pt idx="1">
                  <c:v>2.71</c:v>
                </c:pt>
                <c:pt idx="2">
                  <c:v>3.66</c:v>
                </c:pt>
                <c:pt idx="3">
                  <c:v>0.96499999999999997</c:v>
                </c:pt>
                <c:pt idx="4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1E-334A-9F6C-A8681A4C1D58}"/>
            </c:ext>
          </c:extLst>
        </c:ser>
        <c:ser>
          <c:idx val="4"/>
          <c:order val="4"/>
          <c:tx>
            <c:strRef>
              <c:f>Sheet1!$AA$7</c:f>
              <c:strCache>
                <c:ptCount val="1"/>
                <c:pt idx="0">
                  <c:v>D3-post transfection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(Sheet1!$AC$7,Sheet1!$AE$7,Sheet1!$AG$7,Sheet1!$AI$7,Sheet1!$AK$7)</c:f>
                <c:numCache>
                  <c:formatCode>General</c:formatCode>
                  <c:ptCount val="5"/>
                  <c:pt idx="0">
                    <c:v>2.828427124746177E-2</c:v>
                  </c:pt>
                  <c:pt idx="1">
                    <c:v>0.38890872965260015</c:v>
                  </c:pt>
                  <c:pt idx="2">
                    <c:v>4.2426406871192889E-2</c:v>
                  </c:pt>
                  <c:pt idx="3">
                    <c:v>3.5355339059327411E-2</c:v>
                  </c:pt>
                  <c:pt idx="4">
                    <c:v>3.535533905932739E-2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(Sheet1!$AB$7,Sheet1!$AD$7,Sheet1!$AF$7,Sheet1!$AH$7,Sheet1!$AJ$7)</c:f>
              <c:numCache>
                <c:formatCode>General</c:formatCode>
                <c:ptCount val="5"/>
                <c:pt idx="0">
                  <c:v>1.1099999999999999</c:v>
                </c:pt>
                <c:pt idx="1">
                  <c:v>2.5150000000000001</c:v>
                </c:pt>
                <c:pt idx="2">
                  <c:v>3.37</c:v>
                </c:pt>
                <c:pt idx="3">
                  <c:v>0.375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E-334A-9F6C-A8681A4C1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8779904"/>
        <c:axId val="1228781904"/>
      </c:barChart>
      <c:catAx>
        <c:axId val="12287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81904"/>
        <c:crosses val="autoZero"/>
        <c:auto val="1"/>
        <c:lblAlgn val="ctr"/>
        <c:lblOffset val="100"/>
        <c:noMultiLvlLbl val="0"/>
      </c:catAx>
      <c:valAx>
        <c:axId val="12287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Concentration</a:t>
                </a:r>
                <a:r>
                  <a:rPr lang="en-US" sz="1400" baseline="0"/>
                  <a:t> (mM)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79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Amino</a:t>
            </a:r>
            <a:r>
              <a:rPr lang="en-US" baseline="0" dirty="0"/>
              <a:t> Acid Measurement in AMBIC Media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Sheet1!$AA$3</c:f>
              <c:strCache>
                <c:ptCount val="1"/>
                <c:pt idx="0">
                  <c:v>Formulation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(Sheet1!$AB$3,Sheet1!$AD$3,Sheet1!$AF$3,Sheet1!$AH$3,Sheet1!$AJ$3)</c:f>
              <c:numCache>
                <c:formatCode>General</c:formatCode>
                <c:ptCount val="5"/>
                <c:pt idx="0">
                  <c:v>2.4</c:v>
                </c:pt>
                <c:pt idx="1">
                  <c:v>3.9</c:v>
                </c:pt>
                <c:pt idx="2">
                  <c:v>5.4</c:v>
                </c:pt>
                <c:pt idx="3">
                  <c:v>4.8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7-1D4A-8537-4E927B98ACFA}"/>
            </c:ext>
          </c:extLst>
        </c:ser>
        <c:ser>
          <c:idx val="1"/>
          <c:order val="1"/>
          <c:tx>
            <c:strRef>
              <c:f>Sheet1!$AA$4</c:f>
              <c:strCache>
                <c:ptCount val="1"/>
                <c:pt idx="0">
                  <c:v>Fresh media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(Sheet1!$AC$4,Sheet1!$AE$4,Sheet1!$AG$4,Sheet1!$AI$4,Sheet1!$AK$4)</c:f>
                <c:numCache>
                  <c:formatCode>General</c:formatCode>
                  <c:ptCount val="5"/>
                  <c:pt idx="0">
                    <c:v>6.3639610306789496E-2</c:v>
                  </c:pt>
                  <c:pt idx="1">
                    <c:v>0.1555634918610406</c:v>
                  </c:pt>
                  <c:pt idx="2">
                    <c:v>0.1343502884254443</c:v>
                  </c:pt>
                  <c:pt idx="3">
                    <c:v>8.4852813742385777E-2</c:v>
                  </c:pt>
                  <c:pt idx="4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(Sheet1!$AB$4,Sheet1!$AD$4,Sheet1!$AF$4,Sheet1!$AH$4,Sheet1!$AJ$4)</c:f>
              <c:numCache>
                <c:formatCode>General</c:formatCode>
                <c:ptCount val="5"/>
                <c:pt idx="0">
                  <c:v>2.5750000000000002</c:v>
                </c:pt>
                <c:pt idx="1">
                  <c:v>4.04</c:v>
                </c:pt>
                <c:pt idx="2">
                  <c:v>4.9849999999999994</c:v>
                </c:pt>
                <c:pt idx="3">
                  <c:v>4.99</c:v>
                </c:pt>
                <c:pt idx="4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7-1D4A-8537-4E927B98ACFA}"/>
            </c:ext>
          </c:extLst>
        </c:ser>
        <c:ser>
          <c:idx val="2"/>
          <c:order val="2"/>
          <c:tx>
            <c:strRef>
              <c:f>Sheet1!$AA$5</c:f>
              <c:strCache>
                <c:ptCount val="1"/>
                <c:pt idx="0">
                  <c:v>D1-post transfection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(Sheet1!$AC$5,Sheet1!$AE$5,Sheet1!$AG$5,Sheet1!$AI$5,Sheet1!$AK$5)</c:f>
                <c:numCache>
                  <c:formatCode>General</c:formatCode>
                  <c:ptCount val="5"/>
                  <c:pt idx="0">
                    <c:v>3.5355339059327411E-2</c:v>
                  </c:pt>
                  <c:pt idx="1">
                    <c:v>0.2474873734152917</c:v>
                  </c:pt>
                  <c:pt idx="2">
                    <c:v>0.32526911934581182</c:v>
                  </c:pt>
                  <c:pt idx="3">
                    <c:v>9.1923881554251102E-2</c:v>
                  </c:pt>
                  <c:pt idx="4">
                    <c:v>2.1213203435596368E-2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(Sheet1!$AB$5,Sheet1!$AD$5,Sheet1!$AF$5,Sheet1!$AH$5,Sheet1!$AJ$5)</c:f>
              <c:numCache>
                <c:formatCode>General</c:formatCode>
                <c:ptCount val="5"/>
                <c:pt idx="0">
                  <c:v>1.9950000000000001</c:v>
                </c:pt>
                <c:pt idx="1">
                  <c:v>3.1749999999999998</c:v>
                </c:pt>
                <c:pt idx="2">
                  <c:v>4.0299999999999994</c:v>
                </c:pt>
                <c:pt idx="3">
                  <c:v>2.1850000000000001</c:v>
                </c:pt>
                <c:pt idx="4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7-1D4A-8537-4E927B98ACFA}"/>
            </c:ext>
          </c:extLst>
        </c:ser>
        <c:ser>
          <c:idx val="3"/>
          <c:order val="3"/>
          <c:tx>
            <c:strRef>
              <c:f>Sheet1!$AA$6</c:f>
              <c:strCache>
                <c:ptCount val="1"/>
                <c:pt idx="0">
                  <c:v>D2-post transfection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(Sheet1!$AC$6,Sheet1!$AE$6,Sheet1!$AG$6,Sheet1!$AI$6,Sheet1!$AK$6)</c:f>
                <c:numCache>
                  <c:formatCode>General</c:formatCode>
                  <c:ptCount val="5"/>
                  <c:pt idx="0">
                    <c:v>7.0710678118654821E-2</c:v>
                  </c:pt>
                  <c:pt idx="1">
                    <c:v>1.4142135623730963E-2</c:v>
                  </c:pt>
                  <c:pt idx="2">
                    <c:v>8.4852813742385777E-2</c:v>
                  </c:pt>
                  <c:pt idx="3">
                    <c:v>2.1213203435596444E-2</c:v>
                  </c:pt>
                  <c:pt idx="4">
                    <c:v>4.2426406871192854E-2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(Sheet1!$AB$6,Sheet1!$AD$6,Sheet1!$AF$6,Sheet1!$AH$6,Sheet1!$AJ$6)</c:f>
              <c:numCache>
                <c:formatCode>General</c:formatCode>
                <c:ptCount val="5"/>
                <c:pt idx="0">
                  <c:v>1.57</c:v>
                </c:pt>
                <c:pt idx="1">
                  <c:v>2.71</c:v>
                </c:pt>
                <c:pt idx="2">
                  <c:v>3.66</c:v>
                </c:pt>
                <c:pt idx="3">
                  <c:v>0.96499999999999997</c:v>
                </c:pt>
                <c:pt idx="4">
                  <c:v>0.32999999999999996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87-1D4A-8537-4E927B98ACFA}"/>
            </c:ext>
          </c:extLst>
        </c:ser>
        <c:ser>
          <c:idx val="4"/>
          <c:order val="4"/>
          <c:tx>
            <c:strRef>
              <c:f>Sheet1!$AA$7</c:f>
              <c:strCache>
                <c:ptCount val="1"/>
                <c:pt idx="0">
                  <c:v>D3-post transfection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(Sheet1!$AC$7,Sheet1!$AE$7,Sheet1!$AG$7,Sheet1!$AI$7,Sheet1!$AK$7)</c:f>
                <c:numCache>
                  <c:formatCode>General</c:formatCode>
                  <c:ptCount val="5"/>
                  <c:pt idx="0">
                    <c:v>2.828427124746177E-2</c:v>
                  </c:pt>
                  <c:pt idx="1">
                    <c:v>0.38890872965260015</c:v>
                  </c:pt>
                  <c:pt idx="2">
                    <c:v>4.2426406871192889E-2</c:v>
                  </c:pt>
                  <c:pt idx="3">
                    <c:v>3.5355339059327411E-2</c:v>
                  </c:pt>
                  <c:pt idx="4">
                    <c:v>3.535533905932739E-2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(Sheet1!$AB$2,Sheet1!$AD$2,Sheet1!$AF$2,Sheet1!$AH$2,Sheet1!$AJ$2)</c:f>
              <c:strCache>
                <c:ptCount val="5"/>
                <c:pt idx="0">
                  <c:v>Arginine </c:v>
                </c:pt>
                <c:pt idx="1">
                  <c:v>Asparagine</c:v>
                </c:pt>
                <c:pt idx="2">
                  <c:v>Aspartic acid</c:v>
                </c:pt>
                <c:pt idx="3">
                  <c:v>Serine</c:v>
                </c:pt>
                <c:pt idx="4">
                  <c:v>Valine</c:v>
                </c:pt>
              </c:strCache>
            </c:strRef>
          </c:cat>
          <c:val>
            <c:numRef>
              <c:f>(Sheet1!$AB$7,Sheet1!$AD$7,Sheet1!$AF$7,Sheet1!$AH$7,Sheet1!$AJ$7)</c:f>
              <c:numCache>
                <c:formatCode>General</c:formatCode>
                <c:ptCount val="5"/>
                <c:pt idx="0">
                  <c:v>1.1099999999999999</c:v>
                </c:pt>
                <c:pt idx="1">
                  <c:v>2.5150000000000001</c:v>
                </c:pt>
                <c:pt idx="2">
                  <c:v>3.37</c:v>
                </c:pt>
                <c:pt idx="3">
                  <c:v>0.375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87-1D4A-8537-4E927B98A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8779904"/>
        <c:axId val="1228781904"/>
      </c:barChart>
      <c:catAx>
        <c:axId val="12287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81904"/>
        <c:crosses val="autoZero"/>
        <c:auto val="1"/>
        <c:lblAlgn val="ctr"/>
        <c:lblOffset val="100"/>
        <c:noMultiLvlLbl val="0"/>
      </c:catAx>
      <c:valAx>
        <c:axId val="12287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Concentration</a:t>
                </a:r>
                <a:r>
                  <a:rPr lang="en-US" sz="1400" baseline="0"/>
                  <a:t> (mM)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79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Amino Acid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Sheet1!$AG$21</c:f>
              <c:strCache>
                <c:ptCount val="1"/>
                <c:pt idx="0">
                  <c:v>Arginine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Sheet1!$AH$20:$AK$20</c:f>
              <c:strCache>
                <c:ptCount val="4"/>
                <c:pt idx="0">
                  <c:v>D0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</c:strCache>
            </c:strRef>
          </c:cat>
          <c:val>
            <c:numRef>
              <c:f>Sheet1!$AH$21:$AK$21</c:f>
              <c:numCache>
                <c:formatCode>General</c:formatCode>
                <c:ptCount val="4"/>
                <c:pt idx="0">
                  <c:v>2.5750000000000002</c:v>
                </c:pt>
                <c:pt idx="1">
                  <c:v>1.9950000000000001</c:v>
                </c:pt>
                <c:pt idx="2">
                  <c:v>1.57</c:v>
                </c:pt>
                <c:pt idx="3">
                  <c:v>1.1100000000000001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28-2C47-8FE2-777CD83BE873}"/>
            </c:ext>
          </c:extLst>
        </c:ser>
        <c:ser>
          <c:idx val="1"/>
          <c:order val="1"/>
          <c:tx>
            <c:strRef>
              <c:f>Sheet1!$AG$22</c:f>
              <c:strCache>
                <c:ptCount val="1"/>
                <c:pt idx="0">
                  <c:v>Asparagine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Sheet1!$AH$20:$AK$20</c:f>
              <c:strCache>
                <c:ptCount val="4"/>
                <c:pt idx="0">
                  <c:v>D0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</c:strCache>
            </c:strRef>
          </c:cat>
          <c:val>
            <c:numRef>
              <c:f>Sheet1!$AH$22:$AK$22</c:f>
              <c:numCache>
                <c:formatCode>General</c:formatCode>
                <c:ptCount val="4"/>
                <c:pt idx="0">
                  <c:v>4.04</c:v>
                </c:pt>
                <c:pt idx="1">
                  <c:v>3.1749999999999998</c:v>
                </c:pt>
                <c:pt idx="2">
                  <c:v>2.71</c:v>
                </c:pt>
                <c:pt idx="3">
                  <c:v>2.5150000000000001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28-2C47-8FE2-777CD83BE873}"/>
            </c:ext>
          </c:extLst>
        </c:ser>
        <c:ser>
          <c:idx val="2"/>
          <c:order val="2"/>
          <c:tx>
            <c:strRef>
              <c:f>Sheet1!$AG$23</c:f>
              <c:strCache>
                <c:ptCount val="1"/>
                <c:pt idx="0">
                  <c:v>Aspartic acid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Sheet1!$AH$20:$AK$20</c:f>
              <c:strCache>
                <c:ptCount val="4"/>
                <c:pt idx="0">
                  <c:v>D0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</c:strCache>
            </c:strRef>
          </c:cat>
          <c:val>
            <c:numRef>
              <c:f>Sheet1!$AH$23:$AK$23</c:f>
              <c:numCache>
                <c:formatCode>General</c:formatCode>
                <c:ptCount val="4"/>
                <c:pt idx="0">
                  <c:v>4.9850000000000003</c:v>
                </c:pt>
                <c:pt idx="1">
                  <c:v>4.03</c:v>
                </c:pt>
                <c:pt idx="2">
                  <c:v>3.66</c:v>
                </c:pt>
                <c:pt idx="3">
                  <c:v>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28-2C47-8FE2-777CD83BE873}"/>
            </c:ext>
          </c:extLst>
        </c:ser>
        <c:ser>
          <c:idx val="3"/>
          <c:order val="3"/>
          <c:tx>
            <c:strRef>
              <c:f>Sheet1!$AG$24</c:f>
              <c:strCache>
                <c:ptCount val="1"/>
                <c:pt idx="0">
                  <c:v>Serine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Sheet1!$AH$20:$AK$20</c:f>
              <c:strCache>
                <c:ptCount val="4"/>
                <c:pt idx="0">
                  <c:v>D0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</c:strCache>
            </c:strRef>
          </c:cat>
          <c:val>
            <c:numRef>
              <c:f>Sheet1!$AH$24:$AK$24</c:f>
              <c:numCache>
                <c:formatCode>General</c:formatCode>
                <c:ptCount val="4"/>
                <c:pt idx="0">
                  <c:v>4.99</c:v>
                </c:pt>
                <c:pt idx="1">
                  <c:v>2.1850000000000001</c:v>
                </c:pt>
                <c:pt idx="2">
                  <c:v>0.96499999999999997</c:v>
                </c:pt>
                <c:pt idx="3">
                  <c:v>0.375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28-2C47-8FE2-777CD83BE873}"/>
            </c:ext>
          </c:extLst>
        </c:ser>
        <c:ser>
          <c:idx val="4"/>
          <c:order val="4"/>
          <c:tx>
            <c:strRef>
              <c:f>Sheet1!$AG$25</c:f>
              <c:strCache>
                <c:ptCount val="1"/>
                <c:pt idx="0">
                  <c:v>Valine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Sheet1!$AH$20:$AK$20</c:f>
              <c:strCache>
                <c:ptCount val="4"/>
                <c:pt idx="0">
                  <c:v>D0</c:v>
                </c:pt>
                <c:pt idx="1">
                  <c:v>D1</c:v>
                </c:pt>
                <c:pt idx="2">
                  <c:v>D2</c:v>
                </c:pt>
                <c:pt idx="3">
                  <c:v>D3</c:v>
                </c:pt>
              </c:strCache>
            </c:strRef>
          </c:cat>
          <c:val>
            <c:numRef>
              <c:f>Sheet1!$AH$25:$AK$25</c:f>
              <c:numCache>
                <c:formatCode>General</c:formatCode>
                <c:ptCount val="4"/>
                <c:pt idx="0">
                  <c:v>1.67</c:v>
                </c:pt>
                <c:pt idx="1">
                  <c:v>0.67500000000000004</c:v>
                </c:pt>
                <c:pt idx="2">
                  <c:v>0.33</c:v>
                </c:pt>
                <c:pt idx="3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28-2C47-8FE2-777CD83BE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919295"/>
        <c:axId val="582252031"/>
      </c:lineChart>
      <c:catAx>
        <c:axId val="582919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252031"/>
        <c:crosses val="autoZero"/>
        <c:auto val="1"/>
        <c:lblAlgn val="ctr"/>
        <c:lblOffset val="100"/>
        <c:noMultiLvlLbl val="0"/>
      </c:catAx>
      <c:valAx>
        <c:axId val="58225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(mM)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1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41%</a:t>
            </a:r>
            <a:r>
              <a:rPr lang="en-US" baseline="0"/>
              <a:t> capsids removed, 91% VGs retained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Low salt</c:v>
          </c:tx>
          <c:spPr>
            <a:solidFill>
              <a:srgbClr val="5B9BD5">
                <a:lumMod val="75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cat>
            <c:strRef>
              <c:f>'AAV9 - ambic'!$A$8:$A$9</c:f>
              <c:strCache>
                <c:ptCount val="2"/>
                <c:pt idx="0">
                  <c:v>Capsids</c:v>
                </c:pt>
                <c:pt idx="1">
                  <c:v>VGs</c:v>
                </c:pt>
              </c:strCache>
            </c:strRef>
          </c:cat>
          <c:val>
            <c:numRef>
              <c:f>('AAV9 - ambic'!$B$2,'AAV9 - ambic'!$C$2)</c:f>
              <c:numCache>
                <c:formatCode>0.00%</c:formatCode>
                <c:ptCount val="2"/>
                <c:pt idx="0">
                  <c:v>0.4076171313595861</c:v>
                </c:pt>
                <c:pt idx="1">
                  <c:v>8.9229457081005811E-2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808-8D3F-0752D5EBF923}"/>
            </c:ext>
          </c:extLst>
        </c:ser>
        <c:ser>
          <c:idx val="1"/>
          <c:order val="1"/>
          <c:tx>
            <c:v>High salt</c:v>
          </c:tx>
          <c:spPr>
            <a:solidFill>
              <a:schemeClr val="accen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c:spPr>
          <c:invertIfNegative val="0"/>
          <c:cat>
            <c:strRef>
              <c:f>'AAV9 - ambic'!$A$8:$A$9</c:f>
              <c:strCache>
                <c:ptCount val="2"/>
                <c:pt idx="0">
                  <c:v>Capsids</c:v>
                </c:pt>
                <c:pt idx="1">
                  <c:v>VGs</c:v>
                </c:pt>
              </c:strCache>
            </c:strRef>
          </c:cat>
          <c:val>
            <c:numRef>
              <c:f>('AAV9 - ambic'!$B$3,'AAV9 - ambic'!$C$3)</c:f>
              <c:numCache>
                <c:formatCode>0.00%</c:formatCode>
                <c:ptCount val="2"/>
                <c:pt idx="0">
                  <c:v>0.5923828686404139</c:v>
                </c:pt>
                <c:pt idx="1">
                  <c:v>0.91077054291899417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6-4808-8D3F-0752D5EBF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0326175"/>
        <c:axId val="1075373983"/>
      </c:barChart>
      <c:catAx>
        <c:axId val="18103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73983"/>
        <c:crosses val="autoZero"/>
        <c:auto val="1"/>
        <c:lblAlgn val="ctr"/>
        <c:lblOffset val="100"/>
        <c:noMultiLvlLbl val="0"/>
      </c:catAx>
      <c:valAx>
        <c:axId val="1075373983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326175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translate VG titers into other VG titers – standards- items 1 and 2 – make and distribute </a:t>
            </a:r>
            <a:r>
              <a:rPr lang="en-US"/>
              <a:t>to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translate VG titers into other VG titers – standards- items 1 and 2 – make and distribute </a:t>
            </a:r>
            <a:r>
              <a:rPr lang="en-US"/>
              <a:t>to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8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9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BA54B-24D5-4E17-945D-3010FAE374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3C49-0A55-44F4-BB9D-4B008FFD84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3C49-0A55-44F4-BB9D-4B008FFD84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 dirty="0"/>
              <a:t>Project Title</a:t>
            </a:r>
            <a:br>
              <a:rPr lang="en-US" dirty="0"/>
            </a:b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PIs</a:t>
            </a:r>
          </a:p>
          <a:p>
            <a:r>
              <a:rPr lang="en-US" dirty="0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Amino acid measurement in AMBIC media by REBEL</a:t>
            </a:r>
            <a:endParaRPr lang="en-US" sz="25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7EC1D3-6155-0C14-1B11-141E37668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886198"/>
              </p:ext>
            </p:extLst>
          </p:nvPr>
        </p:nvGraphicFramePr>
        <p:xfrm>
          <a:off x="5517366" y="2040642"/>
          <a:ext cx="618490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37EA7D-EB45-7469-34E5-E559EED89DA5}"/>
              </a:ext>
            </a:extLst>
          </p:cNvPr>
          <p:cNvSpPr txBox="1"/>
          <p:nvPr/>
        </p:nvSpPr>
        <p:spPr>
          <a:xfrm>
            <a:off x="489734" y="1462273"/>
            <a:ext cx="50276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Most consumed amino acids throughout the transfection are Serine and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Valine (92%)</a:t>
            </a:r>
          </a:p>
          <a:p>
            <a:pPr marL="800100" lvl="1" indent="-342900" fontAlgn="base">
              <a:buFontTx/>
              <a:buAutoNum type="arabicParenR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All amino acids show almost similar consumption trend with a gradual decrease throughout the transfection, expect Serine and Valine which show a significant decrease in this period.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Serine and Valine consumption from day 0 to day 1 is three times (~60%) higher than those of other amino acids (~20%) in the same period.</a:t>
            </a:r>
          </a:p>
          <a:p>
            <a:pPr marL="800100" lvl="1" indent="-342900" fontAlgn="base">
              <a:buAutoNum type="arabicParenR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0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993-B2A9-21A8-20E6-3987CBBA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9DAD-E3F0-BA0A-DF0C-366B64DD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71" y="1477282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Conducting qPCR for collected samples on D3-post transfection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Conducting transfection of AMBIC HEK293 Cells for AAV9 production in AMBIC HEK depleted media after adding back the amino acids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530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UD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Full Empty Separation</a:t>
            </a:r>
          </a:p>
          <a:p>
            <a:pPr lvl="1"/>
            <a:r>
              <a:rPr lang="en-US" sz="2000" dirty="0"/>
              <a:t>AEX Method iteration</a:t>
            </a:r>
          </a:p>
          <a:p>
            <a:r>
              <a:rPr lang="en-US" sz="2000" dirty="0"/>
              <a:t>qPCR titration </a:t>
            </a:r>
          </a:p>
          <a:p>
            <a:pPr lvl="1"/>
            <a:r>
              <a:rPr lang="en-US" sz="2000" dirty="0"/>
              <a:t>Improvements across all sites</a:t>
            </a:r>
          </a:p>
        </p:txBody>
      </p:sp>
    </p:spTree>
    <p:extLst>
      <p:ext uri="{BB962C8B-B14F-4D97-AF65-F5344CB8AC3E}">
        <p14:creationId xmlns:p14="http://schemas.microsoft.com/office/powerpoint/2010/main" val="225745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715900-B473-4010-CF29-CA086313B183}"/>
              </a:ext>
            </a:extLst>
          </p:cNvPr>
          <p:cNvSpPr txBox="1">
            <a:spLocks/>
          </p:cNvSpPr>
          <p:nvPr/>
        </p:nvSpPr>
        <p:spPr>
          <a:xfrm>
            <a:off x="2649098" y="2259"/>
            <a:ext cx="7797318" cy="54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Full / Empty separation optimization run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CF28A8-5481-7AD6-798F-14179ABA2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31445"/>
              </p:ext>
            </p:extLst>
          </p:nvPr>
        </p:nvGraphicFramePr>
        <p:xfrm>
          <a:off x="2065913" y="3855026"/>
          <a:ext cx="4028676" cy="270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15BB13-E245-A46A-ABD7-BF5186F6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93" y="791314"/>
            <a:ext cx="4413376" cy="25376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067F7-80BE-0C28-8F7C-7850932F8E8E}"/>
              </a:ext>
            </a:extLst>
          </p:cNvPr>
          <p:cNvSpPr txBox="1"/>
          <p:nvPr/>
        </p:nvSpPr>
        <p:spPr>
          <a:xfrm>
            <a:off x="6892369" y="791314"/>
            <a:ext cx="4078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Capsid yield balance calculated using AAVX octet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VG yield balance calculated using qPCR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F/E calculated using both AAVX octet and qPCR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98D1B4-DDC6-F382-D2E0-887B65EF27E8}"/>
              </a:ext>
            </a:extLst>
          </p:cNvPr>
          <p:cNvGraphicFramePr>
            <a:graphicFrameLocks noGrp="1"/>
          </p:cNvGraphicFramePr>
          <p:nvPr/>
        </p:nvGraphicFramePr>
        <p:xfrm>
          <a:off x="6979578" y="2756192"/>
          <a:ext cx="3669708" cy="672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056">
                  <a:extLst>
                    <a:ext uri="{9D8B030D-6E8A-4147-A177-3AD203B41FA5}">
                      <a16:colId xmlns:a16="http://schemas.microsoft.com/office/drawing/2014/main" val="3316606856"/>
                    </a:ext>
                  </a:extLst>
                </a:gridCol>
                <a:gridCol w="1435716">
                  <a:extLst>
                    <a:ext uri="{9D8B030D-6E8A-4147-A177-3AD203B41FA5}">
                      <a16:colId xmlns:a16="http://schemas.microsoft.com/office/drawing/2014/main" val="1428079498"/>
                    </a:ext>
                  </a:extLst>
                </a:gridCol>
                <a:gridCol w="1490936">
                  <a:extLst>
                    <a:ext uri="{9D8B030D-6E8A-4147-A177-3AD203B41FA5}">
                      <a16:colId xmlns:a16="http://schemas.microsoft.com/office/drawing/2014/main" val="2515384080"/>
                    </a:ext>
                  </a:extLst>
                </a:gridCol>
              </a:tblGrid>
              <a:tr h="42515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F/E calc - 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F/E calc - high salt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65158865"/>
                  </a:ext>
                </a:extLst>
              </a:tr>
              <a:tr h="214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AAV9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034572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58197E-A9E0-15A1-C717-8B2B57C27446}"/>
              </a:ext>
            </a:extLst>
          </p:cNvPr>
          <p:cNvSpPr txBox="1"/>
          <p:nvPr/>
        </p:nvSpPr>
        <p:spPr>
          <a:xfrm>
            <a:off x="6650028" y="3858791"/>
            <a:ext cx="4779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Re-optimize to further enrich full capsid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shallow elution gradient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higher % salt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‘more accurate’ method to measure F/E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method to affinity-purified vector lots to generate reference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2D5F6-B882-A256-52CA-E18C9040869D}"/>
              </a:ext>
            </a:extLst>
          </p:cNvPr>
          <p:cNvSpPr txBox="1"/>
          <p:nvPr/>
        </p:nvSpPr>
        <p:spPr>
          <a:xfrm>
            <a:off x="2478993" y="1558247"/>
            <a:ext cx="160125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UV 260/280 -  0.61</a:t>
            </a:r>
          </a:p>
          <a:p>
            <a:r>
              <a:rPr lang="en-US" sz="1400" dirty="0"/>
              <a:t>Capsid yield – 41%</a:t>
            </a:r>
          </a:p>
          <a:p>
            <a:r>
              <a:rPr lang="en-US" sz="1400" dirty="0"/>
              <a:t>VG yield – 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091D5-1D02-A579-E3FC-C1132474DBD0}"/>
              </a:ext>
            </a:extLst>
          </p:cNvPr>
          <p:cNvSpPr txBox="1"/>
          <p:nvPr/>
        </p:nvSpPr>
        <p:spPr>
          <a:xfrm>
            <a:off x="4653648" y="1459132"/>
            <a:ext cx="160125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UV 260/280 -  0.75</a:t>
            </a:r>
          </a:p>
          <a:p>
            <a:r>
              <a:rPr lang="en-US" sz="1400" dirty="0"/>
              <a:t>Capsid yield – 59%</a:t>
            </a:r>
          </a:p>
          <a:p>
            <a:r>
              <a:rPr lang="en-US" sz="1400" dirty="0"/>
              <a:t>VG yield – 91%</a:t>
            </a:r>
          </a:p>
        </p:txBody>
      </p:sp>
    </p:spTree>
    <p:extLst>
      <p:ext uri="{BB962C8B-B14F-4D97-AF65-F5344CB8AC3E}">
        <p14:creationId xmlns:p14="http://schemas.microsoft.com/office/powerpoint/2010/main" val="58257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02D54-2D84-3789-94A5-51CD56A2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38" y="2235532"/>
            <a:ext cx="8085762" cy="1524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F670D-E492-7754-DAA8-0A5238143C6C}"/>
              </a:ext>
            </a:extLst>
          </p:cNvPr>
          <p:cNvSpPr txBox="1"/>
          <p:nvPr/>
        </p:nvSpPr>
        <p:spPr>
          <a:xfrm>
            <a:off x="2896631" y="1398438"/>
            <a:ext cx="21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B step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098E0-C80F-93E2-CBFA-542FCD861647}"/>
              </a:ext>
            </a:extLst>
          </p:cNvPr>
          <p:cNvSpPr txBox="1"/>
          <p:nvPr/>
        </p:nvSpPr>
        <p:spPr>
          <a:xfrm>
            <a:off x="5751907" y="1398332"/>
            <a:ext cx="21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7.5% B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B1E37-897E-3F04-274C-939B44C75E74}"/>
              </a:ext>
            </a:extLst>
          </p:cNvPr>
          <p:cNvSpPr txBox="1"/>
          <p:nvPr/>
        </p:nvSpPr>
        <p:spPr>
          <a:xfrm>
            <a:off x="8607181" y="1398332"/>
            <a:ext cx="212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B step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F246C-0080-94C5-9080-A704291F2249}"/>
              </a:ext>
            </a:extLst>
          </p:cNvPr>
          <p:cNvSpPr txBox="1"/>
          <p:nvPr/>
        </p:nvSpPr>
        <p:spPr>
          <a:xfrm>
            <a:off x="1617659" y="4545716"/>
            <a:ext cx="959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Shifted empty capsid removal step to 7.5% and 10% high-salt buffer B to increased full capsid enrichment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Peaks fractionated and planning to analyze using qPCR and capsid titer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Capsid titer data shows increasing shift of capsids into low salt fraction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C99E49-809A-097C-279D-F2802CD63EDC}"/>
              </a:ext>
            </a:extLst>
          </p:cNvPr>
          <p:cNvSpPr txBox="1">
            <a:spLocks/>
          </p:cNvSpPr>
          <p:nvPr/>
        </p:nvSpPr>
        <p:spPr>
          <a:xfrm>
            <a:off x="2152650" y="340519"/>
            <a:ext cx="7886700" cy="53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F/E Separation Method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F0F73-A277-97B9-9EFF-F0100D29028E}"/>
              </a:ext>
            </a:extLst>
          </p:cNvPr>
          <p:cNvSpPr txBox="1"/>
          <p:nvPr/>
        </p:nvSpPr>
        <p:spPr>
          <a:xfrm>
            <a:off x="2558218" y="3743202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41% capsids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B8D9A-568F-8693-66CC-690B718F57EC}"/>
              </a:ext>
            </a:extLst>
          </p:cNvPr>
          <p:cNvSpPr txBox="1"/>
          <p:nvPr/>
        </p:nvSpPr>
        <p:spPr>
          <a:xfrm>
            <a:off x="3858618" y="3743202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59% capsids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E5303-590B-F2BC-1ACB-4CF388620F6C}"/>
              </a:ext>
            </a:extLst>
          </p:cNvPr>
          <p:cNvSpPr txBox="1"/>
          <p:nvPr/>
        </p:nvSpPr>
        <p:spPr>
          <a:xfrm>
            <a:off x="5350556" y="3743202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74% capsids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63095-B91B-0A4B-49BF-B15A8F212D87}"/>
              </a:ext>
            </a:extLst>
          </p:cNvPr>
          <p:cNvSpPr txBox="1"/>
          <p:nvPr/>
        </p:nvSpPr>
        <p:spPr>
          <a:xfrm>
            <a:off x="6568097" y="3743202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26% capsids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7544F-C966-B7BF-29EC-EFF5D1E252E9}"/>
              </a:ext>
            </a:extLst>
          </p:cNvPr>
          <p:cNvSpPr txBox="1"/>
          <p:nvPr/>
        </p:nvSpPr>
        <p:spPr>
          <a:xfrm>
            <a:off x="7994732" y="3743202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77% capsids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08CF7-E804-235A-2C9D-4AD8561C6221}"/>
              </a:ext>
            </a:extLst>
          </p:cNvPr>
          <p:cNvSpPr txBox="1"/>
          <p:nvPr/>
        </p:nvSpPr>
        <p:spPr>
          <a:xfrm>
            <a:off x="9249116" y="3731069"/>
            <a:ext cx="1392866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23% capsids</a:t>
            </a:r>
          </a:p>
        </p:txBody>
      </p:sp>
    </p:spTree>
    <p:extLst>
      <p:ext uri="{BB962C8B-B14F-4D97-AF65-F5344CB8AC3E}">
        <p14:creationId xmlns:p14="http://schemas.microsoft.com/office/powerpoint/2010/main" val="182554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A4F81-C269-A1E1-5908-179CE63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09" y="2209131"/>
            <a:ext cx="8182561" cy="22415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4935F7-CB08-B32E-3B19-C908D1AE7A2B}"/>
              </a:ext>
            </a:extLst>
          </p:cNvPr>
          <p:cNvSpPr txBox="1">
            <a:spLocks/>
          </p:cNvSpPr>
          <p:nvPr/>
        </p:nvSpPr>
        <p:spPr>
          <a:xfrm>
            <a:off x="2152650" y="340519"/>
            <a:ext cx="7886700" cy="53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AAV9 F/E Separation Method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A2FEF-E17A-CEE7-7215-CD5863844F93}"/>
              </a:ext>
            </a:extLst>
          </p:cNvPr>
          <p:cNvSpPr txBox="1"/>
          <p:nvPr/>
        </p:nvSpPr>
        <p:spPr>
          <a:xfrm>
            <a:off x="3036227" y="1185505"/>
            <a:ext cx="312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Full-containing capsid load</a:t>
            </a:r>
          </a:p>
          <a:p>
            <a:pPr algn="ctr"/>
            <a:r>
              <a:rPr lang="en-US" dirty="0"/>
              <a:t>5% B step </a:t>
            </a:r>
            <a:r>
              <a:rPr lang="en-US" dirty="0">
                <a:sym typeface="Wingdings" panose="05000000000000000000" pitchFamily="2" charset="2"/>
              </a:rPr>
              <a:t> 5 – 50% gradient  100% B step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A099-1C10-0ED2-2EFD-E37EDEB1C212}"/>
              </a:ext>
            </a:extLst>
          </p:cNvPr>
          <p:cNvSpPr txBox="1"/>
          <p:nvPr/>
        </p:nvSpPr>
        <p:spPr>
          <a:xfrm>
            <a:off x="7105712" y="1185504"/>
            <a:ext cx="312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Empty capsid load</a:t>
            </a:r>
          </a:p>
          <a:p>
            <a:pPr algn="ctr"/>
            <a:r>
              <a:rPr lang="en-US" dirty="0"/>
              <a:t>5% B step </a:t>
            </a:r>
            <a:r>
              <a:rPr lang="en-US" dirty="0">
                <a:sym typeface="Wingdings" panose="05000000000000000000" pitchFamily="2" charset="2"/>
              </a:rPr>
              <a:t> 5 – 50% gradient  100% B step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BC439-5E18-C0FE-A237-3F04DCB86C0B}"/>
              </a:ext>
            </a:extLst>
          </p:cNvPr>
          <p:cNvSpPr txBox="1"/>
          <p:nvPr/>
        </p:nvSpPr>
        <p:spPr>
          <a:xfrm>
            <a:off x="1866900" y="46145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 process with 5% initial step followed by shallow gradient to increase empty/partial capsid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run using both ‘full-containing’ AAV9 lot and ‘empty’ AAV9 lot to better gauge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Peaks fractionated and planning to analyze using qPCR and capsid titer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Shows</a:t>
            </a:r>
          </a:p>
        </p:txBody>
      </p:sp>
    </p:spTree>
    <p:extLst>
      <p:ext uri="{BB962C8B-B14F-4D97-AF65-F5344CB8AC3E}">
        <p14:creationId xmlns:p14="http://schemas.microsoft.com/office/powerpoint/2010/main" val="217109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AFA75-0316-1FED-F0FB-F66C9DB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984019"/>
            <a:ext cx="10058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standardized</a:t>
            </a:r>
            <a:r>
              <a:rPr lang="en-US" b="1" dirty="0"/>
              <a:t> </a:t>
            </a:r>
            <a:r>
              <a:rPr lang="en-US" dirty="0"/>
              <a:t>qPCR method for VG titer quantification in adherence with MIQE guidelines to be used across all schools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Reproducible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Sensitive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Efficient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Improved ability to compare VG titers across schools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 Results that are more uniform, comparable, and reliable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365127"/>
            <a:ext cx="10372724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Standardized qPCR procedure would improve our ability to interpret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06858-C53C-D987-EFD1-481A42EC7153}"/>
              </a:ext>
            </a:extLst>
          </p:cNvPr>
          <p:cNvSpPr txBox="1"/>
          <p:nvPr/>
        </p:nvSpPr>
        <p:spPr>
          <a:xfrm>
            <a:off x="2822583" y="6556698"/>
            <a:ext cx="7497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0" dirty="0" err="1">
                <a:ea typeface="Times New Roman" panose="02020603050405020304" pitchFamily="18" charset="0"/>
              </a:rPr>
              <a:t>Bustin</a:t>
            </a:r>
            <a:r>
              <a:rPr lang="en-US" sz="1200" kern="0" dirty="0">
                <a:ea typeface="Times New Roman" panose="02020603050405020304" pitchFamily="18" charset="0"/>
              </a:rPr>
              <a:t>, S. A. </a:t>
            </a:r>
            <a:r>
              <a:rPr lang="en-US" sz="1200" i="1" kern="0" dirty="0">
                <a:ea typeface="Times New Roman" panose="02020603050405020304" pitchFamily="18" charset="0"/>
              </a:rPr>
              <a:t>Clinical Chemistry</a:t>
            </a:r>
            <a:r>
              <a:rPr lang="en-US" sz="1200" kern="0" dirty="0">
                <a:ea typeface="Times New Roman" panose="02020603050405020304" pitchFamily="18" charset="0"/>
              </a:rPr>
              <a:t> </a:t>
            </a:r>
            <a:r>
              <a:rPr lang="en-US" sz="1200" b="1" kern="0" dirty="0">
                <a:ea typeface="Times New Roman" panose="02020603050405020304" pitchFamily="18" charset="0"/>
              </a:rPr>
              <a:t>2009</a:t>
            </a:r>
            <a:r>
              <a:rPr lang="en-US" sz="1200" kern="0" dirty="0">
                <a:ea typeface="Times New Roman" panose="02020603050405020304" pitchFamily="18" charset="0"/>
              </a:rPr>
              <a:t>, </a:t>
            </a:r>
            <a:r>
              <a:rPr lang="en-US" sz="1200" i="1" kern="0" dirty="0">
                <a:ea typeface="Times New Roman" panose="02020603050405020304" pitchFamily="18" charset="0"/>
              </a:rPr>
              <a:t>55</a:t>
            </a:r>
            <a:r>
              <a:rPr lang="en-US" sz="1200" kern="0" dirty="0">
                <a:ea typeface="Times New Roman" panose="02020603050405020304" pitchFamily="18" charset="0"/>
              </a:rPr>
              <a:t> (4), 611–622.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352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AFA75-0316-1FED-F0FB-F66C9DB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2025049"/>
            <a:ext cx="102107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Standard curve- linearized and purified </a:t>
            </a:r>
            <a:r>
              <a:rPr lang="en-US" dirty="0" err="1"/>
              <a:t>eGFP</a:t>
            </a:r>
            <a:r>
              <a:rPr lang="en-US" dirty="0"/>
              <a:t> plasmid produced from AAV9 (UD supplies)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Controls – HEK293 cells solely transfected with </a:t>
            </a:r>
            <a:r>
              <a:rPr lang="en-US" dirty="0" err="1"/>
              <a:t>eGFP</a:t>
            </a:r>
            <a:r>
              <a:rPr lang="en-US" dirty="0"/>
              <a:t> (consistent background matrix will prevent artificial inflation of VG titer) (UD supplies)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Standardize protocol- harvest, clarification, and qPCR preparation (DNA removal, capsid digestion, dilutions, type of master mix, purifications, etc.)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77024"/>
            <a:ext cx="10210799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Common standards, controls and protocols can be used</a:t>
            </a:r>
          </a:p>
        </p:txBody>
      </p:sp>
    </p:spTree>
    <p:extLst>
      <p:ext uri="{BB962C8B-B14F-4D97-AF65-F5344CB8AC3E}">
        <p14:creationId xmlns:p14="http://schemas.microsoft.com/office/powerpoint/2010/main" val="135303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AFA75-0316-1FED-F0FB-F66C9DBB6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025049"/>
            <a:ext cx="1053465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Standard curve- linearized and purified </a:t>
            </a:r>
            <a:r>
              <a:rPr lang="en-US" dirty="0" err="1"/>
              <a:t>eGFP</a:t>
            </a:r>
            <a:r>
              <a:rPr lang="en-US" dirty="0"/>
              <a:t> plasmid produced from AAV9 (UD supplies)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Controls – HEK293 cells solely transfected with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eGFP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(consistent background matrix will prevent artificial inflation of VG titer) (UD supplies)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Standardize protocol- harvest, clarification, and qPCR preparation (DNA removal, capsid digestion, dilutions, type of master mix, purifications, etc.)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365127"/>
            <a:ext cx="1019175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Common standards, controls and protocols can be used</a:t>
            </a:r>
          </a:p>
        </p:txBody>
      </p:sp>
    </p:spTree>
    <p:extLst>
      <p:ext uri="{BB962C8B-B14F-4D97-AF65-F5344CB8AC3E}">
        <p14:creationId xmlns:p14="http://schemas.microsoft.com/office/powerpoint/2010/main" val="95500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23" y="-19011"/>
            <a:ext cx="7886699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Standard curve background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DAE3A4-AA55-A53D-A3FA-4F7A83DD5D41}"/>
              </a:ext>
            </a:extLst>
          </p:cNvPr>
          <p:cNvGrpSpPr/>
          <p:nvPr/>
        </p:nvGrpSpPr>
        <p:grpSpPr>
          <a:xfrm>
            <a:off x="2478891" y="1002149"/>
            <a:ext cx="8061858" cy="1545417"/>
            <a:chOff x="683750" y="2618477"/>
            <a:chExt cx="8460250" cy="168064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A0FA4C-709D-63FC-EA9C-0563FB9CE103}"/>
                </a:ext>
              </a:extLst>
            </p:cNvPr>
            <p:cNvGrpSpPr/>
            <p:nvPr/>
          </p:nvGrpSpPr>
          <p:grpSpPr>
            <a:xfrm>
              <a:off x="683750" y="2618477"/>
              <a:ext cx="8460250" cy="1621046"/>
              <a:chOff x="683750" y="2618477"/>
              <a:chExt cx="8460250" cy="162104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57F3A9D-FF81-6DE2-C643-6DA609761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478"/>
              <a:stretch/>
            </p:blipFill>
            <p:spPr>
              <a:xfrm>
                <a:off x="683750" y="2618477"/>
                <a:ext cx="8460250" cy="162104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A03B73A-8BDA-E0E4-5997-FF7CF51924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636" t="76251"/>
              <a:stretch/>
            </p:blipFill>
            <p:spPr>
              <a:xfrm>
                <a:off x="4148050" y="3815741"/>
                <a:ext cx="1404851" cy="38497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22B0360-EB0C-6EEA-D496-934EC26FE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88" t="71543" r="52803"/>
              <a:stretch/>
            </p:blipFill>
            <p:spPr>
              <a:xfrm>
                <a:off x="683750" y="3777582"/>
                <a:ext cx="2366842" cy="461294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353FF1-7DD8-2700-5CB0-4F30B3ACD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88" t="71543" r="52803"/>
            <a:stretch/>
          </p:blipFill>
          <p:spPr>
            <a:xfrm>
              <a:off x="6089073" y="3837829"/>
              <a:ext cx="3054927" cy="461294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767D11E-403B-C400-06DC-77314344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023" y="4338999"/>
            <a:ext cx="3272957" cy="124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Calibri" panose="020F0502020204030204" pitchFamily="34" charset="0"/>
              </a:rPr>
              <a:t>PCR amplification efficiency </a:t>
            </a:r>
          </a:p>
          <a:p>
            <a:pPr marL="0" indent="0">
              <a:buNone/>
            </a:pPr>
            <a:r>
              <a:rPr lang="en-US" sz="1800" dirty="0">
                <a:ea typeface="Calibri" panose="020F0502020204030204" pitchFamily="34" charset="0"/>
              </a:rPr>
              <a:t>= 10</a:t>
            </a:r>
            <a:r>
              <a:rPr lang="en-US" sz="1800" baseline="30000" dirty="0">
                <a:ea typeface="Calibri" panose="020F0502020204030204" pitchFamily="34" charset="0"/>
              </a:rPr>
              <a:t>(-1/slope)</a:t>
            </a:r>
            <a:r>
              <a:rPr lang="en-US" sz="1800" dirty="0">
                <a:ea typeface="Calibri" panose="020F0502020204030204" pitchFamily="34" charset="0"/>
              </a:rPr>
              <a:t> – 1 </a:t>
            </a:r>
          </a:p>
          <a:p>
            <a:pPr marL="0" indent="0">
              <a:buNone/>
            </a:pPr>
            <a:r>
              <a:rPr lang="en-US" sz="1800" dirty="0">
                <a:ea typeface="Calibri" panose="020F0502020204030204" pitchFamily="34" charset="0"/>
              </a:rPr>
              <a:t>= 99 %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95FCEF-2E11-EA1A-D4C8-2A41E8A4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752" y="2780864"/>
            <a:ext cx="4584589" cy="2755631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F8BA8A9-07C6-438E-202E-1DAC411FA109}"/>
              </a:ext>
            </a:extLst>
          </p:cNvPr>
          <p:cNvGraphicFramePr>
            <a:graphicFrameLocks noGrp="1"/>
          </p:cNvGraphicFramePr>
          <p:nvPr/>
        </p:nvGraphicFramePr>
        <p:xfrm>
          <a:off x="3292404" y="2822590"/>
          <a:ext cx="1866900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33493540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36652249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419216939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VG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log (VG)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Cq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61116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9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72508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727655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7753166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590538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0682645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r>
                        <a:rPr lang="en-US" sz="1100" u="none" strike="noStrike" baseline="30000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056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0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UML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0444-28C5-3BC8-22D2-C08F2FB2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Batch-to-Batch variation troubleshooting</a:t>
            </a:r>
          </a:p>
          <a:p>
            <a:pPr lvl="1"/>
            <a:r>
              <a:rPr lang="en-US" sz="2000" dirty="0"/>
              <a:t>Sending materials to JHU</a:t>
            </a:r>
          </a:p>
          <a:p>
            <a:r>
              <a:rPr lang="en-US" sz="2000" dirty="0"/>
              <a:t>AMBIC HEK293 Cell thaw</a:t>
            </a:r>
          </a:p>
          <a:p>
            <a:r>
              <a:rPr lang="en-US" sz="2000" dirty="0"/>
              <a:t>Transfection of AMBIC HEK293 cells</a:t>
            </a:r>
          </a:p>
          <a:p>
            <a:r>
              <a:rPr lang="en-US" sz="2000" dirty="0"/>
              <a:t>Amino acid measurement in AMBIC HEK293 media</a:t>
            </a:r>
          </a:p>
          <a:p>
            <a:pPr lvl="1"/>
            <a:r>
              <a:rPr lang="en-US" sz="2000" dirty="0"/>
              <a:t>Fresh and spent media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19011"/>
            <a:ext cx="10172699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Calculating VG titer from standard curve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37037-4D54-57AB-7F3A-277A6471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166" y="1512915"/>
            <a:ext cx="4311744" cy="2914053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FDCEB1-EC78-423F-C0E1-B2E4042C41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4997" y="4583368"/>
          <a:ext cx="4311745" cy="637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817">
                  <a:extLst>
                    <a:ext uri="{9D8B030D-6E8A-4147-A177-3AD203B41FA5}">
                      <a16:colId xmlns:a16="http://schemas.microsoft.com/office/drawing/2014/main" val="3998458617"/>
                    </a:ext>
                  </a:extLst>
                </a:gridCol>
                <a:gridCol w="1603588">
                  <a:extLst>
                    <a:ext uri="{9D8B030D-6E8A-4147-A177-3AD203B41FA5}">
                      <a16:colId xmlns:a16="http://schemas.microsoft.com/office/drawing/2014/main" val="3908110662"/>
                    </a:ext>
                  </a:extLst>
                </a:gridCol>
                <a:gridCol w="2215340">
                  <a:extLst>
                    <a:ext uri="{9D8B030D-6E8A-4147-A177-3AD203B41FA5}">
                      <a16:colId xmlns:a16="http://schemas.microsoft.com/office/drawing/2014/main" val="2592485776"/>
                    </a:ext>
                  </a:extLst>
                </a:gridCol>
              </a:tblGrid>
              <a:tr h="31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Cq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Log copies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Copies/mL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9777433"/>
                  </a:ext>
                </a:extLst>
              </a:tr>
              <a:tr h="31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Cq</a:t>
                      </a:r>
                      <a:r>
                        <a:rPr lang="en-US" sz="1100" u="none" strike="noStrike" dirty="0">
                          <a:effectLst/>
                        </a:rPr>
                        <a:t>*slope) </a:t>
                      </a:r>
                      <a:r>
                        <a:rPr lang="en-US" sz="1100" b="1" u="none" strike="noStrike" dirty="0">
                          <a:effectLst/>
                        </a:rPr>
                        <a:t>+ </a:t>
                      </a:r>
                      <a:r>
                        <a:rPr lang="en-US" sz="1100" u="none" strike="noStrike" dirty="0">
                          <a:effectLst/>
                        </a:rPr>
                        <a:t>y-intercept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DF * 2 *10</a:t>
                      </a:r>
                      <a:r>
                        <a:rPr lang="en-US" sz="1100" u="none" strike="noStrike" baseline="30000" dirty="0">
                          <a:effectLst/>
                        </a:rPr>
                        <a:t>(log copies) </a:t>
                      </a:r>
                      <a:r>
                        <a:rPr lang="en-US" sz="1100" u="none" strike="noStrike" baseline="0" dirty="0">
                          <a:effectLst/>
                        </a:rPr>
                        <a:t>* </a:t>
                      </a:r>
                      <a:r>
                        <a:rPr lang="en-US" sz="1100" u="none" strike="noStrike" dirty="0">
                          <a:effectLst/>
                        </a:rPr>
                        <a:t>1000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83877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DDEA0D6-BC81-2F3A-73AC-1DDEB2ACF3AA}"/>
              </a:ext>
            </a:extLst>
          </p:cNvPr>
          <p:cNvGraphicFramePr>
            <a:graphicFrameLocks noGrp="1"/>
          </p:cNvGraphicFramePr>
          <p:nvPr/>
        </p:nvGraphicFramePr>
        <p:xfrm>
          <a:off x="4224997" y="5300350"/>
          <a:ext cx="4311744" cy="351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437">
                  <a:extLst>
                    <a:ext uri="{9D8B030D-6E8A-4147-A177-3AD203B41FA5}">
                      <a16:colId xmlns:a16="http://schemas.microsoft.com/office/drawing/2014/main" val="2904687627"/>
                    </a:ext>
                  </a:extLst>
                </a:gridCol>
                <a:gridCol w="1602279">
                  <a:extLst>
                    <a:ext uri="{9D8B030D-6E8A-4147-A177-3AD203B41FA5}">
                      <a16:colId xmlns:a16="http://schemas.microsoft.com/office/drawing/2014/main" val="1927371288"/>
                    </a:ext>
                  </a:extLst>
                </a:gridCol>
                <a:gridCol w="2207028">
                  <a:extLst>
                    <a:ext uri="{9D8B030D-6E8A-4147-A177-3AD203B41FA5}">
                      <a16:colId xmlns:a16="http://schemas.microsoft.com/office/drawing/2014/main" val="377313781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Cq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Log copies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Copies/mL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1910651"/>
                  </a:ext>
                </a:extLst>
              </a:tr>
              <a:tr h="872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1.06E+12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9492831"/>
                  </a:ext>
                </a:extLst>
              </a:tr>
            </a:tbl>
          </a:graphicData>
        </a:graphic>
      </p:graphicFrame>
      <p:sp>
        <p:nvSpPr>
          <p:cNvPr id="23" name="TextBox 3">
            <a:extLst>
              <a:ext uri="{FF2B5EF4-FFF2-40B4-BE49-F238E27FC236}">
                <a16:creationId xmlns:a16="http://schemas.microsoft.com/office/drawing/2014/main" id="{BB06254C-CFD4-4102-8DD3-9DC117C54750}"/>
              </a:ext>
            </a:extLst>
          </p:cNvPr>
          <p:cNvSpPr txBox="1"/>
          <p:nvPr/>
        </p:nvSpPr>
        <p:spPr>
          <a:xfrm>
            <a:off x="4224997" y="5791140"/>
            <a:ext cx="4585109" cy="91440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Copies/mL explanation:</a:t>
            </a:r>
          </a:p>
          <a:p>
            <a:r>
              <a:rPr lang="en-US" dirty="0"/>
              <a:t>- log copies is on a per PCR well basis </a:t>
            </a:r>
            <a:r>
              <a:rPr lang="en-US" dirty="0">
                <a:sym typeface="Wingdings" panose="05000000000000000000" pitchFamily="2" charset="2"/>
              </a:rPr>
              <a:t> need to convert to volumetric basis</a:t>
            </a:r>
            <a:endParaRPr lang="en-US" dirty="0"/>
          </a:p>
          <a:p>
            <a:r>
              <a:rPr lang="en-US" dirty="0"/>
              <a:t>- DF = dilution factor</a:t>
            </a:r>
          </a:p>
          <a:p>
            <a:r>
              <a:rPr lang="en-US" dirty="0"/>
              <a:t>- 2 = converting from single-stranded vector to double-stranded standard</a:t>
            </a:r>
          </a:p>
          <a:p>
            <a:r>
              <a:rPr lang="en-US" dirty="0"/>
              <a:t>- 1000 = converting from µL to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28022" y="77024"/>
            <a:ext cx="7797318" cy="63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6EC-C73E-DC9B-E80E-A8140A7D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-19011"/>
            <a:ext cx="9839325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Standard curve material generation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C2607C-E6FD-4AD7-C0E6-0BAB09CD4B6B}"/>
              </a:ext>
            </a:extLst>
          </p:cNvPr>
          <p:cNvSpPr txBox="1">
            <a:spLocks/>
          </p:cNvSpPr>
          <p:nvPr/>
        </p:nvSpPr>
        <p:spPr>
          <a:xfrm>
            <a:off x="1524000" y="2475777"/>
            <a:ext cx="5967318" cy="4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 Restriction enzyme digest</a:t>
            </a:r>
          </a:p>
          <a:p>
            <a:pPr marL="0" indent="0">
              <a:buNone/>
            </a:pPr>
            <a:r>
              <a:rPr lang="en-US" dirty="0"/>
              <a:t>2. Check plasmid on gel</a:t>
            </a:r>
          </a:p>
          <a:p>
            <a:pPr marL="0" indent="0">
              <a:buNone/>
            </a:pPr>
            <a:r>
              <a:rPr lang="en-US" dirty="0"/>
              <a:t>3. Nanodrop for concentration</a:t>
            </a:r>
          </a:p>
          <a:p>
            <a:pPr marL="0" indent="0">
              <a:buNone/>
            </a:pPr>
            <a:r>
              <a:rPr lang="en-US" dirty="0"/>
              <a:t>4. Calculate volume needed for 10</a:t>
            </a:r>
            <a:r>
              <a:rPr lang="en-US" baseline="30000" dirty="0"/>
              <a:t>9</a:t>
            </a:r>
            <a:r>
              <a:rPr lang="en-US" dirty="0"/>
              <a:t> VG</a:t>
            </a:r>
          </a:p>
          <a:p>
            <a:pPr marL="0" indent="0">
              <a:buNone/>
            </a:pPr>
            <a:r>
              <a:rPr lang="en-US" dirty="0"/>
              <a:t>5. Aliquot into single tubes to minimize freeze-thaw</a:t>
            </a:r>
          </a:p>
          <a:p>
            <a:pPr marL="0" indent="0">
              <a:buNone/>
            </a:pPr>
            <a:r>
              <a:rPr lang="en-US" dirty="0"/>
              <a:t>6. For each assay thaw one PCR tube and perform dilutions to generate standard curve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0ED2EC-21F1-2C62-C39B-DC1B65889F73}"/>
              </a:ext>
            </a:extLst>
          </p:cNvPr>
          <p:cNvGrpSpPr/>
          <p:nvPr/>
        </p:nvGrpSpPr>
        <p:grpSpPr>
          <a:xfrm>
            <a:off x="2478891" y="869148"/>
            <a:ext cx="8061858" cy="1545417"/>
            <a:chOff x="683750" y="2618477"/>
            <a:chExt cx="8460250" cy="16806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E55605-74BA-C67C-D963-670E80516088}"/>
                </a:ext>
              </a:extLst>
            </p:cNvPr>
            <p:cNvGrpSpPr/>
            <p:nvPr/>
          </p:nvGrpSpPr>
          <p:grpSpPr>
            <a:xfrm>
              <a:off x="683750" y="2618477"/>
              <a:ext cx="8460250" cy="1621046"/>
              <a:chOff x="683750" y="2618477"/>
              <a:chExt cx="8460250" cy="162104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78AC01E-0254-AAFB-214C-A584D329C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478"/>
              <a:stretch/>
            </p:blipFill>
            <p:spPr>
              <a:xfrm>
                <a:off x="683750" y="2618477"/>
                <a:ext cx="8460250" cy="162104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E84C85D-05FE-1F1A-4964-8BFF735BD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636" t="76251"/>
              <a:stretch/>
            </p:blipFill>
            <p:spPr>
              <a:xfrm>
                <a:off x="4148050" y="3815741"/>
                <a:ext cx="1404851" cy="38497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5597606-125A-C221-04AD-02332BC08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88" t="71543" r="52803"/>
              <a:stretch/>
            </p:blipFill>
            <p:spPr>
              <a:xfrm>
                <a:off x="683750" y="3777582"/>
                <a:ext cx="2366842" cy="461294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8C0653-A60B-A333-F9C5-A44BD79C8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88" t="71543" r="52803"/>
            <a:stretch/>
          </p:blipFill>
          <p:spPr>
            <a:xfrm>
              <a:off x="6089073" y="3837829"/>
              <a:ext cx="3054927" cy="46129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88C6D0-A10B-8E19-7048-D4C917C8317D}"/>
              </a:ext>
            </a:extLst>
          </p:cNvPr>
          <p:cNvSpPr txBox="1"/>
          <p:nvPr/>
        </p:nvSpPr>
        <p:spPr>
          <a:xfrm>
            <a:off x="7524151" y="2359166"/>
            <a:ext cx="2911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dirty="0"/>
              <a:t>1.42x10</a:t>
            </a:r>
            <a:r>
              <a:rPr lang="en-US" baseline="30000" dirty="0"/>
              <a:t>8</a:t>
            </a:r>
            <a:r>
              <a:rPr lang="en-US" dirty="0"/>
              <a:t> molecules/ng</a:t>
            </a:r>
          </a:p>
          <a:p>
            <a:pPr algn="l" fontAlgn="b"/>
            <a:r>
              <a:rPr lang="en-US" dirty="0" err="1">
                <a:solidFill>
                  <a:srgbClr val="000000"/>
                </a:solidFill>
              </a:rPr>
              <a:t>Molec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ul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molec</a:t>
            </a:r>
            <a:r>
              <a:rPr lang="en-US" dirty="0">
                <a:solidFill>
                  <a:srgbClr val="000000"/>
                </a:solidFill>
              </a:rPr>
              <a:t>/ng * ng/</a:t>
            </a:r>
            <a:r>
              <a:rPr lang="en-US" dirty="0" err="1">
                <a:solidFill>
                  <a:srgbClr val="000000"/>
                </a:solidFill>
              </a:rPr>
              <a:t>ul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7BFE501-6EF4-081A-59D3-397CC1A4595F}"/>
              </a:ext>
            </a:extLst>
          </p:cNvPr>
          <p:cNvGraphicFramePr>
            <a:graphicFrameLocks noGrp="1"/>
          </p:cNvGraphicFramePr>
          <p:nvPr/>
        </p:nvGraphicFramePr>
        <p:xfrm>
          <a:off x="7787620" y="3160063"/>
          <a:ext cx="2373282" cy="124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800">
                  <a:extLst>
                    <a:ext uri="{9D8B030D-6E8A-4147-A177-3AD203B41FA5}">
                      <a16:colId xmlns:a16="http://schemas.microsoft.com/office/drawing/2014/main" val="1878860987"/>
                    </a:ext>
                  </a:extLst>
                </a:gridCol>
                <a:gridCol w="387463">
                  <a:extLst>
                    <a:ext uri="{9D8B030D-6E8A-4147-A177-3AD203B41FA5}">
                      <a16:colId xmlns:a16="http://schemas.microsoft.com/office/drawing/2014/main" val="2570585365"/>
                    </a:ext>
                  </a:extLst>
                </a:gridCol>
                <a:gridCol w="418348">
                  <a:extLst>
                    <a:ext uri="{9D8B030D-6E8A-4147-A177-3AD203B41FA5}">
                      <a16:colId xmlns:a16="http://schemas.microsoft.com/office/drawing/2014/main" val="249004551"/>
                    </a:ext>
                  </a:extLst>
                </a:gridCol>
                <a:gridCol w="546391">
                  <a:extLst>
                    <a:ext uri="{9D8B030D-6E8A-4147-A177-3AD203B41FA5}">
                      <a16:colId xmlns:a16="http://schemas.microsoft.com/office/drawing/2014/main" val="3655919418"/>
                    </a:ext>
                  </a:extLst>
                </a:gridCol>
                <a:gridCol w="390280">
                  <a:extLst>
                    <a:ext uri="{9D8B030D-6E8A-4147-A177-3AD203B41FA5}">
                      <a16:colId xmlns:a16="http://schemas.microsoft.com/office/drawing/2014/main" val="100389510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Molec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1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DNA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+mn-lt"/>
                        </a:rPr>
                        <a:t>DNA stk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Water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98797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1.95E+9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727688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3.33E+8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8.57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1.00E+09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41.43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315970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3.33E+7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1.00E+08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231509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3.33E+6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1.00E+07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17254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3.33E+5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1.00E+06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45.00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294052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3.33E+4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10.0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1.00E+05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69646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20CFBA-7B3A-E52B-02F9-8E59F6A024A0}"/>
              </a:ext>
            </a:extLst>
          </p:cNvPr>
          <p:cNvSpPr txBox="1"/>
          <p:nvPr/>
        </p:nvSpPr>
        <p:spPr>
          <a:xfrm>
            <a:off x="7629679" y="4643927"/>
            <a:ext cx="29110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dirty="0">
                <a:solidFill>
                  <a:srgbClr val="000000"/>
                </a:solidFill>
              </a:rPr>
              <a:t>- Made enough material for each school to run 30 qPCR plates</a:t>
            </a:r>
          </a:p>
          <a:p>
            <a:pPr algn="l" fontAlgn="b"/>
            <a:r>
              <a:rPr lang="en-US" dirty="0">
                <a:solidFill>
                  <a:srgbClr val="000000"/>
                </a:solidFill>
              </a:rPr>
              <a:t>- Working with lab manager to schedule shipments</a:t>
            </a:r>
          </a:p>
        </p:txBody>
      </p:sp>
    </p:spTree>
    <p:extLst>
      <p:ext uri="{BB962C8B-B14F-4D97-AF65-F5344CB8AC3E}">
        <p14:creationId xmlns:p14="http://schemas.microsoft.com/office/powerpoint/2010/main" val="160525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7B3967-66D5-8C91-6CE7-0540CC5DA38F}"/>
              </a:ext>
            </a:extLst>
          </p:cNvPr>
          <p:cNvCxnSpPr>
            <a:cxnSpLocks/>
          </p:cNvCxnSpPr>
          <p:nvPr/>
        </p:nvCxnSpPr>
        <p:spPr>
          <a:xfrm>
            <a:off x="6593346" y="925299"/>
            <a:ext cx="0" cy="5532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544970-BF53-F281-B67B-EF047470DDCD}"/>
              </a:ext>
            </a:extLst>
          </p:cNvPr>
          <p:cNvSpPr/>
          <p:nvPr/>
        </p:nvSpPr>
        <p:spPr>
          <a:xfrm>
            <a:off x="6096000" y="3812882"/>
            <a:ext cx="1012166" cy="2803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6C26E-FF63-8E21-BDEF-6C23DFFB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54" y="268127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/>
              <a:t>JHU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1B283-6F1E-DADB-E359-A54B602A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661" y="3950012"/>
            <a:ext cx="2086188" cy="2086188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C4BDA6B-002A-23EC-74DF-022B8CD8EE7D}"/>
              </a:ext>
            </a:extLst>
          </p:cNvPr>
          <p:cNvGraphicFramePr>
            <a:graphicFrameLocks/>
          </p:cNvGraphicFramePr>
          <p:nvPr/>
        </p:nvGraphicFramePr>
        <p:xfrm>
          <a:off x="2125206" y="1150351"/>
          <a:ext cx="3526226" cy="1903865"/>
        </p:xfrm>
        <a:graphic>
          <a:graphicData uri="http://schemas.openxmlformats.org/drawingml/2006/table">
            <a:tbl>
              <a:tblPr/>
              <a:tblGrid>
                <a:gridCol w="587704">
                  <a:extLst>
                    <a:ext uri="{9D8B030D-6E8A-4147-A177-3AD203B41FA5}">
                      <a16:colId xmlns:a16="http://schemas.microsoft.com/office/drawing/2014/main" val="1400069306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371592487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049574991"/>
                    </a:ext>
                  </a:extLst>
                </a:gridCol>
                <a:gridCol w="587704">
                  <a:extLst>
                    <a:ext uri="{9D8B030D-6E8A-4147-A177-3AD203B41FA5}">
                      <a16:colId xmlns:a16="http://schemas.microsoft.com/office/drawing/2014/main" val="3240267328"/>
                    </a:ext>
                  </a:extLst>
                </a:gridCol>
                <a:gridCol w="653657">
                  <a:extLst>
                    <a:ext uri="{9D8B030D-6E8A-4147-A177-3AD203B41FA5}">
                      <a16:colId xmlns:a16="http://schemas.microsoft.com/office/drawing/2014/main" val="2178003996"/>
                    </a:ext>
                  </a:extLst>
                </a:gridCol>
                <a:gridCol w="521753">
                  <a:extLst>
                    <a:ext uri="{9D8B030D-6E8A-4147-A177-3AD203B41FA5}">
                      <a16:colId xmlns:a16="http://schemas.microsoft.com/office/drawing/2014/main" val="3703756582"/>
                    </a:ext>
                  </a:extLst>
                </a:gridCol>
              </a:tblGrid>
              <a:tr h="1769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700" b="1"/>
                        <a:t>Inputs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b="1"/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11117"/>
                  </a:ext>
                </a:extLst>
              </a:tr>
              <a:tr h="262948">
                <a:tc>
                  <a:txBody>
                    <a:bodyPr/>
                    <a:lstStyle/>
                    <a:p>
                      <a:endParaRPr lang="en-US" sz="600" b="1"/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Isoleucine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Leucine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Lysine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Tryptophan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b="1"/>
                        <a:t>Valine (mM)</a:t>
                      </a:r>
                    </a:p>
                  </a:txBody>
                  <a:tcPr marL="66344" marR="66344" marT="33172" marB="3317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88369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2721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4339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1.2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97811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9865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3.5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77673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2.5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0.93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36647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0.57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0590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8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1.3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0.25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1.85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27132"/>
                  </a:ext>
                </a:extLst>
              </a:tr>
              <a:tr h="162659">
                <a:tc>
                  <a:txBody>
                    <a:bodyPr/>
                    <a:lstStyle/>
                    <a:p>
                      <a:r>
                        <a:rPr lang="en-US" sz="600" b="1"/>
                        <a:t>9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4.6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7.0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5.1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/>
                        <a:t>1.14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3.70</a:t>
                      </a:r>
                    </a:p>
                  </a:txBody>
                  <a:tcPr marL="66344" marR="66344" marT="33172" marB="33172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74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B78968-49FA-981B-19B7-423208FAEB4F}"/>
              </a:ext>
            </a:extLst>
          </p:cNvPr>
          <p:cNvSpPr txBox="1"/>
          <p:nvPr/>
        </p:nvSpPr>
        <p:spPr>
          <a:xfrm>
            <a:off x="1517857" y="3154124"/>
            <a:ext cx="455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Essential Amino Acid DOE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AMBIC 1.293 received, waiting on deleted media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B9E11-3C1F-2B62-9C2D-5D9DD9AC8294}"/>
              </a:ext>
            </a:extLst>
          </p:cNvPr>
          <p:cNvSpPr txBox="1"/>
          <p:nvPr/>
        </p:nvSpPr>
        <p:spPr>
          <a:xfrm>
            <a:off x="7194567" y="3160021"/>
            <a:ext cx="399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Comparing AAV2 vs AAV9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media trends quantified and analyzed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CA6C6-E3DE-BA38-11D8-9E24E6C0D3E6}"/>
              </a:ext>
            </a:extLst>
          </p:cNvPr>
          <p:cNvSpPr txBox="1"/>
          <p:nvPr/>
        </p:nvSpPr>
        <p:spPr>
          <a:xfrm>
            <a:off x="3740210" y="6121537"/>
            <a:ext cx="568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3.   Full/empty capsid quantification development</a:t>
            </a:r>
          </a:p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SEC-MALS calibration run; Mass Photometry setup in progress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C91AE6-67EA-BA48-F841-98578CFEA1E1}"/>
              </a:ext>
            </a:extLst>
          </p:cNvPr>
          <p:cNvCxnSpPr>
            <a:cxnSpLocks/>
          </p:cNvCxnSpPr>
          <p:nvPr/>
        </p:nvCxnSpPr>
        <p:spPr>
          <a:xfrm>
            <a:off x="1978449" y="3784562"/>
            <a:ext cx="92102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ull Kawaii Erlenmeyer Flask (Next Remix!) - Openclipart">
            <a:extLst>
              <a:ext uri="{FF2B5EF4-FFF2-40B4-BE49-F238E27FC236}">
                <a16:creationId xmlns:a16="http://schemas.microsoft.com/office/drawing/2014/main" id="{0665671C-D8CB-F884-2450-2D510178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06" y="1333087"/>
            <a:ext cx="1001632" cy="16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sahedron - Wikipedia">
            <a:extLst>
              <a:ext uri="{FF2B5EF4-FFF2-40B4-BE49-F238E27FC236}">
                <a16:creationId xmlns:a16="http://schemas.microsoft.com/office/drawing/2014/main" id="{1F0D8B13-0D94-420B-6CBA-521A2473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81" y="1708127"/>
            <a:ext cx="1225454" cy="11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cosahedron - Wikipedia">
            <a:extLst>
              <a:ext uri="{FF2B5EF4-FFF2-40B4-BE49-F238E27FC236}">
                <a16:creationId xmlns:a16="http://schemas.microsoft.com/office/drawing/2014/main" id="{61BDF529-DBFB-6669-C679-F835F0EA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3" y="1668371"/>
            <a:ext cx="1342118" cy="12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694BE-21DC-1C86-F31B-116E3C91D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13" y="4272675"/>
            <a:ext cx="4460840" cy="1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0EE8-387C-E363-4424-23512FBF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89" y="227864"/>
            <a:ext cx="11381735" cy="854075"/>
          </a:xfrm>
        </p:spPr>
        <p:txBody>
          <a:bodyPr>
            <a:no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Ongoing AAV Media consumption experiment (Commercial HEK in media)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AAV2 vs AAV9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5ED4F9-3988-4385-E1E0-91DF0A0048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2225" y="1541322"/>
          <a:ext cx="7686935" cy="2065956"/>
        </p:xfrm>
        <a:graphic>
          <a:graphicData uri="http://schemas.openxmlformats.org/drawingml/2006/table">
            <a:tbl>
              <a:tblPr/>
              <a:tblGrid>
                <a:gridCol w="555712">
                  <a:extLst>
                    <a:ext uri="{9D8B030D-6E8A-4147-A177-3AD203B41FA5}">
                      <a16:colId xmlns:a16="http://schemas.microsoft.com/office/drawing/2014/main" val="1131224617"/>
                    </a:ext>
                  </a:extLst>
                </a:gridCol>
                <a:gridCol w="1854022">
                  <a:extLst>
                    <a:ext uri="{9D8B030D-6E8A-4147-A177-3AD203B41FA5}">
                      <a16:colId xmlns:a16="http://schemas.microsoft.com/office/drawing/2014/main" val="681965781"/>
                    </a:ext>
                  </a:extLst>
                </a:gridCol>
                <a:gridCol w="5277201">
                  <a:extLst>
                    <a:ext uri="{9D8B030D-6E8A-4147-A177-3AD203B41FA5}">
                      <a16:colId xmlns:a16="http://schemas.microsoft.com/office/drawing/2014/main" val="1462755792"/>
                    </a:ext>
                  </a:extLst>
                </a:gridCol>
              </a:tblGrid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S#​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31267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(Gln)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glutamine​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98100"/>
                  </a:ext>
                </a:extLst>
              </a:tr>
              <a:tr h="33653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Untreated freely growing cells in </a:t>
                      </a:r>
                      <a:r>
                        <a:rPr lang="en-US" sz="16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Glutamax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45979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AAV2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AAV2 transfection process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3442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AAV9 transfection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​, same ratio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7507"/>
                  </a:ext>
                </a:extLst>
              </a:tr>
              <a:tr h="3527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Blank Tx</a:t>
                      </a:r>
                    </a:p>
                  </a:txBody>
                  <a:tcPr marL="9525" marR="9525" marT="9525" marB="0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Transfection with blanks backbone plasmid 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1pg/cell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98794" marR="98794" marT="49397" marB="49397" anchor="ctr">
                    <a:lnL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62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58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D171F95-A3C4-6A82-C9FA-0C332C7C4429}"/>
              </a:ext>
            </a:extLst>
          </p:cNvPr>
          <p:cNvGrpSpPr/>
          <p:nvPr/>
        </p:nvGrpSpPr>
        <p:grpSpPr>
          <a:xfrm>
            <a:off x="2651543" y="4345414"/>
            <a:ext cx="1870405" cy="1777188"/>
            <a:chOff x="5625193" y="3869872"/>
            <a:chExt cx="1771650" cy="1771650"/>
          </a:xfrm>
        </p:grpSpPr>
        <p:pic>
          <p:nvPicPr>
            <p:cNvPr id="2051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D9F7923D-1DCE-3690-0EC1-C43D75249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7B4EFC7D-195D-EECC-4C58-520B521999C7}"/>
                </a:ext>
              </a:extLst>
            </p:cNvPr>
            <p:cNvSpPr/>
            <p:nvPr/>
          </p:nvSpPr>
          <p:spPr>
            <a:xfrm>
              <a:off x="5757854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rgbClr val="DEA68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D43AD7A3-C44D-299E-C780-099461D074EE}"/>
                </a:ext>
              </a:extLst>
            </p:cNvPr>
            <p:cNvSpPr/>
            <p:nvPr/>
          </p:nvSpPr>
          <p:spPr>
            <a:xfrm rot="10800000">
              <a:off x="5774167" y="4883944"/>
              <a:ext cx="379167" cy="310859"/>
            </a:xfrm>
            <a:prstGeom prst="trapezoid">
              <a:avLst>
                <a:gd name="adj" fmla="val 17135"/>
              </a:avLst>
            </a:prstGeom>
            <a:solidFill>
              <a:srgbClr val="DEA6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212FDC-CB1A-93E2-C5FD-802C5DD9B04F}"/>
              </a:ext>
            </a:extLst>
          </p:cNvPr>
          <p:cNvSpPr txBox="1"/>
          <p:nvPr/>
        </p:nvSpPr>
        <p:spPr>
          <a:xfrm>
            <a:off x="2542883" y="3929400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u="sng" dirty="0"/>
              <a:t>Daily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01BE2-A23A-87CD-B893-DEB911A90950}"/>
              </a:ext>
            </a:extLst>
          </p:cNvPr>
          <p:cNvSpPr txBox="1"/>
          <p:nvPr/>
        </p:nvSpPr>
        <p:spPr>
          <a:xfrm>
            <a:off x="3734774" y="5007371"/>
            <a:ext cx="1491672" cy="701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 dirty="0"/>
              <a:t>Supernatant for </a:t>
            </a:r>
            <a:r>
              <a:rPr lang="en-US" sz="1320" b="1" dirty="0"/>
              <a:t>amino acid </a:t>
            </a:r>
            <a:r>
              <a:rPr lang="en-US" sz="1320" dirty="0"/>
              <a:t>analysis via REBEL</a:t>
            </a:r>
            <a:endParaRPr lang="en-US" sz="132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2ECF5-E952-82A6-9D4D-A44AAA465928}"/>
              </a:ext>
            </a:extLst>
          </p:cNvPr>
          <p:cNvCxnSpPr>
            <a:cxnSpLocks/>
          </p:cNvCxnSpPr>
          <p:nvPr/>
        </p:nvCxnSpPr>
        <p:spPr>
          <a:xfrm>
            <a:off x="3095981" y="5236181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EECA69-A556-1589-5C57-A121230E57A0}"/>
              </a:ext>
            </a:extLst>
          </p:cNvPr>
          <p:cNvSpPr txBox="1"/>
          <p:nvPr/>
        </p:nvSpPr>
        <p:spPr>
          <a:xfrm>
            <a:off x="3734774" y="5763257"/>
            <a:ext cx="1491672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Count, watch </a:t>
            </a:r>
            <a:r>
              <a:rPr lang="en-US" sz="1320" b="1"/>
              <a:t>viability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9B7C25-D4BF-8991-EDA7-198C9A986248}"/>
              </a:ext>
            </a:extLst>
          </p:cNvPr>
          <p:cNvGrpSpPr/>
          <p:nvPr/>
        </p:nvGrpSpPr>
        <p:grpSpPr>
          <a:xfrm>
            <a:off x="7050167" y="4396620"/>
            <a:ext cx="1870405" cy="1777188"/>
            <a:chOff x="5625193" y="3869872"/>
            <a:chExt cx="1771650" cy="1771650"/>
          </a:xfrm>
        </p:grpSpPr>
        <p:pic>
          <p:nvPicPr>
            <p:cNvPr id="17" name="Picture 3" descr="3/10 filled eppendorf tube with conical bottom and snap cap open - Clipart">
              <a:extLst>
                <a:ext uri="{FF2B5EF4-FFF2-40B4-BE49-F238E27FC236}">
                  <a16:creationId xmlns:a16="http://schemas.microsoft.com/office/drawing/2014/main" id="{DB727693-BDD1-AEC2-F144-58D3666CB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193" y="3869872"/>
              <a:ext cx="1771650" cy="17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FD733942-7C6D-D6DA-74A1-431E6D8ABE55}"/>
                </a:ext>
              </a:extLst>
            </p:cNvPr>
            <p:cNvSpPr/>
            <p:nvPr/>
          </p:nvSpPr>
          <p:spPr>
            <a:xfrm>
              <a:off x="5758508" y="4449536"/>
              <a:ext cx="411797" cy="472587"/>
            </a:xfrm>
            <a:prstGeom prst="can">
              <a:avLst>
                <a:gd name="adj" fmla="val 3325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0FAA20C8-FDE3-5762-4F23-AE9945B31073}"/>
                </a:ext>
              </a:extLst>
            </p:cNvPr>
            <p:cNvSpPr/>
            <p:nvPr/>
          </p:nvSpPr>
          <p:spPr>
            <a:xfrm rot="10800000">
              <a:off x="5775483" y="4883943"/>
              <a:ext cx="377850" cy="310859"/>
            </a:xfrm>
            <a:prstGeom prst="trapezoid">
              <a:avLst>
                <a:gd name="adj" fmla="val 1713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65923A-56D8-13F5-4FB9-248463DB17EE}"/>
              </a:ext>
            </a:extLst>
          </p:cNvPr>
          <p:cNvSpPr txBox="1"/>
          <p:nvPr/>
        </p:nvSpPr>
        <p:spPr>
          <a:xfrm>
            <a:off x="6939318" y="3980607"/>
            <a:ext cx="20921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u="sng" dirty="0"/>
              <a:t>Days 3-5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BE96B0-018A-EA3F-4770-E8CACAA9A7CC}"/>
              </a:ext>
            </a:extLst>
          </p:cNvPr>
          <p:cNvSpPr txBox="1"/>
          <p:nvPr/>
        </p:nvSpPr>
        <p:spPr>
          <a:xfrm>
            <a:off x="8154953" y="4825225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Supernatant for AAV </a:t>
            </a:r>
            <a:r>
              <a:rPr lang="en-US" sz="1320" b="1"/>
              <a:t>secretion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8166C5-DBC7-EAC6-5990-682196D2BC9D}"/>
              </a:ext>
            </a:extLst>
          </p:cNvPr>
          <p:cNvCxnSpPr>
            <a:cxnSpLocks/>
          </p:cNvCxnSpPr>
          <p:nvPr/>
        </p:nvCxnSpPr>
        <p:spPr>
          <a:xfrm>
            <a:off x="7423405" y="5037128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4B9BF75-DDFD-A28B-04A2-130885E78B08}"/>
              </a:ext>
            </a:extLst>
          </p:cNvPr>
          <p:cNvSpPr txBox="1"/>
          <p:nvPr/>
        </p:nvSpPr>
        <p:spPr>
          <a:xfrm>
            <a:off x="8154953" y="5638263"/>
            <a:ext cx="1538157" cy="49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20"/>
              <a:t>Pellet for in-cell AAV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755F6-81A2-ADEB-B715-82ACAE597AEF}"/>
              </a:ext>
            </a:extLst>
          </p:cNvPr>
          <p:cNvCxnSpPr>
            <a:cxnSpLocks/>
          </p:cNvCxnSpPr>
          <p:nvPr/>
        </p:nvCxnSpPr>
        <p:spPr>
          <a:xfrm>
            <a:off x="7423405" y="5887061"/>
            <a:ext cx="462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0537C5-4039-4938-7799-447DB660CB4E}"/>
              </a:ext>
            </a:extLst>
          </p:cNvPr>
          <p:cNvSpPr txBox="1"/>
          <p:nvPr/>
        </p:nvSpPr>
        <p:spPr>
          <a:xfrm>
            <a:off x="10137636" y="5088884"/>
            <a:ext cx="1023810" cy="674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60"/>
              <a:t>Bulk sample for AAV titer (standard)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6BB6853-570B-156A-8EE7-811F82EE4006}"/>
              </a:ext>
            </a:extLst>
          </p:cNvPr>
          <p:cNvSpPr/>
          <p:nvPr/>
        </p:nvSpPr>
        <p:spPr>
          <a:xfrm rot="10800000">
            <a:off x="9758955" y="4999518"/>
            <a:ext cx="251399" cy="762392"/>
          </a:xfrm>
          <a:prstGeom prst="leftBrace">
            <a:avLst>
              <a:gd name="adj1" fmla="val 2091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6168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4BEB-7139-4A1B-A141-BE091E54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Growth data for AAV2 v AAV9 (Process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86E6-3EC0-8117-2558-D1EE057B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33" y="1514761"/>
            <a:ext cx="9137876" cy="2029177"/>
          </a:xfrm>
        </p:spPr>
        <p:txBody>
          <a:bodyPr>
            <a:normAutofit/>
          </a:bodyPr>
          <a:lstStyle/>
          <a:p>
            <a:r>
              <a:rPr lang="en-US" sz="2000" dirty="0"/>
              <a:t>Original process (P1) showed </a:t>
            </a:r>
            <a:r>
              <a:rPr lang="en-US" sz="2000" b="1" dirty="0"/>
              <a:t>slow growth </a:t>
            </a:r>
            <a:r>
              <a:rPr lang="en-US" sz="2000" dirty="0"/>
              <a:t>and exaggerated viability drop compared to typical process</a:t>
            </a:r>
            <a:r>
              <a:rPr lang="en-US" sz="2000" b="1" dirty="0"/>
              <a:t> </a:t>
            </a:r>
          </a:p>
          <a:p>
            <a:r>
              <a:rPr lang="en-US" sz="2000" dirty="0"/>
              <a:t>Decided to repeat with new thawed cells due to unusual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0CE10-3F4F-7530-9890-CC3B7C79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38" y="3294209"/>
            <a:ext cx="5395191" cy="2871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1FD52-E03A-BDC4-E4E9-AAB4FECA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5" y="3294210"/>
            <a:ext cx="5395191" cy="28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4BEB-7139-4A1B-A141-BE091E54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Growth data for AAV2 v AAV9 (Process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86E6-3EC0-8117-2558-D1EE057B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29" y="1265381"/>
            <a:ext cx="5720422" cy="2029177"/>
          </a:xfrm>
        </p:spPr>
        <p:txBody>
          <a:bodyPr>
            <a:normAutofit/>
          </a:bodyPr>
          <a:lstStyle/>
          <a:p>
            <a:r>
              <a:rPr lang="en-US" sz="2000" dirty="0"/>
              <a:t>Second process (P2) showed </a:t>
            </a:r>
            <a:r>
              <a:rPr lang="en-US" sz="2000" b="1" dirty="0"/>
              <a:t>expected growth trends</a:t>
            </a:r>
          </a:p>
          <a:p>
            <a:r>
              <a:rPr lang="en-US" sz="2000" dirty="0"/>
              <a:t>Viral titer determined by qPCR to be in range of expected historical values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D8933F-E285-1159-1DA8-A0889F0A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5" y="1173020"/>
            <a:ext cx="5099586" cy="2544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2000-0581-AFEE-D308-1FC75EA5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14" y="3595134"/>
            <a:ext cx="5099586" cy="25550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AF6D51-9314-7E51-7F2B-8B9F41F4D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17" y="2807316"/>
            <a:ext cx="5275253" cy="317480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DC56BE6-BF45-E93F-D63E-0854AEA920A4}"/>
              </a:ext>
            </a:extLst>
          </p:cNvPr>
          <p:cNvSpPr txBox="1">
            <a:spLocks/>
          </p:cNvSpPr>
          <p:nvPr/>
        </p:nvSpPr>
        <p:spPr>
          <a:xfrm>
            <a:off x="1585447" y="6150206"/>
            <a:ext cx="8796131" cy="522123"/>
          </a:xfrm>
          <a:prstGeom prst="rect">
            <a:avLst/>
          </a:prstGeom>
          <a:ln w="28575">
            <a:solidFill>
              <a:srgbClr val="2E2F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2E2F93"/>
                </a:solidFill>
              </a:rPr>
              <a:t>Day 0-5 spent media samples were analyzed for both </a:t>
            </a:r>
            <a:r>
              <a:rPr lang="en-US" sz="2400" b="1" dirty="0">
                <a:solidFill>
                  <a:srgbClr val="2E2F93"/>
                </a:solidFill>
              </a:rPr>
              <a:t>P1</a:t>
            </a:r>
            <a:r>
              <a:rPr lang="en-US" sz="2400" dirty="0">
                <a:solidFill>
                  <a:srgbClr val="2E2F93"/>
                </a:solidFill>
              </a:rPr>
              <a:t> and </a:t>
            </a:r>
            <a:r>
              <a:rPr lang="en-US" sz="2400" b="1" dirty="0">
                <a:solidFill>
                  <a:srgbClr val="2E2F93"/>
                </a:solidFill>
              </a:rPr>
              <a:t>P2 </a:t>
            </a:r>
            <a:r>
              <a:rPr lang="en-US" sz="2400" dirty="0">
                <a:solidFill>
                  <a:srgbClr val="2E2F93"/>
                </a:solidFill>
              </a:rPr>
              <a:t>via </a:t>
            </a:r>
            <a:r>
              <a:rPr lang="en-US" sz="2400" b="1" dirty="0">
                <a:solidFill>
                  <a:srgbClr val="2E2F93"/>
                </a:solidFill>
              </a:rPr>
              <a:t>REBEL</a:t>
            </a:r>
            <a:r>
              <a:rPr lang="en-US" sz="2400" dirty="0">
                <a:solidFill>
                  <a:srgbClr val="2E2F93"/>
                </a:solidFill>
              </a:rPr>
              <a:t> 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6BE54F4F-2C6F-CF8C-3AB3-4C00B6E1E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8487" y="6157784"/>
            <a:ext cx="522124" cy="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1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E446-A100-8970-60BA-527C2C1A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7" y="29464"/>
            <a:ext cx="10512429" cy="854075"/>
          </a:xfrm>
        </p:spPr>
        <p:txBody>
          <a:bodyPr>
            <a:normAutofit/>
          </a:bodyPr>
          <a:lstStyle/>
          <a:p>
            <a:pPr algn="r"/>
            <a:r>
              <a:rPr lang="en-US" sz="2500" dirty="0"/>
              <a:t>Controls for the study</a:t>
            </a:r>
          </a:p>
        </p:txBody>
      </p:sp>
      <p:pic>
        <p:nvPicPr>
          <p:cNvPr id="9" name="Content Placeholder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FD8690F7-9B2B-92DF-2D4D-D7CD4300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/>
          <a:stretch/>
        </p:blipFill>
        <p:spPr>
          <a:xfrm>
            <a:off x="1096015" y="4053659"/>
            <a:ext cx="4306841" cy="2743740"/>
          </a:xfrm>
        </p:spPr>
      </p:pic>
      <p:pic>
        <p:nvPicPr>
          <p:cNvPr id="15" name="Picture 14" descr="A graph with lines and dots&#10;&#10;Description automatically generated">
            <a:extLst>
              <a:ext uri="{FF2B5EF4-FFF2-40B4-BE49-F238E27FC236}">
                <a16:creationId xmlns:a16="http://schemas.microsoft.com/office/drawing/2014/main" id="{8FA0BF4A-A7E0-B465-704F-A9586CD26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/>
          <a:stretch/>
        </p:blipFill>
        <p:spPr>
          <a:xfrm>
            <a:off x="4982057" y="4053659"/>
            <a:ext cx="4306842" cy="27437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DEF5E9-DEED-CCB4-E80A-812BC64650DE}"/>
              </a:ext>
            </a:extLst>
          </p:cNvPr>
          <p:cNvSpPr txBox="1"/>
          <p:nvPr/>
        </p:nvSpPr>
        <p:spPr>
          <a:xfrm>
            <a:off x="8970264" y="4399383"/>
            <a:ext cx="3094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1/2 measured amino acids had a similar trends and magnitude of 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Transfected cells showed a spike in fluxes of other amino acids on days 3-4 in 1/3</a:t>
            </a:r>
            <a:r>
              <a:rPr lang="en-US" sz="1600" b="1" baseline="30000" dirty="0"/>
              <a:t>rd</a:t>
            </a:r>
            <a:r>
              <a:rPr lang="en-US" sz="1600" b="1" dirty="0"/>
              <a:t> of measured amino acids</a:t>
            </a:r>
          </a:p>
        </p:txBody>
      </p:sp>
      <p:pic>
        <p:nvPicPr>
          <p:cNvPr id="20" name="Picture 1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1A30572-4B5B-2359-AA13-A4A7D4563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9381" r="9481"/>
          <a:stretch/>
        </p:blipFill>
        <p:spPr>
          <a:xfrm>
            <a:off x="1192466" y="1040865"/>
            <a:ext cx="3873310" cy="24863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7C580C9-ECD4-AC29-5276-67997B61A681}"/>
              </a:ext>
            </a:extLst>
          </p:cNvPr>
          <p:cNvSpPr txBox="1"/>
          <p:nvPr/>
        </p:nvSpPr>
        <p:spPr>
          <a:xfrm>
            <a:off x="7813254" y="4399123"/>
            <a:ext cx="1007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E77B4"/>
                </a:solidFill>
              </a:rPr>
              <a:t>NT</a:t>
            </a:r>
          </a:p>
          <a:p>
            <a:r>
              <a:rPr lang="en-US" sz="2000" b="1">
                <a:solidFill>
                  <a:schemeClr val="accent2"/>
                </a:solidFill>
              </a:rPr>
              <a:t>PCDNA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9707E-012D-F214-8ED9-96BC3186724D}"/>
              </a:ext>
            </a:extLst>
          </p:cNvPr>
          <p:cNvSpPr txBox="1"/>
          <p:nvPr/>
        </p:nvSpPr>
        <p:spPr>
          <a:xfrm>
            <a:off x="3927987" y="4399123"/>
            <a:ext cx="1007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E77B4"/>
                </a:solidFill>
              </a:rPr>
              <a:t>NT</a:t>
            </a:r>
          </a:p>
          <a:p>
            <a:r>
              <a:rPr lang="en-US" sz="2000" b="1">
                <a:solidFill>
                  <a:schemeClr val="accent2"/>
                </a:solidFill>
              </a:rPr>
              <a:t>PCDNA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0DD62-4F57-8D5D-EA41-DFC284FA6293}"/>
              </a:ext>
            </a:extLst>
          </p:cNvPr>
          <p:cNvSpPr txBox="1"/>
          <p:nvPr/>
        </p:nvSpPr>
        <p:spPr>
          <a:xfrm>
            <a:off x="9015983" y="1111020"/>
            <a:ext cx="3094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/>
              <a:t>Nearly all amino acids showed the same behavior over the 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/>
              <a:t>Glutamax</a:t>
            </a:r>
            <a:r>
              <a:rPr lang="en-US" sz="1600" b="1"/>
              <a:t> fed cells had some residual Alanine likely from Gln-Ala breakdown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4C82B3-4615-8FDA-8E75-2CF3625FE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89" t="7933" r="8653"/>
          <a:stretch/>
        </p:blipFill>
        <p:spPr>
          <a:xfrm>
            <a:off x="5179637" y="961949"/>
            <a:ext cx="3902615" cy="25893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FF0A9D-05EA-E198-3865-5A3B176903FB}"/>
              </a:ext>
            </a:extLst>
          </p:cNvPr>
          <p:cNvSpPr txBox="1"/>
          <p:nvPr/>
        </p:nvSpPr>
        <p:spPr>
          <a:xfrm>
            <a:off x="4003376" y="2425269"/>
            <a:ext cx="1007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E77B4"/>
                </a:solidFill>
              </a:rPr>
              <a:t>NT</a:t>
            </a:r>
          </a:p>
          <a:p>
            <a:r>
              <a:rPr lang="en-US" sz="2000" b="1">
                <a:solidFill>
                  <a:schemeClr val="accent2"/>
                </a:solidFill>
              </a:rPr>
              <a:t>NT GLX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2055E1-5076-3E34-19F7-A87EC093B73A}"/>
              </a:ext>
            </a:extLst>
          </p:cNvPr>
          <p:cNvSpPr txBox="1"/>
          <p:nvPr/>
        </p:nvSpPr>
        <p:spPr>
          <a:xfrm>
            <a:off x="7977846" y="1095165"/>
            <a:ext cx="10075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E77B4"/>
                </a:solidFill>
              </a:rPr>
              <a:t>NT</a:t>
            </a:r>
          </a:p>
          <a:p>
            <a:r>
              <a:rPr lang="en-US" sz="2000" b="1">
                <a:solidFill>
                  <a:schemeClr val="accent2"/>
                </a:solidFill>
              </a:rPr>
              <a:t>NT GLX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57A60A-8058-E803-CFFF-F172E40B6439}"/>
              </a:ext>
            </a:extLst>
          </p:cNvPr>
          <p:cNvSpPr txBox="1"/>
          <p:nvPr/>
        </p:nvSpPr>
        <p:spPr>
          <a:xfrm>
            <a:off x="4269451" y="1136789"/>
            <a:ext cx="7269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accent2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62248E-44DF-D04F-943A-92EE5D6D7BCC}"/>
              </a:ext>
            </a:extLst>
          </p:cNvPr>
          <p:cNvCxnSpPr>
            <a:cxnSpLocks/>
          </p:cNvCxnSpPr>
          <p:nvPr/>
        </p:nvCxnSpPr>
        <p:spPr>
          <a:xfrm>
            <a:off x="1143000" y="3569540"/>
            <a:ext cx="108173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0426E2D-6A0D-1FCF-15FF-DB2522FF9113}"/>
              </a:ext>
            </a:extLst>
          </p:cNvPr>
          <p:cNvSpPr txBox="1"/>
          <p:nvPr/>
        </p:nvSpPr>
        <p:spPr>
          <a:xfrm>
            <a:off x="1137603" y="252616"/>
            <a:ext cx="387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/>
              <a:t>Glutamine vs </a:t>
            </a:r>
            <a:r>
              <a:rPr lang="en-US" sz="2400" b="1" u="sng" err="1"/>
              <a:t>Glutamax</a:t>
            </a:r>
            <a:r>
              <a:rPr lang="en-US" sz="2400" b="1" u="sng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EEA72D-CF6F-A1AE-E0D7-00B41CD1E88B}"/>
              </a:ext>
            </a:extLst>
          </p:cNvPr>
          <p:cNvSpPr txBox="1"/>
          <p:nvPr/>
        </p:nvSpPr>
        <p:spPr>
          <a:xfrm>
            <a:off x="1124072" y="3516151"/>
            <a:ext cx="656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/>
              <a:t>Non-transfected vs blank transfection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32B20B-397B-723A-50BD-7A52B7D9F7D3}"/>
              </a:ext>
            </a:extLst>
          </p:cNvPr>
          <p:cNvSpPr txBox="1"/>
          <p:nvPr/>
        </p:nvSpPr>
        <p:spPr>
          <a:xfrm>
            <a:off x="2165938" y="4006062"/>
            <a:ext cx="2313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2E3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F7B6FA-38CC-DDAA-9D8C-D53F856EE72B}"/>
              </a:ext>
            </a:extLst>
          </p:cNvPr>
          <p:cNvSpPr txBox="1"/>
          <p:nvPr/>
        </p:nvSpPr>
        <p:spPr>
          <a:xfrm rot="16200000">
            <a:off x="-27537" y="2083980"/>
            <a:ext cx="23793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0C26DE-D539-7786-73E1-81C7FE4DFE84}"/>
              </a:ext>
            </a:extLst>
          </p:cNvPr>
          <p:cNvSpPr txBox="1"/>
          <p:nvPr/>
        </p:nvSpPr>
        <p:spPr>
          <a:xfrm>
            <a:off x="5796314" y="4006062"/>
            <a:ext cx="2313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2E3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0C414F-CA32-B689-8C78-D3EE2EB9B09F}"/>
              </a:ext>
            </a:extLst>
          </p:cNvPr>
          <p:cNvSpPr txBox="1"/>
          <p:nvPr/>
        </p:nvSpPr>
        <p:spPr>
          <a:xfrm>
            <a:off x="5876126" y="692948"/>
            <a:ext cx="2313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2E3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780B34-C753-CAAA-51B7-0B871947751E}"/>
              </a:ext>
            </a:extLst>
          </p:cNvPr>
          <p:cNvSpPr txBox="1"/>
          <p:nvPr/>
        </p:nvSpPr>
        <p:spPr>
          <a:xfrm>
            <a:off x="1972207" y="744434"/>
            <a:ext cx="2313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2E3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E9750D-AEFD-23E0-CDBB-AB3C900C6E65}"/>
              </a:ext>
            </a:extLst>
          </p:cNvPr>
          <p:cNvSpPr/>
          <p:nvPr/>
        </p:nvSpPr>
        <p:spPr>
          <a:xfrm rot="19717350">
            <a:off x="7332862" y="4256196"/>
            <a:ext cx="445371" cy="2183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196797-68E3-635C-7699-613AF38E9840}"/>
              </a:ext>
            </a:extLst>
          </p:cNvPr>
          <p:cNvSpPr txBox="1"/>
          <p:nvPr/>
        </p:nvSpPr>
        <p:spPr>
          <a:xfrm rot="16200000">
            <a:off x="-79391" y="5292593"/>
            <a:ext cx="23793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</p:spTree>
    <p:extLst>
      <p:ext uri="{BB962C8B-B14F-4D97-AF65-F5344CB8AC3E}">
        <p14:creationId xmlns:p14="http://schemas.microsoft.com/office/powerpoint/2010/main" val="183743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agon 25">
            <a:extLst>
              <a:ext uri="{FF2B5EF4-FFF2-40B4-BE49-F238E27FC236}">
                <a16:creationId xmlns:a16="http://schemas.microsoft.com/office/drawing/2014/main" id="{C8467CAA-B450-E2D7-2E93-D7EBD05EE2A0}"/>
              </a:ext>
            </a:extLst>
          </p:cNvPr>
          <p:cNvSpPr/>
          <p:nvPr/>
        </p:nvSpPr>
        <p:spPr>
          <a:xfrm>
            <a:off x="1326089" y="5721795"/>
            <a:ext cx="1256443" cy="828269"/>
          </a:xfrm>
          <a:prstGeom prst="homePlate">
            <a:avLst>
              <a:gd name="adj" fmla="val 258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60514ED9-2467-1AA2-D211-C4ACBB190F76}"/>
              </a:ext>
            </a:extLst>
          </p:cNvPr>
          <p:cNvSpPr/>
          <p:nvPr/>
        </p:nvSpPr>
        <p:spPr>
          <a:xfrm>
            <a:off x="1326090" y="4930693"/>
            <a:ext cx="702736" cy="461665"/>
          </a:xfrm>
          <a:prstGeom prst="homePlate">
            <a:avLst>
              <a:gd name="adj" fmla="val 3143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F4952-B02F-7F26-A8E7-50706866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Non-transfected versus AAV-producing consumption trends</a:t>
            </a:r>
          </a:p>
        </p:txBody>
      </p:sp>
      <p:pic>
        <p:nvPicPr>
          <p:cNvPr id="6" name="Content Placeholder 5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1876957E-72AD-713C-D923-3803DD70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338"/>
          <a:stretch/>
        </p:blipFill>
        <p:spPr>
          <a:xfrm>
            <a:off x="1479977" y="1243506"/>
            <a:ext cx="4872252" cy="3508150"/>
          </a:xfrm>
        </p:spPr>
      </p:pic>
      <p:pic>
        <p:nvPicPr>
          <p:cNvPr id="8" name="Picture 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45137564-CE90-14F6-418D-305E0A40A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8916"/>
          <a:stretch/>
        </p:blipFill>
        <p:spPr>
          <a:xfrm>
            <a:off x="7036442" y="1243506"/>
            <a:ext cx="4872253" cy="3508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DF16F-5C01-D0E1-0247-0A69643F73C9}"/>
              </a:ext>
            </a:extLst>
          </p:cNvPr>
          <p:cNvSpPr txBox="1"/>
          <p:nvPr/>
        </p:nvSpPr>
        <p:spPr>
          <a:xfrm rot="16200000">
            <a:off x="-263876" y="2843692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3B18A-30A2-BC47-6C06-1795F3E73269}"/>
              </a:ext>
            </a:extLst>
          </p:cNvPr>
          <p:cNvSpPr txBox="1"/>
          <p:nvPr/>
        </p:nvSpPr>
        <p:spPr>
          <a:xfrm rot="16200000">
            <a:off x="5292589" y="2843692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6E86A-004B-D13B-123D-A7A6F6F86AF1}"/>
              </a:ext>
            </a:extLst>
          </p:cNvPr>
          <p:cNvSpPr txBox="1"/>
          <p:nvPr/>
        </p:nvSpPr>
        <p:spPr>
          <a:xfrm>
            <a:off x="2326139" y="4443879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75590-2063-E7EC-AF85-0CE2D240D608}"/>
              </a:ext>
            </a:extLst>
          </p:cNvPr>
          <p:cNvSpPr txBox="1"/>
          <p:nvPr/>
        </p:nvSpPr>
        <p:spPr>
          <a:xfrm>
            <a:off x="7882604" y="4469577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0F875-1150-4647-1326-006B76F848F5}"/>
              </a:ext>
            </a:extLst>
          </p:cNvPr>
          <p:cNvSpPr txBox="1"/>
          <p:nvPr/>
        </p:nvSpPr>
        <p:spPr>
          <a:xfrm>
            <a:off x="2259370" y="1270802"/>
            <a:ext cx="3179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2: Leucine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64F699-3359-EA14-D129-92FC515FCACE}"/>
              </a:ext>
            </a:extLst>
          </p:cNvPr>
          <p:cNvSpPr txBox="1"/>
          <p:nvPr/>
        </p:nvSpPr>
        <p:spPr>
          <a:xfrm>
            <a:off x="7882603" y="1270802"/>
            <a:ext cx="3179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2: Lysine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5D9A2-0D69-4429-AF06-FD3293800AA4}"/>
              </a:ext>
            </a:extLst>
          </p:cNvPr>
          <p:cNvSpPr txBox="1"/>
          <p:nvPr/>
        </p:nvSpPr>
        <p:spPr>
          <a:xfrm>
            <a:off x="1326089" y="4930693"/>
            <a:ext cx="70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E77B4"/>
                </a:solidFill>
              </a:rPr>
              <a:t>NT:</a:t>
            </a:r>
            <a:endParaRPr lang="en-US" sz="2400" dirty="0">
              <a:solidFill>
                <a:srgbClr val="2AA02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DD9E7-06A6-B891-DA6B-CF5360739FA4}"/>
              </a:ext>
            </a:extLst>
          </p:cNvPr>
          <p:cNvSpPr txBox="1"/>
          <p:nvPr/>
        </p:nvSpPr>
        <p:spPr>
          <a:xfrm>
            <a:off x="2711123" y="4930693"/>
            <a:ext cx="902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 flux (consumption and production) for majority of amino acids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4B390-03E6-76B4-C605-93574FADCF54}"/>
              </a:ext>
            </a:extLst>
          </p:cNvPr>
          <p:cNvSpPr txBox="1"/>
          <p:nvPr/>
        </p:nvSpPr>
        <p:spPr>
          <a:xfrm>
            <a:off x="1326089" y="5744152"/>
            <a:ext cx="117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77B0E"/>
                </a:solidFill>
              </a:rPr>
              <a:t>AAV2</a:t>
            </a:r>
            <a:r>
              <a:rPr lang="en-US" sz="2400" b="1" dirty="0">
                <a:solidFill>
                  <a:srgbClr val="1E77B4"/>
                </a:solidFill>
              </a:rPr>
              <a:t> </a:t>
            </a:r>
            <a:r>
              <a:rPr lang="en-US" sz="2400" b="1" dirty="0"/>
              <a:t>&amp;</a:t>
            </a:r>
          </a:p>
          <a:p>
            <a:r>
              <a:rPr lang="en-US" sz="2400" b="1" dirty="0">
                <a:solidFill>
                  <a:srgbClr val="2AA02B"/>
                </a:solidFill>
              </a:rPr>
              <a:t>AAV9:</a:t>
            </a:r>
            <a:endParaRPr lang="en-US" sz="2400" dirty="0">
              <a:solidFill>
                <a:srgbClr val="2AA02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C7A6C-0803-1C36-FA41-AB72E1F3C5A8}"/>
              </a:ext>
            </a:extLst>
          </p:cNvPr>
          <p:cNvSpPr txBox="1"/>
          <p:nvPr/>
        </p:nvSpPr>
        <p:spPr>
          <a:xfrm>
            <a:off x="2711123" y="5564685"/>
            <a:ext cx="917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consumption of majority of amino acids from D0-D1, followed by “production” and plateauing in later culture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serotype specific time shift</a:t>
            </a:r>
          </a:p>
        </p:txBody>
      </p:sp>
    </p:spTree>
    <p:extLst>
      <p:ext uri="{BB962C8B-B14F-4D97-AF65-F5344CB8AC3E}">
        <p14:creationId xmlns:p14="http://schemas.microsoft.com/office/powerpoint/2010/main" val="259717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8691C05C-5592-96B7-E47D-5B6571012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r="8483"/>
          <a:stretch/>
        </p:blipFill>
        <p:spPr>
          <a:xfrm>
            <a:off x="1347233" y="1112713"/>
            <a:ext cx="5091787" cy="3680643"/>
          </a:xfrm>
        </p:spPr>
      </p:pic>
      <p:pic>
        <p:nvPicPr>
          <p:cNvPr id="12" name="Picture 11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7B925AAD-0B29-DA57-CE27-D1C4419D3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r="8280"/>
          <a:stretch/>
        </p:blipFill>
        <p:spPr>
          <a:xfrm>
            <a:off x="6948821" y="1124921"/>
            <a:ext cx="5091787" cy="366843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3D7B768-BFFD-62F7-78D5-C32B9EA0C78A}"/>
              </a:ext>
            </a:extLst>
          </p:cNvPr>
          <p:cNvSpPr/>
          <p:nvPr/>
        </p:nvSpPr>
        <p:spPr>
          <a:xfrm>
            <a:off x="9316305" y="4510748"/>
            <a:ext cx="496619" cy="155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04CAA-7510-A300-69EE-04029C50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Potential AAV serotype-specific behavior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B88BE-DC6A-474E-0469-FD0EEEFBDF97}"/>
              </a:ext>
            </a:extLst>
          </p:cNvPr>
          <p:cNvSpPr txBox="1"/>
          <p:nvPr/>
        </p:nvSpPr>
        <p:spPr>
          <a:xfrm rot="16200000">
            <a:off x="-396621" y="2799147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0BC42-2EC3-FBCD-5522-D1B6C85345D4}"/>
              </a:ext>
            </a:extLst>
          </p:cNvPr>
          <p:cNvSpPr txBox="1"/>
          <p:nvPr/>
        </p:nvSpPr>
        <p:spPr>
          <a:xfrm rot="16200000">
            <a:off x="5204968" y="2805249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1602A4-A352-69F2-673F-3738F632B53F}"/>
              </a:ext>
            </a:extLst>
          </p:cNvPr>
          <p:cNvSpPr txBox="1"/>
          <p:nvPr/>
        </p:nvSpPr>
        <p:spPr>
          <a:xfrm>
            <a:off x="2292340" y="1168978"/>
            <a:ext cx="3179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2: Isoleucine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37F96-2673-9DE4-116B-99982F431C7A}"/>
              </a:ext>
            </a:extLst>
          </p:cNvPr>
          <p:cNvSpPr txBox="1"/>
          <p:nvPr/>
        </p:nvSpPr>
        <p:spPr>
          <a:xfrm>
            <a:off x="7915573" y="1168978"/>
            <a:ext cx="3179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2: Threonine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84E65-E3FB-5C04-BDD1-5B76CC3FFF0E}"/>
              </a:ext>
            </a:extLst>
          </p:cNvPr>
          <p:cNvSpPr txBox="1"/>
          <p:nvPr/>
        </p:nvSpPr>
        <p:spPr>
          <a:xfrm>
            <a:off x="5205103" y="3989140"/>
            <a:ext cx="109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8E9B95-02F5-929C-B4A6-C00BEB5F313B}"/>
              </a:ext>
            </a:extLst>
          </p:cNvPr>
          <p:cNvSpPr txBox="1"/>
          <p:nvPr/>
        </p:nvSpPr>
        <p:spPr>
          <a:xfrm>
            <a:off x="10845210" y="3996311"/>
            <a:ext cx="109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6581B6-206D-3C1D-B5DE-CD6E7197DB76}"/>
              </a:ext>
            </a:extLst>
          </p:cNvPr>
          <p:cNvSpPr txBox="1"/>
          <p:nvPr/>
        </p:nvSpPr>
        <p:spPr>
          <a:xfrm>
            <a:off x="1596520" y="5693819"/>
            <a:ext cx="939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Both cultures consumed amino acids early, then shifted to “production”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AAV9 hit maximum “production” </a:t>
            </a:r>
            <a:r>
              <a:rPr lang="en-US" sz="2000" b="1" dirty="0"/>
              <a:t>one day earlier </a:t>
            </a:r>
            <a:r>
              <a:rPr lang="en-US" sz="2000" dirty="0"/>
              <a:t>than AAV2 (D2 v. D3)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Trend existed in </a:t>
            </a:r>
            <a:r>
              <a:rPr lang="en-US" sz="2000" b="1" dirty="0"/>
              <a:t>&gt;50% of amino acids </a:t>
            </a:r>
            <a:r>
              <a:rPr lang="en-US" sz="2000" dirty="0"/>
              <a:t>across essential and non-essential groups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F7CF93-A4D2-9201-717E-01C4C0A9E867}"/>
              </a:ext>
            </a:extLst>
          </p:cNvPr>
          <p:cNvGrpSpPr/>
          <p:nvPr/>
        </p:nvGrpSpPr>
        <p:grpSpPr>
          <a:xfrm>
            <a:off x="7119721" y="4630744"/>
            <a:ext cx="4622529" cy="922233"/>
            <a:chOff x="7119721" y="4649032"/>
            <a:chExt cx="4622529" cy="9222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E082C8-6D30-0C1D-1C1C-879786750689}"/>
                </a:ext>
              </a:extLst>
            </p:cNvPr>
            <p:cNvSpPr/>
            <p:nvPr/>
          </p:nvSpPr>
          <p:spPr>
            <a:xfrm>
              <a:off x="9360438" y="4654812"/>
              <a:ext cx="496619" cy="155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B6E52-EC86-CF41-7D44-F42ECA7FD91C}"/>
                </a:ext>
              </a:extLst>
            </p:cNvPr>
            <p:cNvSpPr txBox="1"/>
            <p:nvPr/>
          </p:nvSpPr>
          <p:spPr>
            <a:xfrm>
              <a:off x="7119721" y="5242187"/>
              <a:ext cx="1615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Consumption</a:t>
              </a:r>
              <a:endParaRPr lang="en-US" sz="1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DBDC34-11C8-EB34-6D53-B31F2CDF451A}"/>
                </a:ext>
              </a:extLst>
            </p:cNvPr>
            <p:cNvSpPr txBox="1"/>
            <p:nvPr/>
          </p:nvSpPr>
          <p:spPr>
            <a:xfrm>
              <a:off x="8817405" y="5263488"/>
              <a:ext cx="1761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Shifted “Production”</a:t>
              </a:r>
              <a:endParaRPr lang="en-US" sz="1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124A41-2BE4-925F-D80A-950CE8ED300B}"/>
                </a:ext>
              </a:extLst>
            </p:cNvPr>
            <p:cNvSpPr txBox="1"/>
            <p:nvPr/>
          </p:nvSpPr>
          <p:spPr>
            <a:xfrm>
              <a:off x="10729685" y="5234328"/>
              <a:ext cx="1012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Plateau</a:t>
              </a:r>
              <a:endParaRPr lang="en-US" sz="1400"/>
            </a:p>
          </p:txBody>
        </p:sp>
        <p:sp>
          <p:nvSpPr>
            <p:cNvPr id="45" name="Arrow: Left-Right 44">
              <a:extLst>
                <a:ext uri="{FF2B5EF4-FFF2-40B4-BE49-F238E27FC236}">
                  <a16:creationId xmlns:a16="http://schemas.microsoft.com/office/drawing/2014/main" id="{00B0DAEB-908D-6515-4725-1FA6B3FD27A5}"/>
                </a:ext>
              </a:extLst>
            </p:cNvPr>
            <p:cNvSpPr/>
            <p:nvPr/>
          </p:nvSpPr>
          <p:spPr>
            <a:xfrm>
              <a:off x="7426084" y="4828908"/>
              <a:ext cx="1034875" cy="208421"/>
            </a:xfrm>
            <a:prstGeom prst="left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Left-Right 45">
              <a:extLst>
                <a:ext uri="{FF2B5EF4-FFF2-40B4-BE49-F238E27FC236}">
                  <a16:creationId xmlns:a16="http://schemas.microsoft.com/office/drawing/2014/main" id="{4CFDF0E1-91E7-8E51-0683-17119D77CB77}"/>
                </a:ext>
              </a:extLst>
            </p:cNvPr>
            <p:cNvSpPr/>
            <p:nvPr/>
          </p:nvSpPr>
          <p:spPr>
            <a:xfrm>
              <a:off x="8528049" y="4669424"/>
              <a:ext cx="2095632" cy="206094"/>
            </a:xfrm>
            <a:prstGeom prst="leftRightArrow">
              <a:avLst/>
            </a:prstGeom>
            <a:solidFill>
              <a:schemeClr val="accent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Left-Right 46">
              <a:extLst>
                <a:ext uri="{FF2B5EF4-FFF2-40B4-BE49-F238E27FC236}">
                  <a16:creationId xmlns:a16="http://schemas.microsoft.com/office/drawing/2014/main" id="{A65763A0-7CD7-3BAD-70CF-59A306FB6BB0}"/>
                </a:ext>
              </a:extLst>
            </p:cNvPr>
            <p:cNvSpPr/>
            <p:nvPr/>
          </p:nvSpPr>
          <p:spPr>
            <a:xfrm>
              <a:off x="8528049" y="4978874"/>
              <a:ext cx="1107508" cy="218821"/>
            </a:xfrm>
            <a:prstGeom prst="leftRightArrow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Left-Right 47">
              <a:extLst>
                <a:ext uri="{FF2B5EF4-FFF2-40B4-BE49-F238E27FC236}">
                  <a16:creationId xmlns:a16="http://schemas.microsoft.com/office/drawing/2014/main" id="{25574264-99E4-6A0C-59A5-501406C87275}"/>
                </a:ext>
              </a:extLst>
            </p:cNvPr>
            <p:cNvSpPr/>
            <p:nvPr/>
          </p:nvSpPr>
          <p:spPr>
            <a:xfrm>
              <a:off x="10707375" y="4828908"/>
              <a:ext cx="1034875" cy="208421"/>
            </a:xfrm>
            <a:prstGeom prst="leftRightArrow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7583C2-F844-188E-8B1D-D891367F76CB}"/>
                </a:ext>
              </a:extLst>
            </p:cNvPr>
            <p:cNvSpPr txBox="1"/>
            <p:nvPr/>
          </p:nvSpPr>
          <p:spPr>
            <a:xfrm>
              <a:off x="9308791" y="4649032"/>
              <a:ext cx="575117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3081B9"/>
                  </a:solidFill>
                </a:rPr>
                <a:t>AAV2</a:t>
              </a:r>
              <a:endParaRPr lang="en-US" sz="1100">
                <a:solidFill>
                  <a:srgbClr val="3081B9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E586C1-FE63-4D11-D292-0E8C45BB0C56}"/>
                </a:ext>
              </a:extLst>
            </p:cNvPr>
            <p:cNvSpPr txBox="1"/>
            <p:nvPr/>
          </p:nvSpPr>
          <p:spPr>
            <a:xfrm>
              <a:off x="8807498" y="4965188"/>
              <a:ext cx="575117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FF973A"/>
                  </a:solidFill>
                </a:rPr>
                <a:t>AAV9</a:t>
              </a:r>
              <a:endParaRPr lang="en-US" sz="1100">
                <a:solidFill>
                  <a:srgbClr val="FF973A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9CE6C2F-6164-9250-AC51-BB1EA033EFB8}"/>
              </a:ext>
            </a:extLst>
          </p:cNvPr>
          <p:cNvSpPr/>
          <p:nvPr/>
        </p:nvSpPr>
        <p:spPr>
          <a:xfrm>
            <a:off x="3587530" y="4510748"/>
            <a:ext cx="753120" cy="166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BD2D3E-1E06-31FB-676B-0CA75252D28D}"/>
              </a:ext>
            </a:extLst>
          </p:cNvPr>
          <p:cNvGrpSpPr/>
          <p:nvPr/>
        </p:nvGrpSpPr>
        <p:grpSpPr>
          <a:xfrm>
            <a:off x="1508709" y="4630744"/>
            <a:ext cx="4622529" cy="922233"/>
            <a:chOff x="7119721" y="4649032"/>
            <a:chExt cx="4622529" cy="9222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C7FA5B-8543-CA33-4817-9F2A6051A301}"/>
                </a:ext>
              </a:extLst>
            </p:cNvPr>
            <p:cNvSpPr/>
            <p:nvPr/>
          </p:nvSpPr>
          <p:spPr>
            <a:xfrm>
              <a:off x="9360438" y="4654812"/>
              <a:ext cx="496619" cy="155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D70758-2446-5B68-78F2-072F7FE5E932}"/>
                </a:ext>
              </a:extLst>
            </p:cNvPr>
            <p:cNvSpPr txBox="1"/>
            <p:nvPr/>
          </p:nvSpPr>
          <p:spPr>
            <a:xfrm>
              <a:off x="7119721" y="5242187"/>
              <a:ext cx="1615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Consumption</a:t>
              </a:r>
              <a:endParaRPr lang="en-US" sz="1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A3AF754-673E-91E8-0E0B-EA49D3692B3E}"/>
                </a:ext>
              </a:extLst>
            </p:cNvPr>
            <p:cNvSpPr txBox="1"/>
            <p:nvPr/>
          </p:nvSpPr>
          <p:spPr>
            <a:xfrm>
              <a:off x="8817405" y="5263488"/>
              <a:ext cx="1761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Shifted “Production”</a:t>
              </a:r>
              <a:endParaRPr lang="en-US" sz="1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C2675F-CA78-837D-FA50-CB1A6293129F}"/>
                </a:ext>
              </a:extLst>
            </p:cNvPr>
            <p:cNvSpPr txBox="1"/>
            <p:nvPr/>
          </p:nvSpPr>
          <p:spPr>
            <a:xfrm>
              <a:off x="10729685" y="5234328"/>
              <a:ext cx="1012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Plateau</a:t>
              </a:r>
              <a:endParaRPr lang="en-US" sz="1400"/>
            </a:p>
          </p:txBody>
        </p:sp>
        <p:sp>
          <p:nvSpPr>
            <p:cNvPr id="57" name="Arrow: Left-Right 56">
              <a:extLst>
                <a:ext uri="{FF2B5EF4-FFF2-40B4-BE49-F238E27FC236}">
                  <a16:creationId xmlns:a16="http://schemas.microsoft.com/office/drawing/2014/main" id="{B7A7C729-A6AF-4BF8-0778-F33E06D4EBB1}"/>
                </a:ext>
              </a:extLst>
            </p:cNvPr>
            <p:cNvSpPr/>
            <p:nvPr/>
          </p:nvSpPr>
          <p:spPr>
            <a:xfrm>
              <a:off x="7426084" y="4828908"/>
              <a:ext cx="1034875" cy="208421"/>
            </a:xfrm>
            <a:prstGeom prst="left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row: Left-Right 57">
              <a:extLst>
                <a:ext uri="{FF2B5EF4-FFF2-40B4-BE49-F238E27FC236}">
                  <a16:creationId xmlns:a16="http://schemas.microsoft.com/office/drawing/2014/main" id="{E21D3BBB-190C-8EF1-DE7C-0FDCA54E9056}"/>
                </a:ext>
              </a:extLst>
            </p:cNvPr>
            <p:cNvSpPr/>
            <p:nvPr/>
          </p:nvSpPr>
          <p:spPr>
            <a:xfrm>
              <a:off x="8528049" y="4669424"/>
              <a:ext cx="2095632" cy="206094"/>
            </a:xfrm>
            <a:prstGeom prst="leftRightArrow">
              <a:avLst/>
            </a:prstGeom>
            <a:solidFill>
              <a:schemeClr val="accent5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row: Left-Right 58">
              <a:extLst>
                <a:ext uri="{FF2B5EF4-FFF2-40B4-BE49-F238E27FC236}">
                  <a16:creationId xmlns:a16="http://schemas.microsoft.com/office/drawing/2014/main" id="{70C1EF83-9EC9-50CB-C930-EF49668AD88B}"/>
                </a:ext>
              </a:extLst>
            </p:cNvPr>
            <p:cNvSpPr/>
            <p:nvPr/>
          </p:nvSpPr>
          <p:spPr>
            <a:xfrm>
              <a:off x="8528049" y="4978874"/>
              <a:ext cx="1107508" cy="218821"/>
            </a:xfrm>
            <a:prstGeom prst="leftRightArrow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Left-Right 59">
              <a:extLst>
                <a:ext uri="{FF2B5EF4-FFF2-40B4-BE49-F238E27FC236}">
                  <a16:creationId xmlns:a16="http://schemas.microsoft.com/office/drawing/2014/main" id="{89D2F613-7431-3D7E-9D23-395F54FD4B33}"/>
                </a:ext>
              </a:extLst>
            </p:cNvPr>
            <p:cNvSpPr/>
            <p:nvPr/>
          </p:nvSpPr>
          <p:spPr>
            <a:xfrm>
              <a:off x="10707375" y="4828908"/>
              <a:ext cx="1034875" cy="208421"/>
            </a:xfrm>
            <a:prstGeom prst="leftRightArrow">
              <a:avLst/>
            </a:prstGeom>
            <a:solidFill>
              <a:schemeClr val="accent6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D8F38A6-2E68-06C7-6504-6432538887BD}"/>
                </a:ext>
              </a:extLst>
            </p:cNvPr>
            <p:cNvSpPr txBox="1"/>
            <p:nvPr/>
          </p:nvSpPr>
          <p:spPr>
            <a:xfrm>
              <a:off x="9308791" y="4649032"/>
              <a:ext cx="575117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3081B9"/>
                  </a:solidFill>
                </a:rPr>
                <a:t>AAV2</a:t>
              </a:r>
              <a:endParaRPr lang="en-US" sz="1100">
                <a:solidFill>
                  <a:srgbClr val="3081B9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AE7AEC-4ECE-6F15-04F7-D4F2F06B8185}"/>
                </a:ext>
              </a:extLst>
            </p:cNvPr>
            <p:cNvSpPr txBox="1"/>
            <p:nvPr/>
          </p:nvSpPr>
          <p:spPr>
            <a:xfrm>
              <a:off x="8807498" y="4965188"/>
              <a:ext cx="575117" cy="2616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FF973A"/>
                  </a:solidFill>
                </a:rPr>
                <a:t>AAV9</a:t>
              </a:r>
              <a:endParaRPr lang="en-US" sz="1100">
                <a:solidFill>
                  <a:srgbClr val="FF973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05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C37E-41A3-985E-0544-75C4C6B7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Potential AAV serotype-specific behavior</a:t>
            </a:r>
          </a:p>
        </p:txBody>
      </p:sp>
      <p:pic>
        <p:nvPicPr>
          <p:cNvPr id="5" name="Content Placeholder 4" descr="A graph with lines and dots&#10;&#10;Description automatically generated">
            <a:extLst>
              <a:ext uri="{FF2B5EF4-FFF2-40B4-BE49-F238E27FC236}">
                <a16:creationId xmlns:a16="http://schemas.microsoft.com/office/drawing/2014/main" id="{04329CFA-77EF-2E87-CD07-DF6CA6D8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11493" r="8158"/>
          <a:stretch/>
        </p:blipFill>
        <p:spPr>
          <a:xfrm>
            <a:off x="1403791" y="1972989"/>
            <a:ext cx="6340899" cy="40061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1899B-6E8F-47ED-3874-AC7D8BEDB711}"/>
              </a:ext>
            </a:extLst>
          </p:cNvPr>
          <p:cNvSpPr txBox="1"/>
          <p:nvPr/>
        </p:nvSpPr>
        <p:spPr>
          <a:xfrm rot="16200000">
            <a:off x="-340061" y="3602712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6FDF4-EBAF-DAF0-C2E4-C4D8B4C5FBF7}"/>
              </a:ext>
            </a:extLst>
          </p:cNvPr>
          <p:cNvSpPr txBox="1"/>
          <p:nvPr/>
        </p:nvSpPr>
        <p:spPr>
          <a:xfrm>
            <a:off x="2984275" y="1589756"/>
            <a:ext cx="3179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2: Proline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376E1-D84A-574D-E630-2910EDF9BECD}"/>
              </a:ext>
            </a:extLst>
          </p:cNvPr>
          <p:cNvSpPr txBox="1"/>
          <p:nvPr/>
        </p:nvSpPr>
        <p:spPr>
          <a:xfrm>
            <a:off x="4167806" y="5603768"/>
            <a:ext cx="10938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D0234-7E61-C6C5-6E82-627729644994}"/>
              </a:ext>
            </a:extLst>
          </p:cNvPr>
          <p:cNvSpPr txBox="1"/>
          <p:nvPr/>
        </p:nvSpPr>
        <p:spPr>
          <a:xfrm>
            <a:off x="7994070" y="2014554"/>
            <a:ext cx="390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Proline consumption may be an outlier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Did not show early consumption or time-shifted “production”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Are there mechanisms to explain this different trend for proline?</a:t>
            </a:r>
          </a:p>
        </p:txBody>
      </p:sp>
    </p:spTree>
    <p:extLst>
      <p:ext uri="{BB962C8B-B14F-4D97-AF65-F5344CB8AC3E}">
        <p14:creationId xmlns:p14="http://schemas.microsoft.com/office/powerpoint/2010/main" val="14580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D03B25-3463-40B9-CE41-53C6D986BAB5}"/>
              </a:ext>
            </a:extLst>
          </p:cNvPr>
          <p:cNvSpPr txBox="1"/>
          <p:nvPr/>
        </p:nvSpPr>
        <p:spPr>
          <a:xfrm>
            <a:off x="1024535" y="611823"/>
            <a:ext cx="114062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2E309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Batch-to-batch variation troubleshooting for low genome titer (AAV2)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E1E1B-62F7-FE57-F528-D9BACF76A271}"/>
              </a:ext>
            </a:extLst>
          </p:cNvPr>
          <p:cNvSpPr txBox="1"/>
          <p:nvPr/>
        </p:nvSpPr>
        <p:spPr>
          <a:xfrm>
            <a:off x="1371600" y="1586496"/>
            <a:ext cx="949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Purpose: Establishment of the potential reason for low genome titer (&lt;1E13 vg/L)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Transfection of </a:t>
            </a:r>
            <a:r>
              <a:rPr lang="en-US" sz="2000" dirty="0" err="1"/>
              <a:t>BalanCD</a:t>
            </a:r>
            <a:r>
              <a:rPr lang="en-US" sz="2000" dirty="0"/>
              <a:t> HEK293 cells for AAV2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F4357-798F-AA8F-DD2A-F211F099D699}"/>
              </a:ext>
            </a:extLst>
          </p:cNvPr>
          <p:cNvSpPr txBox="1"/>
          <p:nvPr/>
        </p:nvSpPr>
        <p:spPr>
          <a:xfrm>
            <a:off x="1371600" y="3317211"/>
            <a:ext cx="10338648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Materials sent to JHU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 different plasmids including GFP, </a:t>
            </a:r>
            <a:r>
              <a:rPr lang="en-US" sz="2000" dirty="0" err="1"/>
              <a:t>pAd</a:t>
            </a:r>
            <a:r>
              <a:rPr lang="en-US" sz="2000" dirty="0"/>
              <a:t>, and AAV2 to do transfection for checking our plasmids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 vial of D3-post transfection samples as the control sample to check our qPCR method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Taqman</a:t>
            </a:r>
            <a:r>
              <a:rPr lang="en-US" sz="2000" dirty="0"/>
              <a:t> (UML) vs. SYBR Green (JHU) </a:t>
            </a:r>
          </a:p>
        </p:txBody>
      </p:sp>
    </p:spTree>
    <p:extLst>
      <p:ext uri="{BB962C8B-B14F-4D97-AF65-F5344CB8AC3E}">
        <p14:creationId xmlns:p14="http://schemas.microsoft.com/office/powerpoint/2010/main" val="128611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1C728F9-1430-FE84-1DB3-60152D91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616" y="5093924"/>
            <a:ext cx="10434569" cy="1350407"/>
          </a:xfrm>
        </p:spPr>
        <p:txBody>
          <a:bodyPr>
            <a:normAutofit/>
          </a:bodyPr>
          <a:lstStyle/>
          <a:p>
            <a:r>
              <a:rPr lang="en-US" sz="2400" dirty="0"/>
              <a:t>Similar trends but </a:t>
            </a:r>
            <a:r>
              <a:rPr lang="en-US" sz="2400" b="1" dirty="0"/>
              <a:t>more accentuated shift</a:t>
            </a:r>
            <a:r>
              <a:rPr lang="en-US" sz="2400" dirty="0"/>
              <a:t> among AAV producers on days 3-4 for process 2</a:t>
            </a:r>
          </a:p>
          <a:p>
            <a:r>
              <a:rPr lang="en-US" sz="2400" dirty="0"/>
              <a:t>Serotype-specific ‘shift’ remains prominent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CF13D-FD37-935B-CE79-52663B0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Process1 vs Process2 comparison</a:t>
            </a: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E59BDE7-70B3-73B4-B844-0E4A62FBF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4804" r="9230"/>
          <a:stretch/>
        </p:blipFill>
        <p:spPr>
          <a:xfrm>
            <a:off x="7031736" y="1504787"/>
            <a:ext cx="4727449" cy="3303550"/>
          </a:xfrm>
          <a:prstGeom prst="rect">
            <a:avLst/>
          </a:prstGeom>
        </p:spPr>
      </p:pic>
      <p:pic>
        <p:nvPicPr>
          <p:cNvPr id="13" name="Picture 1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FB3EE4B1-DA2E-6480-9CC6-E5C36AE16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4804" r="9031"/>
          <a:stretch/>
        </p:blipFill>
        <p:spPr>
          <a:xfrm>
            <a:off x="1324616" y="1504787"/>
            <a:ext cx="4727449" cy="3303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37D7AC-D5A7-490E-C328-3DD4F31728AC}"/>
              </a:ext>
            </a:extLst>
          </p:cNvPr>
          <p:cNvSpPr txBox="1"/>
          <p:nvPr/>
        </p:nvSpPr>
        <p:spPr>
          <a:xfrm>
            <a:off x="1835140" y="1365841"/>
            <a:ext cx="3976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‘Slow growth’ Process1: Arginine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E304F-7912-29A7-4AC6-894602B3548B}"/>
              </a:ext>
            </a:extLst>
          </p:cNvPr>
          <p:cNvSpPr txBox="1"/>
          <p:nvPr/>
        </p:nvSpPr>
        <p:spPr>
          <a:xfrm>
            <a:off x="7522031" y="1366440"/>
            <a:ext cx="3976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E2F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‘Good growth’ Process2: Arginine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749EB87-EC35-0585-900D-0B904743E207}"/>
              </a:ext>
            </a:extLst>
          </p:cNvPr>
          <p:cNvSpPr/>
          <p:nvPr/>
        </p:nvSpPr>
        <p:spPr>
          <a:xfrm rot="5400000">
            <a:off x="7947292" y="3469205"/>
            <a:ext cx="1034875" cy="208421"/>
          </a:xfrm>
          <a:prstGeom prst="leftRightArrow">
            <a:avLst/>
          </a:prstGeom>
          <a:solidFill>
            <a:srgbClr val="F6D3D4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58D2A18F-6464-2EFF-CAE1-4FA7724A448A}"/>
              </a:ext>
            </a:extLst>
          </p:cNvPr>
          <p:cNvSpPr/>
          <p:nvPr/>
        </p:nvSpPr>
        <p:spPr>
          <a:xfrm rot="5400000">
            <a:off x="9519554" y="3469204"/>
            <a:ext cx="1034875" cy="208421"/>
          </a:xfrm>
          <a:prstGeom prst="leftRightArrow">
            <a:avLst/>
          </a:prstGeom>
          <a:solidFill>
            <a:srgbClr val="D4ECD4"/>
          </a:solidFill>
          <a:ln w="28575">
            <a:solidFill>
              <a:srgbClr val="30A2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78E2C150-C193-AA30-175C-197D2122F5F5}"/>
              </a:ext>
            </a:extLst>
          </p:cNvPr>
          <p:cNvSpPr/>
          <p:nvPr/>
        </p:nvSpPr>
        <p:spPr>
          <a:xfrm rot="2454768" flipV="1">
            <a:off x="2663619" y="3919976"/>
            <a:ext cx="369332" cy="173591"/>
          </a:xfrm>
          <a:prstGeom prst="leftRightArrow">
            <a:avLst/>
          </a:prstGeom>
          <a:solidFill>
            <a:srgbClr val="F6D3D4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B6E38729-7397-A235-FF86-265BDE3DA1F5}"/>
              </a:ext>
            </a:extLst>
          </p:cNvPr>
          <p:cNvSpPr/>
          <p:nvPr/>
        </p:nvSpPr>
        <p:spPr>
          <a:xfrm rot="2468633">
            <a:off x="3710654" y="3775038"/>
            <a:ext cx="369332" cy="191011"/>
          </a:xfrm>
          <a:prstGeom prst="leftRightArrow">
            <a:avLst/>
          </a:prstGeom>
          <a:solidFill>
            <a:srgbClr val="D4ECD4"/>
          </a:solidFill>
          <a:ln w="28575">
            <a:solidFill>
              <a:srgbClr val="30A2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226F99-1724-76E1-9DF5-FFDCF1437CD1}"/>
              </a:ext>
            </a:extLst>
          </p:cNvPr>
          <p:cNvSpPr txBox="1"/>
          <p:nvPr/>
        </p:nvSpPr>
        <p:spPr>
          <a:xfrm>
            <a:off x="8177170" y="4112111"/>
            <a:ext cx="575117" cy="261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AAV9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3E14FD-3691-E5CF-778C-BE97A28D6509}"/>
              </a:ext>
            </a:extLst>
          </p:cNvPr>
          <p:cNvSpPr txBox="1"/>
          <p:nvPr/>
        </p:nvSpPr>
        <p:spPr>
          <a:xfrm>
            <a:off x="9731958" y="4112111"/>
            <a:ext cx="575117" cy="261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00B050"/>
                </a:solidFill>
              </a:rPr>
              <a:t>AAV2</a:t>
            </a:r>
            <a:endParaRPr lang="en-US" sz="110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67EDC-8854-AFDD-18DA-EE3EBF34D53F}"/>
              </a:ext>
            </a:extLst>
          </p:cNvPr>
          <p:cNvSpPr txBox="1"/>
          <p:nvPr/>
        </p:nvSpPr>
        <p:spPr>
          <a:xfrm rot="16200000">
            <a:off x="-436766" y="2887985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2A5B7-4BC3-67AB-E94C-15B9C00775A3}"/>
              </a:ext>
            </a:extLst>
          </p:cNvPr>
          <p:cNvSpPr txBox="1"/>
          <p:nvPr/>
        </p:nvSpPr>
        <p:spPr>
          <a:xfrm rot="16200000">
            <a:off x="5252825" y="2902088"/>
            <a:ext cx="31799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Consumption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umol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/E6 cells-day)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A6AB4-5E61-5D3E-D60D-F54F5C05B74D}"/>
              </a:ext>
            </a:extLst>
          </p:cNvPr>
          <p:cNvSpPr txBox="1"/>
          <p:nvPr/>
        </p:nvSpPr>
        <p:spPr>
          <a:xfrm>
            <a:off x="3218510" y="4508971"/>
            <a:ext cx="10938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B9496-031A-EAC9-C18F-BCF91B830F4D}"/>
              </a:ext>
            </a:extLst>
          </p:cNvPr>
          <p:cNvSpPr txBox="1"/>
          <p:nvPr/>
        </p:nvSpPr>
        <p:spPr>
          <a:xfrm>
            <a:off x="8943159" y="4505419"/>
            <a:ext cx="10938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Time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03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BF99-F6B9-BDDD-06E0-3A32120F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365126"/>
            <a:ext cx="9923724" cy="1070483"/>
          </a:xfrm>
        </p:spPr>
        <p:txBody>
          <a:bodyPr>
            <a:normAutofit/>
          </a:bodyPr>
          <a:lstStyle/>
          <a:p>
            <a:r>
              <a:rPr lang="en-US" sz="2500" dirty="0"/>
              <a:t>Standard material received for SEC-MALS method development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64B554-A202-CAD1-FA3A-09652C657C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06409" y="1947694"/>
          <a:ext cx="7230504" cy="1576578"/>
        </p:xfrm>
        <a:graphic>
          <a:graphicData uri="http://schemas.openxmlformats.org/drawingml/2006/table">
            <a:tbl>
              <a:tblPr/>
              <a:tblGrid>
                <a:gridCol w="1593178">
                  <a:extLst>
                    <a:ext uri="{9D8B030D-6E8A-4147-A177-3AD203B41FA5}">
                      <a16:colId xmlns:a16="http://schemas.microsoft.com/office/drawing/2014/main" val="4262852418"/>
                    </a:ext>
                  </a:extLst>
                </a:gridCol>
                <a:gridCol w="3425216">
                  <a:extLst>
                    <a:ext uri="{9D8B030D-6E8A-4147-A177-3AD203B41FA5}">
                      <a16:colId xmlns:a16="http://schemas.microsoft.com/office/drawing/2014/main" val="3703885723"/>
                    </a:ext>
                  </a:extLst>
                </a:gridCol>
                <a:gridCol w="2212110">
                  <a:extLst>
                    <a:ext uri="{9D8B030D-6E8A-4147-A177-3AD203B41FA5}">
                      <a16:colId xmlns:a16="http://schemas.microsoft.com/office/drawing/2014/main" val="2302675769"/>
                    </a:ext>
                  </a:extLst>
                </a:gridCol>
              </a:tblGrid>
              <a:tr h="49149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Sample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Titer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900" b="1" u="sng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Note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850614"/>
                  </a:ext>
                </a:extLst>
              </a:tr>
              <a:tr h="5097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 AAV2 Full Capsids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4.27X10^11 vector genomes/mL</a:t>
                      </a:r>
                      <a:endParaRPr lang="en-US" sz="2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90% full 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977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 AAV2 Empty</a:t>
                      </a:r>
                    </a:p>
                    <a:p>
                      <a:pPr algn="ctr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1.34x10^13 capsids/mL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100% empty capsids</a:t>
                      </a:r>
                    </a:p>
                  </a:txBody>
                  <a:tcPr marL="109728" marR="109728" marT="54864" marB="54864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581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DEA3B74-E077-4E3E-61A8-5EF26724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430" y="3897808"/>
            <a:ext cx="6687483" cy="218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DFB9E-B15A-D00E-D573-7F0E031FC8F8}"/>
              </a:ext>
            </a:extLst>
          </p:cNvPr>
          <p:cNvSpPr txBox="1"/>
          <p:nvPr/>
        </p:nvSpPr>
        <p:spPr>
          <a:xfrm>
            <a:off x="1299556" y="1798652"/>
            <a:ext cx="3244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JHU team visited NIST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 standard material on SEC-MALS for AAV full/empty calibration generation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analysis ongoing for feasibility of method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material reserved for Mass Photometry </a:t>
            </a:r>
          </a:p>
        </p:txBody>
      </p:sp>
    </p:spTree>
    <p:extLst>
      <p:ext uri="{BB962C8B-B14F-4D97-AF65-F5344CB8AC3E}">
        <p14:creationId xmlns:p14="http://schemas.microsoft.com/office/powerpoint/2010/main" val="3349024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AAV2 and AAV9 amino acid consumption with higher seed density</a:t>
            </a:r>
          </a:p>
          <a:p>
            <a:pPr lvl="1"/>
            <a:r>
              <a:rPr lang="en-US" dirty="0"/>
              <a:t>Aim to exhaust one or multiple amino acids</a:t>
            </a:r>
          </a:p>
          <a:p>
            <a:pPr lvl="1"/>
            <a:r>
              <a:rPr lang="en-US" dirty="0"/>
              <a:t>Measure AAV titer daily to get consumption/vector produced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Determine equipment capabilities for SEC-MALS and mass photometry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Begin DoE screens for essential amino acid deleted media </a:t>
            </a:r>
          </a:p>
        </p:txBody>
      </p:sp>
    </p:spTree>
    <p:extLst>
      <p:ext uri="{BB962C8B-B14F-4D97-AF65-F5344CB8AC3E}">
        <p14:creationId xmlns:p14="http://schemas.microsoft.com/office/powerpoint/2010/main" val="171249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03242F-185B-9587-242A-DD22D904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595755"/>
            <a:ext cx="10512429" cy="85407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a typeface="+mj-ea"/>
                <a:cs typeface="+mj-cs"/>
              </a:rPr>
              <a:t>AMBIC HEK293 Cell recovery after cell thaw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3BA73F-3EED-9C34-3638-3A5684168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688213"/>
              </p:ext>
            </p:extLst>
          </p:nvPr>
        </p:nvGraphicFramePr>
        <p:xfrm>
          <a:off x="1837950" y="1281199"/>
          <a:ext cx="9288689" cy="429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49B361-12C7-A018-D79A-03B98F64697D}"/>
              </a:ext>
            </a:extLst>
          </p:cNvPr>
          <p:cNvSpPr txBox="1"/>
          <p:nvPr/>
        </p:nvSpPr>
        <p:spPr>
          <a:xfrm>
            <a:off x="2121569" y="5576801"/>
            <a:ext cx="10070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Cells were recovered after passage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Viability increased gradually from P0 to P3 (&gt;95%)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1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645ED9-C122-56FC-766E-5E6F62CB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C73F-C54C-271F-B6E6-758A91A8A5FC}"/>
              </a:ext>
            </a:extLst>
          </p:cNvPr>
          <p:cNvSpPr txBox="1"/>
          <p:nvPr/>
        </p:nvSpPr>
        <p:spPr>
          <a:xfrm>
            <a:off x="1010653" y="1440714"/>
            <a:ext cx="1030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Conducting transfection at two different scales (shake flask and deep-well plate)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/>
              <a:t>To ensure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can get the consistent results across diverse experimental scales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.​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00584-3692-EEB3-3F54-99C513352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68751"/>
              </p:ext>
            </p:extLst>
          </p:nvPr>
        </p:nvGraphicFramePr>
        <p:xfrm>
          <a:off x="1657984" y="2408114"/>
          <a:ext cx="5006474" cy="433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37">
                  <a:extLst>
                    <a:ext uri="{9D8B030D-6E8A-4147-A177-3AD203B41FA5}">
                      <a16:colId xmlns:a16="http://schemas.microsoft.com/office/drawing/2014/main" val="2128887372"/>
                    </a:ext>
                  </a:extLst>
                </a:gridCol>
                <a:gridCol w="2503237">
                  <a:extLst>
                    <a:ext uri="{9D8B030D-6E8A-4147-A177-3AD203B41FA5}">
                      <a16:colId xmlns:a16="http://schemas.microsoft.com/office/drawing/2014/main" val="2469555597"/>
                    </a:ext>
                  </a:extLst>
                </a:gridCol>
              </a:tblGrid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 in shake flask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9537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1. 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815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2. 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4.35*10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Cells/mL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19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346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71296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5. 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05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6. Incubation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0828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7. Total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05412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 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mL/10%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26984"/>
                  </a:ext>
                </a:extLst>
              </a:tr>
            </a:tbl>
          </a:graphicData>
        </a:graphic>
      </p:graphicFrame>
      <p:pic>
        <p:nvPicPr>
          <p:cNvPr id="4" name="Picture 2" descr="Marathon LS 125mL Erlenmeyer Flask, Vent Cap, Plain Bottom, Polycarbonate,  | Fisher Scientific">
            <a:extLst>
              <a:ext uri="{FF2B5EF4-FFF2-40B4-BE49-F238E27FC236}">
                <a16:creationId xmlns:a16="http://schemas.microsoft.com/office/drawing/2014/main" id="{CF918315-25BC-913E-C123-BAB028D9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12" y="2437759"/>
            <a:ext cx="2534885" cy="25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9363A-0D6D-AC54-3C5E-15476C8595C3}"/>
              </a:ext>
            </a:extLst>
          </p:cNvPr>
          <p:cNvSpPr txBox="1"/>
          <p:nvPr/>
        </p:nvSpPr>
        <p:spPr>
          <a:xfrm>
            <a:off x="7475739" y="5161547"/>
            <a:ext cx="3258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Temperature: 37 </a:t>
            </a:r>
            <a:r>
              <a:rPr lang="en-US" sz="2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Rotation speed: 300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Shaking amplitude: 25mm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DE405-3BC0-20D8-9654-C39722A5EFCB}"/>
              </a:ext>
            </a:extLst>
          </p:cNvPr>
          <p:cNvSpPr txBox="1"/>
          <p:nvPr/>
        </p:nvSpPr>
        <p:spPr>
          <a:xfrm>
            <a:off x="8371237" y="4513098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125mL</a:t>
            </a:r>
          </a:p>
        </p:txBody>
      </p:sp>
    </p:spTree>
    <p:extLst>
      <p:ext uri="{BB962C8B-B14F-4D97-AF65-F5344CB8AC3E}">
        <p14:creationId xmlns:p14="http://schemas.microsoft.com/office/powerpoint/2010/main" val="366765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3610-6FAD-F6D7-820D-0DF86BC7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5" y="1371247"/>
            <a:ext cx="10512429" cy="477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1900" b="1" i="1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1639C3-5474-C863-46A1-8837F730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BAFB1-0693-73F2-A413-635F129024D7}"/>
              </a:ext>
            </a:extLst>
          </p:cNvPr>
          <p:cNvSpPr txBox="1"/>
          <p:nvPr/>
        </p:nvSpPr>
        <p:spPr>
          <a:xfrm>
            <a:off x="1010653" y="1440714"/>
            <a:ext cx="1059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Conducting transfection at two different scales (shake flask and deep-well plate)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/>
              <a:t>To ensure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can get the consistent results across diverse experimental scales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.​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FA52D-4C93-036F-0DD3-7F042CC98889}"/>
              </a:ext>
            </a:extLst>
          </p:cNvPr>
          <p:cNvSpPr txBox="1"/>
          <p:nvPr/>
        </p:nvSpPr>
        <p:spPr>
          <a:xfrm>
            <a:off x="6764148" y="5161547"/>
            <a:ext cx="3258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Temperature: 37 </a:t>
            </a:r>
            <a:r>
              <a:rPr lang="en-US" sz="20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CO2: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Rotation speed: 300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0C28"/>
                </a:solidFill>
                <a:latin typeface="Google Sans"/>
              </a:rPr>
              <a:t>Shaking amplitude: 25mm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8ED10-D827-8E1E-1E1D-D5163ED43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30812"/>
              </p:ext>
            </p:extLst>
          </p:nvPr>
        </p:nvGraphicFramePr>
        <p:xfrm>
          <a:off x="1295400" y="2301627"/>
          <a:ext cx="5006474" cy="433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237">
                  <a:extLst>
                    <a:ext uri="{9D8B030D-6E8A-4147-A177-3AD203B41FA5}">
                      <a16:colId xmlns:a16="http://schemas.microsoft.com/office/drawing/2014/main" val="2128887372"/>
                    </a:ext>
                  </a:extLst>
                </a:gridCol>
                <a:gridCol w="2503237">
                  <a:extLst>
                    <a:ext uri="{9D8B030D-6E8A-4147-A177-3AD203B41FA5}">
                      <a16:colId xmlns:a16="http://schemas.microsoft.com/office/drawing/2014/main" val="2469555597"/>
                    </a:ext>
                  </a:extLst>
                </a:gridCol>
              </a:tblGrid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Transfection Variables in deep-well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AMBIC Media verification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9537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1. PEI:DNA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1:1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168154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2. Cell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4.35*10</a:t>
                      </a:r>
                      <a:r>
                        <a:rPr lang="en-US" baseline="30000" dirty="0"/>
                        <a:t>6 </a:t>
                      </a:r>
                      <a:r>
                        <a:rPr lang="en-US" baseline="0" dirty="0"/>
                        <a:t>Cells/mL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19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pGOI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346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pHelper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pRepCap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71296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5. DNA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 </a:t>
                      </a:r>
                      <a:r>
                        <a:rPr lang="en-US" dirty="0" err="1"/>
                        <a:t>pg</a:t>
                      </a:r>
                      <a:r>
                        <a:rPr lang="en-US" dirty="0"/>
                        <a:t>/Cell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71055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/>
                        <a:t>6. Incubation 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min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970828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 Total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70252"/>
                  </a:ext>
                </a:extLst>
              </a:tr>
              <a:tr h="4621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8. Cocktail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0.3 mL/10% (Fixed)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8279"/>
                  </a:ext>
                </a:extLst>
              </a:tr>
            </a:tbl>
          </a:graphicData>
        </a:graphic>
      </p:graphicFrame>
      <p:pic>
        <p:nvPicPr>
          <p:cNvPr id="6" name="Picture 2" descr="Enzyscreen - Sandwich cover with pins for 24-deepwell MTPs">
            <a:extLst>
              <a:ext uri="{FF2B5EF4-FFF2-40B4-BE49-F238E27FC236}">
                <a16:creationId xmlns:a16="http://schemas.microsoft.com/office/drawing/2014/main" id="{F302F651-C9FE-6E5F-7B7B-49A66F0C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48" y="2301627"/>
            <a:ext cx="4906484" cy="24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89A043-23C6-C2FA-0485-362FC0270CAD}"/>
              </a:ext>
            </a:extLst>
          </p:cNvPr>
          <p:cNvSpPr txBox="1"/>
          <p:nvPr/>
        </p:nvSpPr>
        <p:spPr>
          <a:xfrm>
            <a:off x="6764148" y="4470251"/>
            <a:ext cx="5189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CR1424cl: polystyrene transparent square 24 deep well microplates with lid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Transfection of AMBIC HEK293 Cells (AAV9)</a:t>
            </a:r>
            <a:endParaRPr lang="en-US" sz="25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050F34-9141-A7EC-9CE8-07DC570336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29566"/>
              </p:ext>
            </p:extLst>
          </p:nvPr>
        </p:nvGraphicFramePr>
        <p:xfrm>
          <a:off x="966880" y="1371600"/>
          <a:ext cx="7219177" cy="516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yellow background with small dots&#10;&#10;Description automatically generated">
            <a:extLst>
              <a:ext uri="{FF2B5EF4-FFF2-40B4-BE49-F238E27FC236}">
                <a16:creationId xmlns:a16="http://schemas.microsoft.com/office/drawing/2014/main" id="{BEB390BE-FDCD-CEBF-493D-8D3163053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86" y="1600589"/>
            <a:ext cx="3623111" cy="2264444"/>
          </a:xfrm>
          <a:prstGeom prst="rect">
            <a:avLst/>
          </a:prstGeom>
        </p:spPr>
      </p:pic>
      <p:pic>
        <p:nvPicPr>
          <p:cNvPr id="6" name="Picture 5" descr="Green lights on a green background&#10;&#10;Description automatically generated">
            <a:extLst>
              <a:ext uri="{FF2B5EF4-FFF2-40B4-BE49-F238E27FC236}">
                <a16:creationId xmlns:a16="http://schemas.microsoft.com/office/drawing/2014/main" id="{FEB6490E-10F5-F91B-13FC-49B98CE4F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50" y="4238826"/>
            <a:ext cx="3641447" cy="227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42E55-64BB-28BE-C8EF-045AEEE59F3C}"/>
              </a:ext>
            </a:extLst>
          </p:cNvPr>
          <p:cNvSpPr txBox="1"/>
          <p:nvPr/>
        </p:nvSpPr>
        <p:spPr>
          <a:xfrm>
            <a:off x="8458886" y="3525453"/>
            <a:ext cx="4259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D3-post transfection (AAV9)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E8467-141E-C9A3-8BB7-4C1D09423820}"/>
              </a:ext>
            </a:extLst>
          </p:cNvPr>
          <p:cNvSpPr txBox="1"/>
          <p:nvPr/>
        </p:nvSpPr>
        <p:spPr>
          <a:xfrm>
            <a:off x="8458886" y="6193835"/>
            <a:ext cx="2322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D3-post transfection (AAV9)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1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Amino acid measurement in AMBIC media by REBEL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FE227-D4CF-CC5F-7503-FE5D0F085B76}"/>
              </a:ext>
            </a:extLst>
          </p:cNvPr>
          <p:cNvSpPr txBox="1"/>
          <p:nvPr/>
        </p:nvSpPr>
        <p:spPr>
          <a:xfrm>
            <a:off x="1221772" y="1294191"/>
            <a:ext cx="108430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Samples: AMBIC fresh media, D1, D2, and D3 AMBIC HEK293 post transfection supernatant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Dilution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Range finding (10X, 25X, 50X, 100X, 200X)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50X for Asparagine and Serine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200X for Arginine, Aspartic acid, Valine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F4B4F7-E61B-8ACE-1A76-B77B452CA5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667530"/>
              </p:ext>
            </p:extLst>
          </p:nvPr>
        </p:nvGraphicFramePr>
        <p:xfrm>
          <a:off x="1065361" y="3249672"/>
          <a:ext cx="10578381" cy="34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85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6B1B99-A631-E9F7-A8F8-9AD1E9C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61" y="324990"/>
            <a:ext cx="10512429" cy="8540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n-lt"/>
              </a:rPr>
              <a:t>Amino acid measurement in AMBIC media by REBEL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3DB93-0AF2-100E-75C1-6DCD9DBD994E}"/>
              </a:ext>
            </a:extLst>
          </p:cNvPr>
          <p:cNvSpPr txBox="1"/>
          <p:nvPr/>
        </p:nvSpPr>
        <p:spPr>
          <a:xfrm>
            <a:off x="1065361" y="1080304"/>
            <a:ext cx="1032911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Overall consistency between formulation and fresh media batch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Overall consistency of replications for each batch (triplicate running of each batch)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Overall consumption rate (Fresh media vs. D3-PT)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00100" lvl="1" indent="-342900" fontAlgn="base">
              <a:buFontTx/>
              <a:buAutoNum type="arabicParenR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Serine and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Valine (92%)</a:t>
            </a:r>
          </a:p>
          <a:p>
            <a:pPr marL="800100" lvl="1" indent="-342900" fontAlgn="base">
              <a:buFontTx/>
              <a:buAutoNum type="arabicParenR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00100" lvl="1" indent="-342900" fontAlgn="base">
              <a:buAutoNum type="arabicParenR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Arginine (57%)</a:t>
            </a:r>
          </a:p>
          <a:p>
            <a:pPr marL="800100" lvl="1" indent="-342900" fontAlgn="base">
              <a:buAutoNum type="arabicParenR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00100" lvl="1" indent="-342900" fontAlgn="base">
              <a:buAutoNum type="arabicParenR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Asparagine (38%)</a:t>
            </a:r>
          </a:p>
          <a:p>
            <a:pPr marL="800100" lvl="1" indent="-342900" fontAlgn="base">
              <a:buAutoNum type="arabicParenR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buAutoNum type="arabicParenR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Aspartic acid (32%)</a:t>
            </a:r>
          </a:p>
          <a:p>
            <a:pPr marL="800100" lvl="1" indent="-342900" fontAlgn="base">
              <a:buAutoNum type="arabicParenR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5A80E6-3A73-C5DC-FC6F-AFCA1792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52542"/>
              </p:ext>
            </p:extLst>
          </p:nvPr>
        </p:nvGraphicFramePr>
        <p:xfrm>
          <a:off x="6321575" y="2701251"/>
          <a:ext cx="5537032" cy="371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982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B8F05210-2180-43D9-9E0A-5CA0746EBC75}"/>
</file>

<file path=customXml/itemProps2.xml><?xml version="1.0" encoding="utf-8"?>
<ds:datastoreItem xmlns:ds="http://schemas.openxmlformats.org/officeDocument/2006/customXml" ds:itemID="{9A17199F-49D3-49D4-8AC8-A719573744FE}"/>
</file>

<file path=customXml/itemProps3.xml><?xml version="1.0" encoding="utf-8"?>
<ds:datastoreItem xmlns:ds="http://schemas.openxmlformats.org/officeDocument/2006/customXml" ds:itemID="{EEBE0FE3-7B97-446B-9814-34EB442DCBA2}"/>
</file>

<file path=docProps/app.xml><?xml version="1.0" encoding="utf-8"?>
<Properties xmlns="http://schemas.openxmlformats.org/officeDocument/2006/extended-properties" xmlns:vt="http://schemas.openxmlformats.org/officeDocument/2006/docPropsVTypes">
  <TotalTime>5129</TotalTime>
  <Words>2427</Words>
  <Application>Microsoft Office PowerPoint</Application>
  <PresentationFormat>Widescreen</PresentationFormat>
  <Paragraphs>496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Google Sans</vt:lpstr>
      <vt:lpstr>inherit</vt:lpstr>
      <vt:lpstr>Times New Roman</vt:lpstr>
      <vt:lpstr>Wingdings</vt:lpstr>
      <vt:lpstr>Office Theme</vt:lpstr>
      <vt:lpstr>Maximizing Yields of rAAV and Elucidating the Role of Media Components Through Design and Optimization of AMBIC.293 Media</vt:lpstr>
      <vt:lpstr>UML Update</vt:lpstr>
      <vt:lpstr>PowerPoint Presentation</vt:lpstr>
      <vt:lpstr>AMBIC HEK293 Cell recovery after cell thaw </vt:lpstr>
      <vt:lpstr>Transfection of AMBIC HEK293 Cells (AAV9)</vt:lpstr>
      <vt:lpstr>Transfection of AMBIC HEK293 Cells (AAV9)</vt:lpstr>
      <vt:lpstr>Transfection of AMBIC HEK293 Cells (AAV9)</vt:lpstr>
      <vt:lpstr>Amino acid measurement in AMBIC media by REBEL</vt:lpstr>
      <vt:lpstr>Amino acid measurement in AMBIC media by REBEL</vt:lpstr>
      <vt:lpstr>Amino acid measurement in AMBIC media by REBEL</vt:lpstr>
      <vt:lpstr>Next steps</vt:lpstr>
      <vt:lpstr>UD Update</vt:lpstr>
      <vt:lpstr>PowerPoint Presentation</vt:lpstr>
      <vt:lpstr>PowerPoint Presentation</vt:lpstr>
      <vt:lpstr>PowerPoint Presentation</vt:lpstr>
      <vt:lpstr>Standardized qPCR procedure would improve our ability to interpret results</vt:lpstr>
      <vt:lpstr>Common standards, controls and protocols can be used</vt:lpstr>
      <vt:lpstr>Common standards, controls and protocols can be used</vt:lpstr>
      <vt:lpstr>Standard curve background</vt:lpstr>
      <vt:lpstr>Calculating VG titer from standard curve</vt:lpstr>
      <vt:lpstr>Standard curve material generation</vt:lpstr>
      <vt:lpstr>JHU Overview</vt:lpstr>
      <vt:lpstr>Ongoing AAV Media consumption experiment (Commercial HEK in media) AAV2 vs AAV9</vt:lpstr>
      <vt:lpstr>Growth data for AAV2 v AAV9 (Process 1)</vt:lpstr>
      <vt:lpstr>Growth data for AAV2 v AAV9 (Process 2)</vt:lpstr>
      <vt:lpstr>Controls for the study</vt:lpstr>
      <vt:lpstr>Non-transfected versus AAV-producing consumption trends</vt:lpstr>
      <vt:lpstr>Potential AAV serotype-specific behavior</vt:lpstr>
      <vt:lpstr>Potential AAV serotype-specific behavior</vt:lpstr>
      <vt:lpstr>Process1 vs Process2 comparison</vt:lpstr>
      <vt:lpstr>Standard material received for SEC-MALS method development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McNally, David</cp:lastModifiedBy>
  <cp:revision>196</cp:revision>
  <dcterms:created xsi:type="dcterms:W3CDTF">2023-05-15T14:55:16Z</dcterms:created>
  <dcterms:modified xsi:type="dcterms:W3CDTF">2023-12-08T03:28:50Z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