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2.xml" ContentType="application/vnd.ms-office.chart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olors2.xml" ContentType="application/vnd.ms-office.chartcolorstyl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76" r:id="rId3"/>
    <p:sldId id="270" r:id="rId4"/>
    <p:sldId id="273" r:id="rId5"/>
    <p:sldId id="280" r:id="rId6"/>
    <p:sldId id="846" r:id="rId7"/>
    <p:sldId id="848" r:id="rId8"/>
    <p:sldId id="847" r:id="rId9"/>
    <p:sldId id="893" r:id="rId10"/>
    <p:sldId id="842" r:id="rId11"/>
    <p:sldId id="862" r:id="rId12"/>
    <p:sldId id="900" r:id="rId13"/>
    <p:sldId id="897" r:id="rId14"/>
    <p:sldId id="901" r:id="rId15"/>
    <p:sldId id="904" r:id="rId16"/>
    <p:sldId id="905" r:id="rId17"/>
    <p:sldId id="903" r:id="rId18"/>
    <p:sldId id="906" r:id="rId19"/>
    <p:sldId id="907" r:id="rId20"/>
    <p:sldId id="412" r:id="rId21"/>
    <p:sldId id="416" r:id="rId22"/>
    <p:sldId id="423" r:id="rId23"/>
    <p:sldId id="424" r:id="rId24"/>
    <p:sldId id="425" r:id="rId25"/>
    <p:sldId id="4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12154-8F1B-3EBD-C5AC-59292121DC75}" name="Wang, Yongdan" initials="WY" userId="S::Yongdan_Wang@student.uml.edu::1416b50c-2561-4304-85ac-d622a5fe8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3621" autoAdjust="0"/>
  </p:normalViewPr>
  <p:slideViewPr>
    <p:cSldViewPr snapToGrid="0">
      <p:cViewPr varScale="1">
        <p:scale>
          <a:sx n="100" d="100"/>
          <a:sy n="100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uria\Downloads\10172023_qPCR%20Results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livejohnshopkins-my.sharepoint.com/personal/nndahir1_jh_edu/Documents/JHU-folder%20AMBIC%20AAV%20Media%202.0/Experiments/EAM09%20Chelator%20scaleup%20copy/EAM9%20AMBIC%20Media%20AAV%20transfection%2012SEP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livejohnshopkins-my.sharepoint.com/personal/nndahir1_jh_edu/Documents/JHU-folder%20AMBIC%20AAV%20Media%202.0/Experiments/EAM09%20Chelator%20scaleup%20copy/EAM9%20AMBIC%20Media%20AAV%20transfection%2012SEP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nndahir1_jh_edu/Documents/JHU-folder%20AMBIC%20AAV%20Media%202.0/Experiments/EAM10%20Return%20of%20the%20AAV2%20v%20AAV9/EAM10%20AMBIC%20Media%20AAV%20transfection%20Template%20-21Sep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AAV reference std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Sheet1!$B$3:$B$8</c:f>
              <c:numCache>
                <c:formatCode>General</c:formatCode>
                <c:ptCount val="6"/>
                <c:pt idx="0">
                  <c:v>8.6776069527204935</c:v>
                </c:pt>
                <c:pt idx="1">
                  <c:v>7.9786369483844739</c:v>
                </c:pt>
                <c:pt idx="2">
                  <c:v>7.2787536009528289</c:v>
                </c:pt>
                <c:pt idx="3">
                  <c:v>6.580924975675619</c:v>
                </c:pt>
                <c:pt idx="4">
                  <c:v>5.8819549713396002</c:v>
                </c:pt>
                <c:pt idx="5">
                  <c:v>5.1818435879447726</c:v>
                </c:pt>
              </c:numCache>
            </c:numRef>
          </c:xVal>
          <c:yVal>
            <c:numRef>
              <c:f>Sheet1!$F$3:$F$8</c:f>
              <c:numCache>
                <c:formatCode>###0.00;\-###0.00</c:formatCode>
                <c:ptCount val="6"/>
                <c:pt idx="0">
                  <c:v>19.064382112461363</c:v>
                </c:pt>
                <c:pt idx="1">
                  <c:v>21.151083364720733</c:v>
                </c:pt>
                <c:pt idx="2">
                  <c:v>23.506686410252701</c:v>
                </c:pt>
                <c:pt idx="3">
                  <c:v>25.905026373722762</c:v>
                </c:pt>
                <c:pt idx="4">
                  <c:v>28.387101706928366</c:v>
                </c:pt>
                <c:pt idx="5">
                  <c:v>30.759040670316704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D88-0A45-8465-59B082E8D339}"/>
            </c:ext>
          </c:extLst>
        </c:ser>
        <c:ser>
          <c:idx val="1"/>
          <c:order val="1"/>
          <c:tx>
            <c:v>GFP reference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Sheet1!$B$13:$B$18</c:f>
              <c:numCache>
                <c:formatCode>General</c:formatCode>
                <c:ptCount val="6"/>
                <c:pt idx="0">
                  <c:v>8.8450980400142569</c:v>
                </c:pt>
                <c:pt idx="1">
                  <c:v>8.1461280356782382</c:v>
                </c:pt>
                <c:pt idx="2">
                  <c:v>7.4471580313422194</c:v>
                </c:pt>
                <c:pt idx="3">
                  <c:v>6.7481880270062007</c:v>
                </c:pt>
                <c:pt idx="4">
                  <c:v>6.0492180226701819</c:v>
                </c:pt>
                <c:pt idx="5">
                  <c:v>5.3502480183341632</c:v>
                </c:pt>
              </c:numCache>
            </c:numRef>
          </c:xVal>
          <c:yVal>
            <c:numRef>
              <c:f>Sheet1!$F$13:$F$18</c:f>
              <c:numCache>
                <c:formatCode>###0.00;\-###0.00</c:formatCode>
                <c:ptCount val="6"/>
                <c:pt idx="0">
                  <c:v>18.211016158003932</c:v>
                </c:pt>
                <c:pt idx="1">
                  <c:v>20.526311640927769</c:v>
                </c:pt>
                <c:pt idx="2">
                  <c:v>22.877779481986135</c:v>
                </c:pt>
                <c:pt idx="3">
                  <c:v>25.557042922733334</c:v>
                </c:pt>
                <c:pt idx="4">
                  <c:v>27.75575079433273</c:v>
                </c:pt>
                <c:pt idx="5">
                  <c:v>30.061717619066467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D88-0A45-8465-59B082E8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617568"/>
        <c:axId val="339385248"/>
      </c:scatterChart>
      <c:valAx>
        <c:axId val="350617568"/>
        <c:scaling>
          <c:orientation val="minMax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</a:t>
                </a:r>
                <a:r>
                  <a:rPr lang="en-US" baseline="0"/>
                  <a:t> DNA (copies/mL)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85248"/>
        <c:crosses val="autoZero"/>
        <c:crossBetween val="midCat"/>
      </c:valAx>
      <c:valAx>
        <c:axId val="33938524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;\-#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617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477871731537111"/>
          <c:y val="1.2838264674419697E-3"/>
          <c:w val="0.58563500425122916"/>
          <c:h val="0.109704053870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Chelator study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7171296296296296"/>
          <c:w val="0.86939041994750632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v>NT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chemeClr val="accent6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12SEP2023.xlsx]Counting'!$R$2:$R$7</c:f>
              <c:numCache>
                <c:formatCode>General</c:formatCode>
                <c:ptCount val="6"/>
                <c:pt idx="0">
                  <c:v>0.79500000000000004</c:v>
                </c:pt>
                <c:pt idx="1">
                  <c:v>2.036</c:v>
                </c:pt>
                <c:pt idx="2">
                  <c:v>2.625</c:v>
                </c:pt>
                <c:pt idx="3">
                  <c:v>3.9</c:v>
                </c:pt>
                <c:pt idx="4">
                  <c:v>4.125</c:v>
                </c:pt>
                <c:pt idx="5">
                  <c:v>4.54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64-4675-995E-7EE224938A2A}"/>
            </c:ext>
          </c:extLst>
        </c:ser>
        <c:ser>
          <c:idx val="3"/>
          <c:order val="1"/>
          <c:tx>
            <c:v>AAV normal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pPr>
              <a:ln>
                <a:solidFill>
                  <a:schemeClr val="accent1"/>
                </a:solidFill>
              </a:ln>
            </c:spPr>
          </c:marker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12SEP2023.xlsx]Counting'!$J$2,'[EAM9 AMBIC Media AAV transfection 12SEP2023.xlsx]Counting'!$J$8,'[EAM9 AMBIC Media AAV transfection 12SEP2023.xlsx]Counting'!$J$14,'[EAM9 AMBIC Media AAV transfection 12SEP2023.xlsx]Counting'!$J$20,'[EAM9 AMBIC Media AAV transfection 12SEP2023.xlsx]Counting'!$J$26,'[EAM9 AMBIC Media AAV transfection 12SEP2023.xlsx]Counting'!$J$32</c:f>
              <c:numCache>
                <c:formatCode>General</c:formatCode>
                <c:ptCount val="6"/>
                <c:pt idx="0">
                  <c:v>0.81499999999999995</c:v>
                </c:pt>
                <c:pt idx="1">
                  <c:v>1.588125</c:v>
                </c:pt>
                <c:pt idx="2">
                  <c:v>1.5562499999999999</c:v>
                </c:pt>
                <c:pt idx="3">
                  <c:v>1.09375</c:v>
                </c:pt>
                <c:pt idx="4">
                  <c:v>0.98124999999999996</c:v>
                </c:pt>
                <c:pt idx="5">
                  <c:v>1.1125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64-4675-995E-7EE224938A2A}"/>
            </c:ext>
          </c:extLst>
        </c:ser>
        <c:ser>
          <c:idx val="2"/>
          <c:order val="2"/>
          <c:tx>
            <c:v>Chelator Low</c:v>
          </c:tx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12SEP2023.xlsx]Counting'!$J$4,'[EAM9 AMBIC Media AAV transfection 12SEP2023.xlsx]Counting'!$J$10,'[EAM9 AMBIC Media AAV transfection 12SEP2023.xlsx]Counting'!$J$16,'[EAM9 AMBIC Media AAV transfection 12SEP2023.xlsx]Counting'!$J$22,'[EAM9 AMBIC Media AAV transfection 12SEP2023.xlsx]Counting'!$J$28,'[EAM9 AMBIC Media AAV transfection 12SEP2023.xlsx]Counting'!$J$34</c:f>
              <c:numCache>
                <c:formatCode>General</c:formatCode>
                <c:ptCount val="6"/>
                <c:pt idx="0">
                  <c:v>0.8</c:v>
                </c:pt>
                <c:pt idx="1">
                  <c:v>1.33</c:v>
                </c:pt>
                <c:pt idx="2">
                  <c:v>1.4456250000000002</c:v>
                </c:pt>
                <c:pt idx="3">
                  <c:v>1.53125</c:v>
                </c:pt>
                <c:pt idx="4">
                  <c:v>0.94374999999999998</c:v>
                </c:pt>
                <c:pt idx="5">
                  <c:v>1.03125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64-4675-995E-7EE224938A2A}"/>
            </c:ext>
          </c:extLst>
        </c:ser>
        <c:ser>
          <c:idx val="1"/>
          <c:order val="3"/>
          <c:tx>
            <c:v>Chelator High</c:v>
          </c:tx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12SEP2023.xlsx]Counting'!$J$6,'[EAM9 AMBIC Media AAV transfection 12SEP2023.xlsx]Counting'!$J$12,'[EAM9 AMBIC Media AAV transfection 12SEP2023.xlsx]Counting'!$J$18,'[EAM9 AMBIC Media AAV transfection 12SEP2023.xlsx]Counting'!$J$24,'[EAM9 AMBIC Media AAV transfection 12SEP2023.xlsx]Counting'!$J$30,'[EAM9 AMBIC Media AAV transfection 12SEP2023.xlsx]Counting'!$J$36</c:f>
              <c:numCache>
                <c:formatCode>General</c:formatCode>
                <c:ptCount val="6"/>
                <c:pt idx="0">
                  <c:v>0.8125</c:v>
                </c:pt>
                <c:pt idx="1">
                  <c:v>1.2206250000000001</c:v>
                </c:pt>
                <c:pt idx="2">
                  <c:v>1.2375</c:v>
                </c:pt>
                <c:pt idx="3">
                  <c:v>1.14375</c:v>
                </c:pt>
                <c:pt idx="4">
                  <c:v>0.9375</c:v>
                </c:pt>
                <c:pt idx="5">
                  <c:v>1.0874999999999999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64-4675-995E-7EE224938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4156800"/>
        <c:axId val="834158560"/>
      </c:scatterChart>
      <c:valAx>
        <c:axId val="8341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58560"/>
        <c:crosses val="autoZero"/>
        <c:crossBetween val="midCat"/>
      </c:valAx>
      <c:valAx>
        <c:axId val="83415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56800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Chelator study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7171296296296296"/>
          <c:w val="0.66661264216972882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v>NT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chemeClr val="accent6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12SEP2023.xlsx]Counting'!$S$2:$S$7</c:f>
              <c:numCache>
                <c:formatCode>General</c:formatCode>
                <c:ptCount val="6"/>
                <c:pt idx="0">
                  <c:v>99.38</c:v>
                </c:pt>
                <c:pt idx="1">
                  <c:v>98.9</c:v>
                </c:pt>
                <c:pt idx="2">
                  <c:v>99.3</c:v>
                </c:pt>
                <c:pt idx="3">
                  <c:v>98.7</c:v>
                </c:pt>
                <c:pt idx="4">
                  <c:v>94.8</c:v>
                </c:pt>
                <c:pt idx="5">
                  <c:v>90.3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1C-4DA6-B948-616DD9A1895B}"/>
            </c:ext>
          </c:extLst>
        </c:ser>
        <c:ser>
          <c:idx val="3"/>
          <c:order val="1"/>
          <c:tx>
            <c:v>AAV normal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pPr>
              <a:ln>
                <a:solidFill>
                  <a:schemeClr val="accent1"/>
                </a:solidFill>
              </a:ln>
            </c:spPr>
          </c:marker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12SEP2023.xlsx]Counting'!$L$2,'[EAM9 AMBIC Media AAV transfection 12SEP2023.xlsx]Counting'!$L$8,'[EAM9 AMBIC Media AAV transfection 12SEP2023.xlsx]Counting'!$L$14,'[EAM9 AMBIC Media AAV transfection 12SEP2023.xlsx]Counting'!$L$20,'[EAM9 AMBIC Media AAV transfection 12SEP2023.xlsx]Counting'!$L$26,'[EAM9 AMBIC Media AAV transfection 12SEP2023.xlsx]Counting'!$L$32</c:f>
              <c:numCache>
                <c:formatCode>General</c:formatCode>
                <c:ptCount val="6"/>
                <c:pt idx="0">
                  <c:v>99.408284023668642</c:v>
                </c:pt>
                <c:pt idx="1">
                  <c:v>96.29045876723896</c:v>
                </c:pt>
                <c:pt idx="2">
                  <c:v>86.479837931699791</c:v>
                </c:pt>
                <c:pt idx="3">
                  <c:v>60.331050228310502</c:v>
                </c:pt>
                <c:pt idx="4">
                  <c:v>47.770831007405754</c:v>
                </c:pt>
                <c:pt idx="5">
                  <c:v>54.934147738117957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1C-4DA6-B948-616DD9A1895B}"/>
            </c:ext>
          </c:extLst>
        </c:ser>
        <c:ser>
          <c:idx val="2"/>
          <c:order val="2"/>
          <c:tx>
            <c:v>Chelator Low</c:v>
          </c:tx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12SEP2023.xlsx]Counting'!$L$4,'[EAM9 AMBIC Media AAV transfection 12SEP2023.xlsx]Counting'!$L$10,'[EAM9 AMBIC Media AAV transfection 12SEP2023.xlsx]Counting'!$L$16,'[EAM9 AMBIC Media AAV transfection 12SEP2023.xlsx]Counting'!$L$22,'[EAM9 AMBIC Media AAV transfection 12SEP2023.xlsx]Counting'!$L$28,'[EAM9 AMBIC Media AAV transfection 12SEP2023.xlsx]Counting'!$L$34</c:f>
              <c:numCache>
                <c:formatCode>General</c:formatCode>
                <c:ptCount val="6"/>
                <c:pt idx="0">
                  <c:v>98.491052471944187</c:v>
                </c:pt>
                <c:pt idx="1">
                  <c:v>98.384866767219705</c:v>
                </c:pt>
                <c:pt idx="2">
                  <c:v>85.960591133004925</c:v>
                </c:pt>
                <c:pt idx="3">
                  <c:v>73.137653264898773</c:v>
                </c:pt>
                <c:pt idx="4">
                  <c:v>56.037345527791388</c:v>
                </c:pt>
                <c:pt idx="5">
                  <c:v>52.552845528455279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1C-4DA6-B948-616DD9A1895B}"/>
            </c:ext>
          </c:extLst>
        </c:ser>
        <c:ser>
          <c:idx val="1"/>
          <c:order val="3"/>
          <c:tx>
            <c:v>Chelator High</c:v>
          </c:tx>
          <c:xVal>
            <c:numRef>
              <c:f>'[EAM9 AMBIC Media AAV transfection 12SEP2023.xlsx]Counting'!$Q$2:$Q$7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'[EAM9 AMBIC Media AAV transfection 12SEP2023.xlsx]Counting'!$L$6,'[EAM9 AMBIC Media AAV transfection 12SEP2023.xlsx]Counting'!$L$12,'[EAM9 AMBIC Media AAV transfection 12SEP2023.xlsx]Counting'!$L$18,'[EAM9 AMBIC Media AAV transfection 12SEP2023.xlsx]Counting'!$L$24,'[EAM9 AMBIC Media AAV transfection 12SEP2023.xlsx]Counting'!$L$30,'[EAM9 AMBIC Media AAV transfection 12SEP2023.xlsx]Counting'!$L$36</c:f>
              <c:numCache>
                <c:formatCode>General</c:formatCode>
                <c:ptCount val="6"/>
                <c:pt idx="0">
                  <c:v>98.177768039731234</c:v>
                </c:pt>
                <c:pt idx="1">
                  <c:v>97.211697269989315</c:v>
                </c:pt>
                <c:pt idx="2">
                  <c:v>84.94036970781157</c:v>
                </c:pt>
                <c:pt idx="3">
                  <c:v>66.974975730773394</c:v>
                </c:pt>
                <c:pt idx="4">
                  <c:v>54.432957393483704</c:v>
                </c:pt>
                <c:pt idx="5">
                  <c:v>52.869761253603372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01C-4DA6-B948-616DD9A18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4156800"/>
        <c:axId val="834158560"/>
      </c:scatterChart>
      <c:valAx>
        <c:axId val="8341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58560"/>
        <c:crosses val="autoZero"/>
        <c:crossBetween val="midCat"/>
      </c:valAx>
      <c:valAx>
        <c:axId val="834158560"/>
        <c:scaling>
          <c:orientation val="minMax"/>
          <c:max val="100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568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AAV2 vs. AAV9 Titer</a:t>
            </a:r>
            <a:r>
              <a:rPr lang="en-US" sz="1800" b="1" baseline="0"/>
              <a:t> Comparison (Day 3)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EDE88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EEBB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4-7045-896F-91604C91A95A}"/>
              </c:ext>
            </c:extLst>
          </c:dPt>
          <c:dPt>
            <c:idx val="1"/>
            <c:invertIfNegative val="0"/>
            <c:bubble3D val="0"/>
            <c:spPr>
              <a:solidFill>
                <a:srgbClr val="BBCCEE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4-7045-896F-91604C91A95A}"/>
              </c:ext>
            </c:extLst>
          </c:dPt>
          <c:dLbls>
            <c:numFmt formatCode="0.00E+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'[EAM10 AMBIC Media AAV transfection Template -21Sep23.xlsx]qPCR results'!$D$20:$D$24</c:f>
                <c:numCache>
                  <c:formatCode>General</c:formatCode>
                  <c:ptCount val="5"/>
                  <c:pt idx="0">
                    <c:v>464065748.97549218</c:v>
                  </c:pt>
                  <c:pt idx="1">
                    <c:v>4792518315.9383297</c:v>
                  </c:pt>
                  <c:pt idx="2">
                    <c:v>4309291.9126070738</c:v>
                  </c:pt>
                  <c:pt idx="3">
                    <c:v>7882982.9584752526</c:v>
                  </c:pt>
                  <c:pt idx="4">
                    <c:v>9473257.464183934</c:v>
                  </c:pt>
                </c:numCache>
              </c:numRef>
            </c:plus>
            <c:minus>
              <c:numRef>
                <c:f>'[EAM10 AMBIC Media AAV transfection Template -21Sep23.xlsx]qPCR results'!$D$20:$D$24</c:f>
                <c:numCache>
                  <c:formatCode>General</c:formatCode>
                  <c:ptCount val="5"/>
                  <c:pt idx="0">
                    <c:v>464065748.97549218</c:v>
                  </c:pt>
                  <c:pt idx="1">
                    <c:v>4792518315.9383297</c:v>
                  </c:pt>
                  <c:pt idx="2">
                    <c:v>4309291.9126070738</c:v>
                  </c:pt>
                  <c:pt idx="3">
                    <c:v>7882982.9584752526</c:v>
                  </c:pt>
                  <c:pt idx="4">
                    <c:v>9473257.464183934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'[EAM10 AMBIC Media AAV transfection Template -21Sep23.xlsx]qPCR results'!$B$20:$B$24</c:f>
              <c:strCache>
                <c:ptCount val="5"/>
                <c:pt idx="0">
                  <c:v>AAV2</c:v>
                </c:pt>
                <c:pt idx="1">
                  <c:v>AAV9</c:v>
                </c:pt>
                <c:pt idx="2">
                  <c:v>AD</c:v>
                </c:pt>
                <c:pt idx="3">
                  <c:v>DC</c:v>
                </c:pt>
                <c:pt idx="4">
                  <c:v>H2O</c:v>
                </c:pt>
              </c:strCache>
            </c:strRef>
          </c:cat>
          <c:val>
            <c:numRef>
              <c:f>'[EAM10 AMBIC Media AAV transfection Template -21Sep23.xlsx]qPCR results'!$C$20:$C$24</c:f>
              <c:numCache>
                <c:formatCode>General</c:formatCode>
                <c:ptCount val="5"/>
                <c:pt idx="0">
                  <c:v>52101258298.036713</c:v>
                </c:pt>
                <c:pt idx="1">
                  <c:v>230635931219.35889</c:v>
                </c:pt>
                <c:pt idx="2" formatCode="0.00E+00">
                  <c:v>72006806.624842182</c:v>
                </c:pt>
                <c:pt idx="3" formatCode="0.00E+00">
                  <c:v>194203586.97658351</c:v>
                </c:pt>
                <c:pt idx="4" formatCode="0.00E+00">
                  <c:v>68451922.530118704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F4-7045-896F-91604C91A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67"/>
        <c:axId val="1979650383"/>
        <c:axId val="1979391631"/>
      </c:barChart>
      <c:catAx>
        <c:axId val="197965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1631"/>
        <c:crosses val="autoZero"/>
        <c:auto val="1"/>
        <c:lblAlgn val="ctr"/>
        <c:lblOffset val="100"/>
        <c:noMultiLvlLbl val="0"/>
      </c:catAx>
      <c:valAx>
        <c:axId val="197939163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Titer</a:t>
                </a:r>
                <a:r>
                  <a:rPr lang="en-US" sz="1200" b="1" baseline="0"/>
                  <a:t> (vg/mL)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650383"/>
        <c:crosses val="autoZero"/>
        <c:crossBetween val="between"/>
        <c:majorUnit val="50000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41%</a:t>
            </a:r>
            <a:r>
              <a:rPr lang="en-US" baseline="0"/>
              <a:t> capsids removed, 91% VGs retained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Low salt</c:v>
          </c:tx>
          <c:spPr>
            <a:solidFill>
              <a:srgbClr val="5B9BD5">
                <a:lumMod val="75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cat>
            <c:strRef>
              <c:f>'AAV9 - ambic'!$A$8:$A$9</c:f>
              <c:strCache>
                <c:ptCount val="2"/>
                <c:pt idx="0">
                  <c:v>Capsids</c:v>
                </c:pt>
                <c:pt idx="1">
                  <c:v>VGs</c:v>
                </c:pt>
              </c:strCache>
            </c:strRef>
          </c:cat>
          <c:val>
            <c:numRef>
              <c:f>('AAV9 - ambic'!$B$2,'AAV9 - ambic'!$C$2)</c:f>
              <c:numCache>
                <c:formatCode>0.00%</c:formatCode>
                <c:ptCount val="2"/>
                <c:pt idx="0">
                  <c:v>0.4076171313595861</c:v>
                </c:pt>
                <c:pt idx="1">
                  <c:v>8.9229457081005811E-2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6-4808-8D3F-0752D5EBF923}"/>
            </c:ext>
          </c:extLst>
        </c:ser>
        <c:ser>
          <c:idx val="1"/>
          <c:order val="1"/>
          <c:tx>
            <c:v>High salt</c:v>
          </c:tx>
          <c:spPr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cat>
            <c:strRef>
              <c:f>'AAV9 - ambic'!$A$8:$A$9</c:f>
              <c:strCache>
                <c:ptCount val="2"/>
                <c:pt idx="0">
                  <c:v>Capsids</c:v>
                </c:pt>
                <c:pt idx="1">
                  <c:v>VGs</c:v>
                </c:pt>
              </c:strCache>
            </c:strRef>
          </c:cat>
          <c:val>
            <c:numRef>
              <c:f>('AAV9 - ambic'!$B$3,'AAV9 - ambic'!$C$3)</c:f>
              <c:numCache>
                <c:formatCode>0.00%</c:formatCode>
                <c:ptCount val="2"/>
                <c:pt idx="0">
                  <c:v>0.5923828686404139</c:v>
                </c:pt>
                <c:pt idx="1">
                  <c:v>0.91077054291899417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6-4808-8D3F-0752D5EBF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0326175"/>
        <c:axId val="1075373983"/>
      </c:barChart>
      <c:catAx>
        <c:axId val="18103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373983"/>
        <c:crosses val="autoZero"/>
        <c:auto val="1"/>
        <c:lblAlgn val="ctr"/>
        <c:lblOffset val="100"/>
        <c:noMultiLvlLbl val="0"/>
      </c:catAx>
      <c:valAx>
        <c:axId val="1075373983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326175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8494-F6C6-405F-8550-FE2516B10B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C49-0A55-44F4-BB9D-4B008FFD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3C49-0A55-44F4-BB9D-4B008FFD84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44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3C49-0A55-44F4-BB9D-4B008FFD84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7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3C49-0A55-44F4-BB9D-4B008FFD84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2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DF7-9E76-ADC1-D8FD-347A2F0D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21A-A547-D575-2292-DA9E6DE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0BAE8663-203B-7B74-CC4B-438FCF300558}"/>
              </a:ext>
            </a:extLst>
          </p:cNvPr>
          <p:cNvSpPr txBox="1"/>
          <p:nvPr userDrawn="1"/>
        </p:nvSpPr>
        <p:spPr>
          <a:xfrm>
            <a:off x="2305100" y="5616114"/>
            <a:ext cx="7699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 National  Science  Foundation-facilitated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academic – industry – government  consortia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 advance  precompetitive  knowledge  in  biomanufacturing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7;p1" descr="AMBIC-horizontal.png">
            <a:extLst>
              <a:ext uri="{FF2B5EF4-FFF2-40B4-BE49-F238E27FC236}">
                <a16:creationId xmlns:a16="http://schemas.microsoft.com/office/drawing/2014/main" id="{799E2BAE-9722-7C06-A27F-CC800348A8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98"/>
          <a:stretch/>
        </p:blipFill>
        <p:spPr>
          <a:xfrm>
            <a:off x="4129210" y="400616"/>
            <a:ext cx="3949441" cy="8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 descr="UD_Logo.jpg">
            <a:extLst>
              <a:ext uri="{FF2B5EF4-FFF2-40B4-BE49-F238E27FC236}">
                <a16:creationId xmlns:a16="http://schemas.microsoft.com/office/drawing/2014/main" id="{3036E2CC-68E3-BCC1-1942-94A8F64DDC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74607" y="1354818"/>
            <a:ext cx="1560726" cy="6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1" descr="Johns_Hopkins_Logo.png">
            <a:extLst>
              <a:ext uri="{FF2B5EF4-FFF2-40B4-BE49-F238E27FC236}">
                <a16:creationId xmlns:a16="http://schemas.microsoft.com/office/drawing/2014/main" id="{9E976870-B2A9-8B86-854E-E0390CB73E6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60671" y="1377812"/>
            <a:ext cx="2852988" cy="58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 descr="NSF.jpeg">
            <a:extLst>
              <a:ext uri="{FF2B5EF4-FFF2-40B4-BE49-F238E27FC236}">
                <a16:creationId xmlns:a16="http://schemas.microsoft.com/office/drawing/2014/main" id="{A0E7C249-C0A0-DFC1-EEA4-F13C45DD04F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755648" y="101307"/>
            <a:ext cx="1099312" cy="1107640"/>
          </a:xfrm>
          <a:prstGeom prst="rect">
            <a:avLst/>
          </a:prstGeom>
          <a:solidFill>
            <a:srgbClr val="F8DE28"/>
          </a:solidFill>
          <a:ln>
            <a:noFill/>
          </a:ln>
        </p:spPr>
      </p:pic>
      <p:pic>
        <p:nvPicPr>
          <p:cNvPr id="12" name="Google Shape;91;p1" descr="Clemson_Logo.png">
            <a:extLst>
              <a:ext uri="{FF2B5EF4-FFF2-40B4-BE49-F238E27FC236}">
                <a16:creationId xmlns:a16="http://schemas.microsoft.com/office/drawing/2014/main" id="{9B70E881-6C05-2AB3-E3AD-40D9268B01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573522" y="1346299"/>
            <a:ext cx="2219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685780E0-EC19-D9CC-9841-BE520210106A}"/>
              </a:ext>
            </a:extLst>
          </p:cNvPr>
          <p:cNvSpPr txBox="1"/>
          <p:nvPr userDrawn="1"/>
        </p:nvSpPr>
        <p:spPr>
          <a:xfrm>
            <a:off x="2100890" y="2924071"/>
            <a:ext cx="800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Industry/University Cooperative Research Center (I/UCRC)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Mammalian Biomanufacturing Innovation Center (AMBIC)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4;p1">
            <a:extLst>
              <a:ext uri="{FF2B5EF4-FFF2-40B4-BE49-F238E27FC236}">
                <a16:creationId xmlns:a16="http://schemas.microsoft.com/office/drawing/2014/main" id="{1F7FFA46-0B6B-4623-6758-25A98E9AEAC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4199259" y="2015819"/>
            <a:ext cx="1828800" cy="7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DC738CA9-03C5-A64E-BF97-457A7C4467F1}"/>
              </a:ext>
            </a:extLst>
          </p:cNvPr>
          <p:cNvSpPr/>
          <p:nvPr userDrawn="1"/>
        </p:nvSpPr>
        <p:spPr>
          <a:xfrm>
            <a:off x="2854960" y="6284305"/>
            <a:ext cx="64820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are Proprietary to AMBIC and its Members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of Center Membership Agreement Apply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96;p1">
            <a:extLst>
              <a:ext uri="{FF2B5EF4-FFF2-40B4-BE49-F238E27FC236}">
                <a16:creationId xmlns:a16="http://schemas.microsoft.com/office/drawing/2014/main" id="{EA3D12F9-D7A8-801E-F7A2-0E79A9DB245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785713" y="1980215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277A51-CECC-F13C-3E9E-45F7428DB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44" y="3459453"/>
            <a:ext cx="10512429" cy="1045472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2E3093"/>
                </a:solidFill>
              </a:defRPr>
            </a:lvl1pPr>
          </a:lstStyle>
          <a:p>
            <a:r>
              <a:rPr lang="en-US" dirty="0"/>
              <a:t>Project Title</a:t>
            </a:r>
            <a:br>
              <a:rPr lang="en-US" dirty="0"/>
            </a:b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CB3250B-643E-5BAC-E319-14CA6B34C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843" y="4791919"/>
            <a:ext cx="10512429" cy="817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0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PIs</a:t>
            </a:r>
          </a:p>
          <a:p>
            <a:r>
              <a:rPr lang="en-US" dirty="0"/>
              <a:t>Mentor Meeting: Month, Year</a:t>
            </a:r>
          </a:p>
        </p:txBody>
      </p:sp>
    </p:spTree>
    <p:extLst>
      <p:ext uri="{BB962C8B-B14F-4D97-AF65-F5344CB8AC3E}">
        <p14:creationId xmlns:p14="http://schemas.microsoft.com/office/powerpoint/2010/main" val="34964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8216-B3FC-CB15-7BDE-C382602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01A5-0988-8B7F-CC02-7E70B03F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5C98-07B6-7D61-92DD-CA050161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3213-D9A4-2509-0DD9-565055C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82DE-0595-23CD-51BA-FD4E8C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026B-4050-A3AF-A3A0-350733C7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797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72D-6C90-EF13-C6D7-41E2D919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8127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B62F-FA48-738E-B845-FCF07754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A78B-5100-FBA0-FC82-8481914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54-5C67-0811-5EA2-FEBCEAC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F56-F1AA-7355-2849-EC5099A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2A2-A161-1AD6-A8F3-7C315CA1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8BFC-A6BC-219A-6E09-C148FF5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4E-27AC-012A-E86A-5584F77A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373-C6DF-C2BB-A5C3-B22CAC76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1-2EBA-32A2-AAED-EBD2DC1C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707-A34E-56D7-5AB4-4327CC51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44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366-B981-9D22-14FC-91F4D1D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537-579C-6C70-1D6E-5229A42B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3241-07BE-61C1-CFEE-3D6C95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56B-911D-282A-0FAB-B23EEF58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8" y="365125"/>
            <a:ext cx="105124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0761-E1A6-D28E-BC22-AA2E2F39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9B75-888F-D8C8-3F8F-188A4B44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3C58-942B-4544-303E-CB98BDD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2F4A-CBF0-CFAA-046B-FFDA26D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66280-6734-76BD-594F-99D5BD8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5EBB-252B-5F06-A177-5FAE5B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DDD5-524D-80C9-B347-E58DA187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00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6591-4B06-FB55-F482-68F9E84B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0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0C93-3D87-7043-7F3A-27A1F3AD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41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135F-B292-8CFD-A4F8-3301C9EF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41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98832-C1CF-3145-54EF-90D335F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0B1B1-DEB5-57B9-365D-57561938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B78C-214A-ADDD-C19C-A1B754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F60-AF0E-AF7D-47AC-ADA3AB4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DD52-501B-093B-26EE-476E1B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E2DE-A3A1-3238-26CC-A25F810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F0F2E-7993-51F7-A969-2EA8C36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ED4F-E165-1D15-028E-32F6D95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1BE1-0EFB-B480-664D-7332DB8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59E1-5D08-7C16-B3BB-CBF9897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6429-6904-0E3C-827C-C33E59C2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E138-6034-F0A3-AA9B-6577BB2B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31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B24F-C8B9-2E33-4362-EB90E294A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4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EAAB-0C7D-52A8-CA16-4CEB67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865B-1276-7E22-F579-4364FD0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CAA7-1730-D1D3-B68C-F03A3F3B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E3E-E868-B6A3-1FB2-81BE22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3F69-5121-E802-45F3-9339E66A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9406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5D77B-C406-83C6-10D9-E25DA89C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0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72E-EE59-2C13-B8F5-4C87FC61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C5F4-36CD-C8EC-83AA-747C58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A532-998E-36B7-F81E-BB51C79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F4138-23FD-3106-7EC1-AC6E3CA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95BF-8B9F-1835-298B-F6B417D6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016" y="13998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BD68-896D-97D0-D8E8-6C12E2D2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020-5C29-F04E-9BF1-41D45261309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B74-E514-6A2E-D830-58A3EA8B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C7A-3380-6CDA-96E6-AF12EC24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52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57;g10416e6b5f8_0_1">
            <a:extLst>
              <a:ext uri="{FF2B5EF4-FFF2-40B4-BE49-F238E27FC236}">
                <a16:creationId xmlns:a16="http://schemas.microsoft.com/office/drawing/2014/main" id="{9ED16458-A7BC-275C-7FE1-A27C654EB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61293" cy="6815170"/>
            <a:chOff x="-4220" y="-4827"/>
            <a:chExt cx="938963" cy="6656860"/>
          </a:xfrm>
        </p:grpSpPr>
        <p:pic>
          <p:nvPicPr>
            <p:cNvPr id="8" name="Google Shape;158;g10416e6b5f8_0_1" descr="NSF.jpeg">
              <a:extLst>
                <a:ext uri="{FF2B5EF4-FFF2-40B4-BE49-F238E27FC236}">
                  <a16:creationId xmlns:a16="http://schemas.microsoft.com/office/drawing/2014/main" id="{B5E89712-8DEF-ECF9-FF7D-C7FB681A47B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159;g10416e6b5f8_0_1">
              <a:extLst>
                <a:ext uri="{FF2B5EF4-FFF2-40B4-BE49-F238E27FC236}">
                  <a16:creationId xmlns:a16="http://schemas.microsoft.com/office/drawing/2014/main" id="{54F3A682-DB6A-2B94-24B9-1B4F075038EA}"/>
                </a:ext>
              </a:extLst>
            </p:cNvPr>
            <p:cNvGrpSpPr/>
            <p:nvPr/>
          </p:nvGrpSpPr>
          <p:grpSpPr>
            <a:xfrm rot="-5400000">
              <a:off x="-2361284" y="2352237"/>
              <a:ext cx="5653092" cy="938963"/>
              <a:chOff x="325097" y="2690360"/>
              <a:chExt cx="6178917" cy="1026301"/>
            </a:xfrm>
          </p:grpSpPr>
          <p:sp>
            <p:nvSpPr>
              <p:cNvPr id="10" name="Google Shape;160;g10416e6b5f8_0_1">
                <a:extLst>
                  <a:ext uri="{FF2B5EF4-FFF2-40B4-BE49-F238E27FC236}">
                    <a16:creationId xmlns:a16="http://schemas.microsoft.com/office/drawing/2014/main" id="{9B610558-9BAF-C7FB-2E3A-757B9D746B6A}"/>
                  </a:ext>
                </a:extLst>
              </p:cNvPr>
              <p:cNvSpPr/>
              <p:nvPr/>
            </p:nvSpPr>
            <p:spPr>
              <a:xfrm rot="5400000">
                <a:off x="2900597" y="114860"/>
                <a:ext cx="1026301" cy="6177302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" name="Google Shape;161;g10416e6b5f8_0_1" descr="AMBIC-horizontal.png">
                <a:extLst>
                  <a:ext uri="{FF2B5EF4-FFF2-40B4-BE49-F238E27FC236}">
                    <a16:creationId xmlns:a16="http://schemas.microsoft.com/office/drawing/2014/main" id="{8D3F1487-FD1F-7395-202A-0EA7A143BDF6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r="38822"/>
              <a:stretch/>
            </p:blipFill>
            <p:spPr>
              <a:xfrm>
                <a:off x="395795" y="2834194"/>
                <a:ext cx="3356341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62;g10416e6b5f8_0_1">
                <a:extLst>
                  <a:ext uri="{FF2B5EF4-FFF2-40B4-BE49-F238E27FC236}">
                    <a16:creationId xmlns:a16="http://schemas.microsoft.com/office/drawing/2014/main" id="{19EFBC92-232C-03E3-E3A4-CD2D6C7730F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00" cy="1026300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304F-C938-F667-9E72-C9FAAE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" y="3585183"/>
            <a:ext cx="10512429" cy="1045472"/>
          </a:xfrm>
        </p:spPr>
        <p:txBody>
          <a:bodyPr/>
          <a:lstStyle/>
          <a:p>
            <a:r>
              <a:rPr lang="en-US" altLang="zh-CN" sz="2400" b="1">
                <a:solidFill>
                  <a:srgbClr val="000090"/>
                </a:solidFill>
                <a:ea typeface="等线"/>
              </a:rPr>
              <a:t>Maximizing Yields of </a:t>
            </a:r>
            <a:r>
              <a:rPr lang="en-US" altLang="zh-CN" sz="2400" b="1" err="1">
                <a:solidFill>
                  <a:srgbClr val="000090"/>
                </a:solidFill>
                <a:ea typeface="等线"/>
              </a:rPr>
              <a:t>rAAV</a:t>
            </a:r>
            <a:r>
              <a:rPr lang="en-US" altLang="zh-CN" sz="2400" b="1">
                <a:solidFill>
                  <a:srgbClr val="000090"/>
                </a:solidFill>
                <a:ea typeface="等线"/>
              </a:rPr>
              <a:t> and Elucidating the Role of Media Components Through Design and Optimization of AMBIC.293 Media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2B29B-DE4B-D6FA-8756-CEC5F743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609" y="4734769"/>
            <a:ext cx="8506782" cy="817912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000090"/>
                </a:solidFill>
              </a:rPr>
              <a:t>David McNally (</a:t>
            </a:r>
            <a:r>
              <a:rPr lang="en-US" sz="1800" err="1">
                <a:solidFill>
                  <a:srgbClr val="000090"/>
                </a:solidFill>
              </a:rPr>
              <a:t>MassBiologics</a:t>
            </a:r>
            <a:r>
              <a:rPr lang="en-US" sz="1800">
                <a:solidFill>
                  <a:srgbClr val="000090"/>
                </a:solidFill>
              </a:rPr>
              <a:t>/UML), </a:t>
            </a:r>
            <a:r>
              <a:rPr lang="en-US" sz="1800" err="1">
                <a:solidFill>
                  <a:srgbClr val="000090"/>
                </a:solidFill>
              </a:rPr>
              <a:t>Seongkyu</a:t>
            </a:r>
            <a:r>
              <a:rPr lang="en-US" sz="1800">
                <a:solidFill>
                  <a:srgbClr val="000090"/>
                </a:solidFill>
              </a:rPr>
              <a:t> Yoon (UML),</a:t>
            </a:r>
            <a:r>
              <a:rPr lang="zh-CN" altLang="en-US" sz="1800">
                <a:solidFill>
                  <a:srgbClr val="000090"/>
                </a:solidFill>
                <a:ea typeface="等线"/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Mike </a:t>
            </a:r>
            <a:r>
              <a:rPr lang="en-US" sz="1800" err="1">
                <a:solidFill>
                  <a:srgbClr val="000090"/>
                </a:solidFill>
              </a:rPr>
              <a:t>Betenbaugh</a:t>
            </a:r>
            <a:r>
              <a:rPr lang="en-US" altLang="zh-CN" sz="1800">
                <a:solidFill>
                  <a:srgbClr val="000090"/>
                </a:solidFill>
                <a:ea typeface="等线"/>
              </a:rPr>
              <a:t>/Michael Bevan</a:t>
            </a:r>
            <a:r>
              <a:rPr lang="en-US" sz="1800">
                <a:solidFill>
                  <a:srgbClr val="000090"/>
                </a:solidFill>
              </a:rPr>
              <a:t> (JHU), Kelvin Lee (UD)</a:t>
            </a:r>
            <a:br>
              <a:rPr lang="en-US" sz="1800">
                <a:solidFill>
                  <a:srgbClr val="000090"/>
                </a:solidFill>
                <a:cs typeface="Calibri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2E23-6310-5308-60AF-7D54347EDFF1}"/>
              </a:ext>
            </a:extLst>
          </p:cNvPr>
          <p:cNvSpPr/>
          <p:nvPr/>
        </p:nvSpPr>
        <p:spPr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C26E-FF63-8E21-BDEF-6C23DFFB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54" y="268127"/>
            <a:ext cx="10512429" cy="854075"/>
          </a:xfrm>
        </p:spPr>
        <p:txBody>
          <a:bodyPr>
            <a:normAutofit/>
          </a:bodyPr>
          <a:lstStyle/>
          <a:p>
            <a:r>
              <a:rPr lang="en-US" sz="320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1B283-6F1E-DADB-E359-A54B602A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62" y="3985185"/>
            <a:ext cx="2086188" cy="20861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79E2D7F-D9E7-3FDB-AB00-269FAE0DE1F4}"/>
              </a:ext>
            </a:extLst>
          </p:cNvPr>
          <p:cNvGrpSpPr/>
          <p:nvPr/>
        </p:nvGrpSpPr>
        <p:grpSpPr>
          <a:xfrm>
            <a:off x="1333434" y="3827302"/>
            <a:ext cx="3529984" cy="2565813"/>
            <a:chOff x="960120" y="1113725"/>
            <a:chExt cx="6044584" cy="4674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411B0D-5805-9E5E-3C26-5AF80F01D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022"/>
            <a:stretch/>
          </p:blipFill>
          <p:spPr>
            <a:xfrm>
              <a:off x="1195673" y="1113725"/>
              <a:ext cx="5809031" cy="46744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44AB5D-26CB-AECF-8723-9DC0B25C3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31" t="45260" r="94416" b="31324"/>
            <a:stretch/>
          </p:blipFill>
          <p:spPr>
            <a:xfrm>
              <a:off x="960120" y="3035808"/>
              <a:ext cx="246888" cy="1188720"/>
            </a:xfrm>
            <a:prstGeom prst="rect">
              <a:avLst/>
            </a:prstGeom>
          </p:spPr>
        </p:pic>
      </p:grp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C4BDA6B-002A-23EC-74DF-022B8CD8EE7D}"/>
              </a:ext>
            </a:extLst>
          </p:cNvPr>
          <p:cNvGraphicFramePr>
            <a:graphicFrameLocks/>
          </p:cNvGraphicFramePr>
          <p:nvPr/>
        </p:nvGraphicFramePr>
        <p:xfrm>
          <a:off x="1428760" y="1350973"/>
          <a:ext cx="3526226" cy="1903865"/>
        </p:xfrm>
        <a:graphic>
          <a:graphicData uri="http://schemas.openxmlformats.org/drawingml/2006/table">
            <a:tbl>
              <a:tblPr/>
              <a:tblGrid>
                <a:gridCol w="587704">
                  <a:extLst>
                    <a:ext uri="{9D8B030D-6E8A-4147-A177-3AD203B41FA5}">
                      <a16:colId xmlns:a16="http://schemas.microsoft.com/office/drawing/2014/main" val="1400069306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371592487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049574991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240267328"/>
                    </a:ext>
                  </a:extLst>
                </a:gridCol>
                <a:gridCol w="653657">
                  <a:extLst>
                    <a:ext uri="{9D8B030D-6E8A-4147-A177-3AD203B41FA5}">
                      <a16:colId xmlns:a16="http://schemas.microsoft.com/office/drawing/2014/main" val="2178003996"/>
                    </a:ext>
                  </a:extLst>
                </a:gridCol>
                <a:gridCol w="521753">
                  <a:extLst>
                    <a:ext uri="{9D8B030D-6E8A-4147-A177-3AD203B41FA5}">
                      <a16:colId xmlns:a16="http://schemas.microsoft.com/office/drawing/2014/main" val="3703756582"/>
                    </a:ext>
                  </a:extLst>
                </a:gridCol>
              </a:tblGrid>
              <a:tr h="176986">
                <a:tc gridSpan="6">
                  <a:txBody>
                    <a:bodyPr/>
                    <a:lstStyle/>
                    <a:p>
                      <a:pPr algn="ctr"/>
                      <a:r>
                        <a:rPr lang="en-US" sz="700" b="1"/>
                        <a:t>Inputs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11117"/>
                  </a:ext>
                </a:extLst>
              </a:tr>
              <a:tr h="262948">
                <a:tc>
                  <a:txBody>
                    <a:bodyPr/>
                    <a:lstStyle/>
                    <a:p>
                      <a:endParaRPr lang="en-US" sz="600" b="1"/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Isoleucine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Leucine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Lysine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Tryptophan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Valine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88369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2721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43393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97811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9865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77673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3664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00590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27132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9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74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B78968-49FA-981B-19B7-423208FAEB4F}"/>
              </a:ext>
            </a:extLst>
          </p:cNvPr>
          <p:cNvSpPr txBox="1"/>
          <p:nvPr/>
        </p:nvSpPr>
        <p:spPr>
          <a:xfrm>
            <a:off x="1193571" y="3254838"/>
            <a:ext cx="376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Essential Amino Acid DOE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AMBIC 1.293 Shipped, awaiting custom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B9E11-3C1F-2B62-9C2D-5D9DD9AC8294}"/>
              </a:ext>
            </a:extLst>
          </p:cNvPr>
          <p:cNvSpPr txBox="1"/>
          <p:nvPr/>
        </p:nvSpPr>
        <p:spPr>
          <a:xfrm>
            <a:off x="6769118" y="3249324"/>
            <a:ext cx="39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2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Comparing AAV2 vs AAV9</a:t>
            </a:r>
          </a:p>
          <a:p>
            <a:pPr algn="ctr"/>
            <a:r>
              <a:rPr lang="en-US"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319B2-CD8D-84CA-71F2-DB4B4B60A316}"/>
              </a:ext>
            </a:extLst>
          </p:cNvPr>
          <p:cNvSpPr txBox="1"/>
          <p:nvPr/>
        </p:nvSpPr>
        <p:spPr>
          <a:xfrm>
            <a:off x="1037154" y="6309839"/>
            <a:ext cx="39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3.     Chelator study</a:t>
            </a:r>
          </a:p>
          <a:p>
            <a:pPr algn="ctr"/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Completed, deep well plates validated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CA6C6-E3DE-BA38-11D8-9E24E6C0D3E6}"/>
              </a:ext>
            </a:extLst>
          </p:cNvPr>
          <p:cNvSpPr txBox="1"/>
          <p:nvPr/>
        </p:nvSpPr>
        <p:spPr>
          <a:xfrm>
            <a:off x="6907222" y="6231265"/>
            <a:ext cx="39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4. Mass-Photometry Analysis/SEC-MALS</a:t>
            </a:r>
          </a:p>
          <a:p>
            <a:pPr algn="ctr"/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material received!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7B3967-66D5-8C91-6CE7-0540CC5DA38F}"/>
              </a:ext>
            </a:extLst>
          </p:cNvPr>
          <p:cNvCxnSpPr>
            <a:cxnSpLocks/>
          </p:cNvCxnSpPr>
          <p:nvPr/>
        </p:nvCxnSpPr>
        <p:spPr>
          <a:xfrm>
            <a:off x="6205160" y="1011559"/>
            <a:ext cx="0" cy="5532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C91AE6-67EA-BA48-F841-98578CFEA1E1}"/>
              </a:ext>
            </a:extLst>
          </p:cNvPr>
          <p:cNvCxnSpPr>
            <a:cxnSpLocks/>
          </p:cNvCxnSpPr>
          <p:nvPr/>
        </p:nvCxnSpPr>
        <p:spPr>
          <a:xfrm>
            <a:off x="1590263" y="3870822"/>
            <a:ext cx="92102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ull Kawaii Erlenmeyer Flask (Next Remix!) - Openclipart">
            <a:extLst>
              <a:ext uri="{FF2B5EF4-FFF2-40B4-BE49-F238E27FC236}">
                <a16:creationId xmlns:a16="http://schemas.microsoft.com/office/drawing/2014/main" id="{0665671C-D8CB-F884-2450-2D5101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06" y="1419347"/>
            <a:ext cx="1001632" cy="16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sahedron - Wikipedia">
            <a:extLst>
              <a:ext uri="{FF2B5EF4-FFF2-40B4-BE49-F238E27FC236}">
                <a16:creationId xmlns:a16="http://schemas.microsoft.com/office/drawing/2014/main" id="{1F0D8B13-0D94-420B-6CBA-521A2473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81" y="1794387"/>
            <a:ext cx="1225454" cy="11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cosahedron - Wikipedia">
            <a:extLst>
              <a:ext uri="{FF2B5EF4-FFF2-40B4-BE49-F238E27FC236}">
                <a16:creationId xmlns:a16="http://schemas.microsoft.com/office/drawing/2014/main" id="{61BDF529-DBFB-6669-C679-F835F0EA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43" y="1754631"/>
            <a:ext cx="1342118" cy="12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3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0EE8-387C-E363-4424-23512FBF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873072" cy="85407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Ongoing AAV Media consumption experiment (Commercial HEK in media)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PEI vs AAV9 vs AAV2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5ED4F9-3988-4385-E1E0-91DF0A0048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2225" y="1515444"/>
          <a:ext cx="7686935" cy="2065956"/>
        </p:xfrm>
        <a:graphic>
          <a:graphicData uri="http://schemas.openxmlformats.org/drawingml/2006/table">
            <a:tbl>
              <a:tblPr/>
              <a:tblGrid>
                <a:gridCol w="555712">
                  <a:extLst>
                    <a:ext uri="{9D8B030D-6E8A-4147-A177-3AD203B41FA5}">
                      <a16:colId xmlns:a16="http://schemas.microsoft.com/office/drawing/2014/main" val="1131224617"/>
                    </a:ext>
                  </a:extLst>
                </a:gridCol>
                <a:gridCol w="1854022">
                  <a:extLst>
                    <a:ext uri="{9D8B030D-6E8A-4147-A177-3AD203B41FA5}">
                      <a16:colId xmlns:a16="http://schemas.microsoft.com/office/drawing/2014/main" val="681965781"/>
                    </a:ext>
                  </a:extLst>
                </a:gridCol>
                <a:gridCol w="5277201">
                  <a:extLst>
                    <a:ext uri="{9D8B030D-6E8A-4147-A177-3AD203B41FA5}">
                      <a16:colId xmlns:a16="http://schemas.microsoft.com/office/drawing/2014/main" val="1462755792"/>
                    </a:ext>
                  </a:extLst>
                </a:gridCol>
              </a:tblGrid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S#​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31267"/>
                  </a:ext>
                </a:extLst>
              </a:tr>
              <a:tr h="33653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(Gln)</a:t>
                      </a:r>
                    </a:p>
                  </a:txBody>
                  <a:tcPr marL="9525" marR="9525" marT="9525" marB="0" anchor="b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 freely growing cells in glutamine​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98100"/>
                  </a:ext>
                </a:extLst>
              </a:tr>
              <a:tr h="33653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 freely growing cells in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Glutamax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45979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3.​</a:t>
                      </a:r>
                    </a:p>
                  </a:txBody>
                  <a:tcPr marL="98794" marR="98794" marT="49397" marB="49397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AAV2</a:t>
                      </a:r>
                    </a:p>
                  </a:txBody>
                  <a:tcPr marL="9525" marR="9525" marT="9525" marB="0" anchor="b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AAV2 transfection process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3442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8794" marR="98794" marT="49397" marB="49397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</a:t>
                      </a:r>
                    </a:p>
                  </a:txBody>
                  <a:tcPr marL="9525" marR="9525" marT="9525" marB="0" anchor="b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 transfection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​, same ratio</a:t>
                      </a:r>
                    </a:p>
                  </a:txBody>
                  <a:tcPr marL="98794" marR="98794" marT="49397" marB="49397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750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 Tx</a:t>
                      </a:r>
                    </a:p>
                  </a:txBody>
                  <a:tcPr marL="9525" marR="9525" marT="9525" marB="0" anchor="b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Transfection with blanks backbone plasmid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585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D171F95-A3C4-6A82-C9FA-0C332C7C4429}"/>
              </a:ext>
            </a:extLst>
          </p:cNvPr>
          <p:cNvGrpSpPr/>
          <p:nvPr/>
        </p:nvGrpSpPr>
        <p:grpSpPr>
          <a:xfrm>
            <a:off x="2686049" y="4461424"/>
            <a:ext cx="1870405" cy="1777188"/>
            <a:chOff x="5625193" y="3869872"/>
            <a:chExt cx="1771650" cy="1771650"/>
          </a:xfrm>
        </p:grpSpPr>
        <p:pic>
          <p:nvPicPr>
            <p:cNvPr id="2051" name="Picture 3" descr="3/10 filled eppendorf tube with conical bottom and snap cap open - Clipart">
              <a:extLst>
                <a:ext uri="{FF2B5EF4-FFF2-40B4-BE49-F238E27FC236}">
                  <a16:creationId xmlns:a16="http://schemas.microsoft.com/office/drawing/2014/main" id="{D9F7923D-1DCE-3690-0EC1-C43D75249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93" y="3869872"/>
              <a:ext cx="17716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7B4EFC7D-195D-EECC-4C58-520B521999C7}"/>
                </a:ext>
              </a:extLst>
            </p:cNvPr>
            <p:cNvSpPr/>
            <p:nvPr/>
          </p:nvSpPr>
          <p:spPr>
            <a:xfrm>
              <a:off x="5757854" y="4449536"/>
              <a:ext cx="411797" cy="472587"/>
            </a:xfrm>
            <a:prstGeom prst="can">
              <a:avLst>
                <a:gd name="adj" fmla="val 33255"/>
              </a:avLst>
            </a:prstGeom>
            <a:solidFill>
              <a:srgbClr val="DEA68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D43AD7A3-C44D-299E-C780-099461D074EE}"/>
                </a:ext>
              </a:extLst>
            </p:cNvPr>
            <p:cNvSpPr/>
            <p:nvPr/>
          </p:nvSpPr>
          <p:spPr>
            <a:xfrm rot="10800000">
              <a:off x="5774167" y="4883944"/>
              <a:ext cx="379167" cy="310859"/>
            </a:xfrm>
            <a:prstGeom prst="trapezoid">
              <a:avLst>
                <a:gd name="adj" fmla="val 17135"/>
              </a:avLst>
            </a:prstGeom>
            <a:solidFill>
              <a:srgbClr val="DEA6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2212FDC-CB1A-93E2-C5FD-802C5DD9B04F}"/>
              </a:ext>
            </a:extLst>
          </p:cNvPr>
          <p:cNvSpPr txBox="1"/>
          <p:nvPr/>
        </p:nvSpPr>
        <p:spPr>
          <a:xfrm>
            <a:off x="2577389" y="4157548"/>
            <a:ext cx="20921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u="sng"/>
              <a:t>Daily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01BE2-A23A-87CD-B893-DEB911A90950}"/>
              </a:ext>
            </a:extLst>
          </p:cNvPr>
          <p:cNvSpPr txBox="1"/>
          <p:nvPr/>
        </p:nvSpPr>
        <p:spPr>
          <a:xfrm>
            <a:off x="3769280" y="5123381"/>
            <a:ext cx="1364390" cy="701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Supernatant for </a:t>
            </a:r>
            <a:r>
              <a:rPr lang="en-US" sz="1320" b="1"/>
              <a:t>Glucose, lactate, Rebel analysis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62ECF5-E952-82A6-9D4D-A44AAA465928}"/>
              </a:ext>
            </a:extLst>
          </p:cNvPr>
          <p:cNvCxnSpPr>
            <a:cxnSpLocks/>
          </p:cNvCxnSpPr>
          <p:nvPr/>
        </p:nvCxnSpPr>
        <p:spPr>
          <a:xfrm>
            <a:off x="3061476" y="5291806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EECA69-A556-1589-5C57-A121230E57A0}"/>
              </a:ext>
            </a:extLst>
          </p:cNvPr>
          <p:cNvSpPr txBox="1"/>
          <p:nvPr/>
        </p:nvSpPr>
        <p:spPr>
          <a:xfrm>
            <a:off x="3769280" y="5879267"/>
            <a:ext cx="1364390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Count, watch </a:t>
            </a:r>
            <a:r>
              <a:rPr lang="en-US" sz="1320" b="1"/>
              <a:t>viability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9B7C25-D4BF-8991-EDA7-198C9A986248}"/>
              </a:ext>
            </a:extLst>
          </p:cNvPr>
          <p:cNvGrpSpPr/>
          <p:nvPr/>
        </p:nvGrpSpPr>
        <p:grpSpPr>
          <a:xfrm>
            <a:off x="7084673" y="4512630"/>
            <a:ext cx="1870405" cy="1777188"/>
            <a:chOff x="5625193" y="3869872"/>
            <a:chExt cx="1771650" cy="1771650"/>
          </a:xfrm>
        </p:grpSpPr>
        <p:pic>
          <p:nvPicPr>
            <p:cNvPr id="17" name="Picture 3" descr="3/10 filled eppendorf tube with conical bottom and snap cap open - Clipart">
              <a:extLst>
                <a:ext uri="{FF2B5EF4-FFF2-40B4-BE49-F238E27FC236}">
                  <a16:creationId xmlns:a16="http://schemas.microsoft.com/office/drawing/2014/main" id="{DB727693-BDD1-AEC2-F144-58D3666CB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93" y="3869872"/>
              <a:ext cx="17716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FD733942-7C6D-D6DA-74A1-431E6D8ABE55}"/>
                </a:ext>
              </a:extLst>
            </p:cNvPr>
            <p:cNvSpPr/>
            <p:nvPr/>
          </p:nvSpPr>
          <p:spPr>
            <a:xfrm>
              <a:off x="5758508" y="4449536"/>
              <a:ext cx="411797" cy="472587"/>
            </a:xfrm>
            <a:prstGeom prst="can">
              <a:avLst>
                <a:gd name="adj" fmla="val 3325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0FAA20C8-FDE3-5762-4F23-AE9945B31073}"/>
                </a:ext>
              </a:extLst>
            </p:cNvPr>
            <p:cNvSpPr/>
            <p:nvPr/>
          </p:nvSpPr>
          <p:spPr>
            <a:xfrm rot="10800000">
              <a:off x="5775483" y="4883943"/>
              <a:ext cx="377850" cy="310859"/>
            </a:xfrm>
            <a:prstGeom prst="trapezoid">
              <a:avLst>
                <a:gd name="adj" fmla="val 171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65923A-56D8-13F5-4FB9-248463DB17EE}"/>
              </a:ext>
            </a:extLst>
          </p:cNvPr>
          <p:cNvSpPr txBox="1"/>
          <p:nvPr/>
        </p:nvSpPr>
        <p:spPr>
          <a:xfrm>
            <a:off x="6973824" y="4208755"/>
            <a:ext cx="20921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u="sng"/>
              <a:t>Days 3-5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BE96B0-018A-EA3F-4770-E8CACAA9A7CC}"/>
              </a:ext>
            </a:extLst>
          </p:cNvPr>
          <p:cNvSpPr txBox="1"/>
          <p:nvPr/>
        </p:nvSpPr>
        <p:spPr>
          <a:xfrm>
            <a:off x="8189459" y="4941235"/>
            <a:ext cx="1538157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Supernatant for AAV </a:t>
            </a:r>
            <a:r>
              <a:rPr lang="en-US" sz="1320" b="1"/>
              <a:t>secretion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8166C5-DBC7-EAC6-5990-682196D2BC9D}"/>
              </a:ext>
            </a:extLst>
          </p:cNvPr>
          <p:cNvCxnSpPr>
            <a:cxnSpLocks/>
          </p:cNvCxnSpPr>
          <p:nvPr/>
        </p:nvCxnSpPr>
        <p:spPr>
          <a:xfrm>
            <a:off x="7457911" y="5142988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4B9BF75-DDFD-A28B-04A2-130885E78B08}"/>
              </a:ext>
            </a:extLst>
          </p:cNvPr>
          <p:cNvSpPr txBox="1"/>
          <p:nvPr/>
        </p:nvSpPr>
        <p:spPr>
          <a:xfrm>
            <a:off x="8189459" y="5754273"/>
            <a:ext cx="1538157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Pellet for in-cell AAV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755F6-81A2-ADEB-B715-82ACAE597AEF}"/>
              </a:ext>
            </a:extLst>
          </p:cNvPr>
          <p:cNvCxnSpPr>
            <a:cxnSpLocks/>
          </p:cNvCxnSpPr>
          <p:nvPr/>
        </p:nvCxnSpPr>
        <p:spPr>
          <a:xfrm>
            <a:off x="7436554" y="5916806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0537C5-4039-4938-7799-447DB660CB4E}"/>
              </a:ext>
            </a:extLst>
          </p:cNvPr>
          <p:cNvSpPr txBox="1"/>
          <p:nvPr/>
        </p:nvSpPr>
        <p:spPr>
          <a:xfrm>
            <a:off x="10172142" y="5204894"/>
            <a:ext cx="1023810" cy="674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60"/>
              <a:t>Bulk sample for AAV titer (standard)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6BB6853-570B-156A-8EE7-811F82EE4006}"/>
              </a:ext>
            </a:extLst>
          </p:cNvPr>
          <p:cNvSpPr/>
          <p:nvPr/>
        </p:nvSpPr>
        <p:spPr>
          <a:xfrm rot="10800000">
            <a:off x="9793461" y="5115528"/>
            <a:ext cx="251399" cy="762392"/>
          </a:xfrm>
          <a:prstGeom prst="leftBrace">
            <a:avLst>
              <a:gd name="adj1" fmla="val 10554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6168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8F14-A74E-DC39-6EB9-3E3D1AA9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AAV2 versus AAV9 growth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33632-576D-9067-B56C-23FE971C4A78}"/>
              </a:ext>
            </a:extLst>
          </p:cNvPr>
          <p:cNvSpPr txBox="1"/>
          <p:nvPr/>
        </p:nvSpPr>
        <p:spPr>
          <a:xfrm>
            <a:off x="1672590" y="1165207"/>
            <a:ext cx="81781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>
                <a:solidFill>
                  <a:srgbClr val="2E2F93"/>
                </a:solidFill>
              </a:rPr>
              <a:t>Repeated previous experiment to generate samples for additional timepoints </a:t>
            </a:r>
            <a:r>
              <a:rPr lang="en-US" sz="1680" b="1">
                <a:solidFill>
                  <a:srgbClr val="2E2F93"/>
                </a:solidFill>
              </a:rPr>
              <a:t>(D0-D5)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3CF0A-C58D-7B64-C44C-38B6DD08FE75}"/>
              </a:ext>
            </a:extLst>
          </p:cNvPr>
          <p:cNvSpPr txBox="1"/>
          <p:nvPr/>
        </p:nvSpPr>
        <p:spPr>
          <a:xfrm>
            <a:off x="2191537" y="5129010"/>
            <a:ext cx="8549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Growth trends look generally as expected but with more drastic drop in viability than expected for Tx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Glutamine and </a:t>
            </a:r>
            <a:r>
              <a:rPr lang="en-US" sz="1680" dirty="0" err="1">
                <a:solidFill>
                  <a:srgbClr val="2E2F93"/>
                </a:solidFill>
              </a:rPr>
              <a:t>Glutamax</a:t>
            </a:r>
            <a:r>
              <a:rPr lang="en-US" sz="1680" dirty="0">
                <a:solidFill>
                  <a:srgbClr val="2E2F93"/>
                </a:solidFill>
              </a:rPr>
              <a:t> cells grew almost indistinguishably.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All conditions grew more slowly than is typical (no doubling on day 3 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NT barely </a:t>
            </a:r>
            <a:r>
              <a:rPr lang="en-US" sz="1680" dirty="0" err="1">
                <a:solidFill>
                  <a:srgbClr val="2E2F93"/>
                </a:solidFill>
              </a:rPr>
              <a:t>doubleD</a:t>
            </a:r>
            <a:endParaRPr lang="en-US" sz="1680" dirty="0">
              <a:solidFill>
                <a:srgbClr val="2E2F9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3467C-F750-0691-72BF-ED91F6835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65" y="2100659"/>
            <a:ext cx="9326880" cy="29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8F14-A74E-DC39-6EB9-3E3D1AA9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AAV2 v. AAV9 Day 3 titer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4DF86-4F56-2712-B1C9-EE5A9BDC3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91" y="2332936"/>
            <a:ext cx="5520385" cy="3200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33632-576D-9067-B56C-23FE971C4A78}"/>
              </a:ext>
            </a:extLst>
          </p:cNvPr>
          <p:cNvSpPr txBox="1"/>
          <p:nvPr/>
        </p:nvSpPr>
        <p:spPr>
          <a:xfrm>
            <a:off x="1672590" y="1165207"/>
            <a:ext cx="81781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>
                <a:solidFill>
                  <a:srgbClr val="2E2F93"/>
                </a:solidFill>
              </a:rPr>
              <a:t>Repeated previous experiment to generate samples for additional timepoints </a:t>
            </a:r>
            <a:r>
              <a:rPr lang="en-US" sz="1680" b="1">
                <a:solidFill>
                  <a:srgbClr val="2E2F93"/>
                </a:solidFill>
              </a:rPr>
              <a:t>(D0-D5)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3CF0A-C58D-7B64-C44C-38B6DD08FE75}"/>
              </a:ext>
            </a:extLst>
          </p:cNvPr>
          <p:cNvSpPr txBox="1"/>
          <p:nvPr/>
        </p:nvSpPr>
        <p:spPr>
          <a:xfrm>
            <a:off x="7424738" y="3204018"/>
            <a:ext cx="389763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Approximately </a:t>
            </a:r>
            <a:r>
              <a:rPr lang="en-US" sz="1680" b="1" dirty="0">
                <a:solidFill>
                  <a:srgbClr val="2E2F93"/>
                </a:solidFill>
              </a:rPr>
              <a:t>40% of AAV9 was secreted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Relative AAV2 and AAV9 titer trends follow past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Absolute value of titers are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rgbClr val="2E2F93"/>
                </a:solidFill>
              </a:rPr>
              <a:t>Low confidence to analyze supernatants via REBEL</a:t>
            </a:r>
          </a:p>
        </p:txBody>
      </p:sp>
    </p:spTree>
    <p:extLst>
      <p:ext uri="{BB962C8B-B14F-4D97-AF65-F5344CB8AC3E}">
        <p14:creationId xmlns:p14="http://schemas.microsoft.com/office/powerpoint/2010/main" val="320921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59EF-C78C-9C43-9468-12298444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Chelator growth study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B1D83A-96CE-58C9-B269-BF4FF4D5B9EC}"/>
              </a:ext>
            </a:extLst>
          </p:cNvPr>
          <p:cNvGraphicFramePr>
            <a:graphicFrameLocks/>
          </p:cNvGraphicFramePr>
          <p:nvPr/>
        </p:nvGraphicFramePr>
        <p:xfrm>
          <a:off x="1550294" y="1825502"/>
          <a:ext cx="4499987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81C318-57E0-49EC-AF36-A394EBD876DC}"/>
              </a:ext>
            </a:extLst>
          </p:cNvPr>
          <p:cNvGraphicFramePr>
            <a:graphicFrameLocks/>
          </p:cNvGraphicFramePr>
          <p:nvPr/>
        </p:nvGraphicFramePr>
        <p:xfrm>
          <a:off x="6022848" y="1825502"/>
          <a:ext cx="54864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BDB937-8A71-BD54-A985-E613CB9C3FEC}"/>
              </a:ext>
            </a:extLst>
          </p:cNvPr>
          <p:cNvSpPr txBox="1"/>
          <p:nvPr/>
        </p:nvSpPr>
        <p:spPr>
          <a:xfrm>
            <a:off x="1672590" y="1165207"/>
            <a:ext cx="81781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>
                <a:solidFill>
                  <a:srgbClr val="2E2F93"/>
                </a:solidFill>
              </a:rPr>
              <a:t>Scaled up promising chelator (Ch3) to 30mL format to assess if trends are maintained</a:t>
            </a:r>
            <a:endParaRPr lang="en-US" sz="1680" b="1">
              <a:solidFill>
                <a:srgbClr val="2E2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6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B300-70A6-4398-57AB-9CF7F965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AAV2 v. AAV9 nutrient study reattempt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4E60B-B12E-4788-B615-ABA6123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0074"/>
          <a:stretch/>
        </p:blipFill>
        <p:spPr>
          <a:xfrm>
            <a:off x="2383093" y="3345716"/>
            <a:ext cx="3325789" cy="2086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927BC-19BC-FCDA-DF15-40C88113D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49926"/>
          <a:stretch/>
        </p:blipFill>
        <p:spPr>
          <a:xfrm>
            <a:off x="1237377" y="1529954"/>
            <a:ext cx="3335624" cy="208690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9877347-8249-0141-3844-681EA7888730}"/>
              </a:ext>
            </a:extLst>
          </p:cNvPr>
          <p:cNvSpPr/>
          <p:nvPr/>
        </p:nvSpPr>
        <p:spPr>
          <a:xfrm>
            <a:off x="5476373" y="2777526"/>
            <a:ext cx="1239253" cy="514872"/>
          </a:xfrm>
          <a:prstGeom prst="rightArrow">
            <a:avLst/>
          </a:prstGeom>
          <a:solidFill>
            <a:srgbClr val="2E2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063EBB-88B8-2563-561E-4E5CA98EB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15" y="1288449"/>
            <a:ext cx="3899908" cy="2401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269CB9-D590-486F-6FD4-7CDCB0DD6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715" y="4053097"/>
            <a:ext cx="3889984" cy="2401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AAF752-3483-A8EC-4CD8-9704D76A0ECC}"/>
              </a:ext>
            </a:extLst>
          </p:cNvPr>
          <p:cNvSpPr txBox="1"/>
          <p:nvPr/>
        </p:nvSpPr>
        <p:spPr>
          <a:xfrm>
            <a:off x="1383632" y="5787190"/>
            <a:ext cx="533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E2F93"/>
                </a:solidFill>
              </a:rPr>
              <a:t>Study in progress. </a:t>
            </a:r>
            <a:r>
              <a:rPr lang="en-US">
                <a:solidFill>
                  <a:srgbClr val="2E2F93"/>
                </a:solidFill>
              </a:rPr>
              <a:t>Growth data looks more representative of historical data (as of D3)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69CA2-DF8C-BD05-475C-66E849561ED3}"/>
              </a:ext>
            </a:extLst>
          </p:cNvPr>
          <p:cNvSpPr txBox="1"/>
          <p:nvPr/>
        </p:nvSpPr>
        <p:spPr>
          <a:xfrm>
            <a:off x="4089968" y="2212672"/>
            <a:ext cx="138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2E2F93"/>
                </a:solidFill>
              </a:rPr>
              <a:t>Previous run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A2AB5-9C25-A57E-1BAC-822DB3B26201}"/>
              </a:ext>
            </a:extLst>
          </p:cNvPr>
          <p:cNvSpPr txBox="1"/>
          <p:nvPr/>
        </p:nvSpPr>
        <p:spPr>
          <a:xfrm>
            <a:off x="10490465" y="3674810"/>
            <a:ext cx="12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2E2F93"/>
                </a:solidFill>
              </a:rPr>
              <a:t>Current run</a:t>
            </a:r>
          </a:p>
        </p:txBody>
      </p:sp>
    </p:spTree>
    <p:extLst>
      <p:ext uri="{BB962C8B-B14F-4D97-AF65-F5344CB8AC3E}">
        <p14:creationId xmlns:p14="http://schemas.microsoft.com/office/powerpoint/2010/main" val="239685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8F14-A74E-DC39-6EB9-3E3D1AA9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AAV2 v. AAV9 Day 3 titer reattempt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3CF0A-C58D-7B64-C44C-38B6DD08FE75}"/>
              </a:ext>
            </a:extLst>
          </p:cNvPr>
          <p:cNvSpPr txBox="1"/>
          <p:nvPr/>
        </p:nvSpPr>
        <p:spPr>
          <a:xfrm>
            <a:off x="7710814" y="2148600"/>
            <a:ext cx="3897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2F93"/>
                </a:solidFill>
              </a:rPr>
              <a:t>Titers more </a:t>
            </a:r>
            <a:r>
              <a:rPr lang="en-US" sz="2400" b="1" dirty="0">
                <a:solidFill>
                  <a:srgbClr val="2E2F93"/>
                </a:solidFill>
              </a:rPr>
              <a:t>closely match historical data </a:t>
            </a:r>
            <a:r>
              <a:rPr lang="en-US" sz="2400" dirty="0">
                <a:solidFill>
                  <a:srgbClr val="2E2F93"/>
                </a:solidFill>
              </a:rPr>
              <a:t>on D3 for AAV2 and AAV9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E2F93"/>
                </a:solidFill>
              </a:rPr>
              <a:t>D4 and D5 sample collection still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E2F93"/>
                </a:solidFill>
              </a:rPr>
              <a:t>Confident to continue to supernatant amino acid analysis if trends continue on D4, D5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AE0F449-10B8-8B3B-EA82-A819DD74FE87}"/>
              </a:ext>
            </a:extLst>
          </p:cNvPr>
          <p:cNvGraphicFramePr>
            <a:graphicFrameLocks/>
          </p:cNvGraphicFramePr>
          <p:nvPr/>
        </p:nvGraphicFramePr>
        <p:xfrm>
          <a:off x="1096015" y="1880288"/>
          <a:ext cx="6495911" cy="368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668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BF99-F6B9-BDDD-06E0-3A32120F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13" y="365126"/>
            <a:ext cx="9461186" cy="1070483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material received for SEC-MALS method development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4B554-A202-CAD1-FA3A-09652C657C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11354" y="1467613"/>
          <a:ext cx="7230504" cy="1576578"/>
        </p:xfrm>
        <a:graphic>
          <a:graphicData uri="http://schemas.openxmlformats.org/drawingml/2006/table">
            <a:tbl>
              <a:tblPr/>
              <a:tblGrid>
                <a:gridCol w="1593178">
                  <a:extLst>
                    <a:ext uri="{9D8B030D-6E8A-4147-A177-3AD203B41FA5}">
                      <a16:colId xmlns:a16="http://schemas.microsoft.com/office/drawing/2014/main" val="4262852418"/>
                    </a:ext>
                  </a:extLst>
                </a:gridCol>
                <a:gridCol w="3425216">
                  <a:extLst>
                    <a:ext uri="{9D8B030D-6E8A-4147-A177-3AD203B41FA5}">
                      <a16:colId xmlns:a16="http://schemas.microsoft.com/office/drawing/2014/main" val="3703885723"/>
                    </a:ext>
                  </a:extLst>
                </a:gridCol>
                <a:gridCol w="2212110">
                  <a:extLst>
                    <a:ext uri="{9D8B030D-6E8A-4147-A177-3AD203B41FA5}">
                      <a16:colId xmlns:a16="http://schemas.microsoft.com/office/drawing/2014/main" val="2302675769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u="sng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Sample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u="sng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Titer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u="sng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Note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50614"/>
                  </a:ext>
                </a:extLst>
              </a:tr>
              <a:tr h="50977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 AAV2 Full Capsids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4.27X10^11 vector genomes/mL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90% full capsids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977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 AAV2 Empty</a:t>
                      </a:r>
                    </a:p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capsids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1.34x10^13 capsids/mL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100% empty capsids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581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DEA3B74-E077-4E3E-61A8-5EF26724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10" y="3270923"/>
            <a:ext cx="6687483" cy="218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DFB9E-B15A-D00E-D573-7F0E031FC8F8}"/>
              </a:ext>
            </a:extLst>
          </p:cNvPr>
          <p:cNvSpPr txBox="1"/>
          <p:nvPr/>
        </p:nvSpPr>
        <p:spPr>
          <a:xfrm>
            <a:off x="2103120" y="5705856"/>
            <a:ext cx="8220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Potential for aggregation, titer and empty-full numbers in  one instrument</a:t>
            </a:r>
          </a:p>
        </p:txBody>
      </p:sp>
    </p:spTree>
    <p:extLst>
      <p:ext uri="{BB962C8B-B14F-4D97-AF65-F5344CB8AC3E}">
        <p14:creationId xmlns:p14="http://schemas.microsoft.com/office/powerpoint/2010/main" val="334902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B35D-A754-81B6-1C50-2E56EB07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4665-F6D1-22E1-8BC2-1E03C7B4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5" y="1399822"/>
            <a:ext cx="10512429" cy="4777141"/>
          </a:xfrm>
        </p:spPr>
        <p:txBody>
          <a:bodyPr/>
          <a:lstStyle/>
          <a:p>
            <a:r>
              <a:rPr lang="en-US" dirty="0"/>
              <a:t>Continue recovering thawed AMBIC cells in 1.293 media</a:t>
            </a:r>
          </a:p>
          <a:p>
            <a:pPr lvl="1"/>
            <a:r>
              <a:rPr lang="en-US" dirty="0"/>
              <a:t>Bank cells before further studies</a:t>
            </a:r>
          </a:p>
          <a:p>
            <a:r>
              <a:rPr lang="en-US" dirty="0"/>
              <a:t>Begin SEC-MALS method development</a:t>
            </a:r>
          </a:p>
          <a:p>
            <a:pPr lvl="1"/>
            <a:r>
              <a:rPr lang="en-US" dirty="0"/>
              <a:t>Full empty protocol</a:t>
            </a:r>
          </a:p>
          <a:p>
            <a:r>
              <a:rPr lang="en-US" dirty="0"/>
              <a:t>Complete AAV2 v AAV9 nutrient study</a:t>
            </a:r>
          </a:p>
          <a:p>
            <a:pPr lvl="1"/>
            <a:r>
              <a:rPr lang="en-US" dirty="0"/>
              <a:t>Harvest up to day 5</a:t>
            </a:r>
          </a:p>
          <a:p>
            <a:pPr lvl="1"/>
            <a:r>
              <a:rPr lang="en-US" dirty="0"/>
              <a:t>Conduct Rebel analysis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99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0444-28C5-3BC8-22D2-C08F2FB2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Reference Material Generation</a:t>
            </a:r>
          </a:p>
          <a:p>
            <a:r>
              <a:rPr lang="en-US" sz="2400" dirty="0"/>
              <a:t>Empty/Full Enrichment</a:t>
            </a:r>
          </a:p>
          <a:p>
            <a:r>
              <a:rPr lang="en-US" sz="2400" dirty="0"/>
              <a:t>HPLC Analysis of </a:t>
            </a:r>
            <a:r>
              <a:rPr lang="en-US" sz="2400" dirty="0" err="1"/>
              <a:t>Empty:Full</a:t>
            </a:r>
            <a:r>
              <a:rPr lang="en-US" sz="2400" dirty="0"/>
              <a:t> using ion-exchange chromatography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3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UML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0444-28C5-3BC8-22D2-C08F2FB2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Batch-to-Batch Variation troubleshooting</a:t>
            </a:r>
          </a:p>
          <a:p>
            <a:pPr lvl="1"/>
            <a:r>
              <a:rPr lang="en-US" sz="2000" dirty="0"/>
              <a:t>Troubleshooting transfection</a:t>
            </a:r>
          </a:p>
          <a:p>
            <a:pPr lvl="1"/>
            <a:r>
              <a:rPr lang="en-US" sz="2000" dirty="0"/>
              <a:t>Troubleshooting capsid lysis and qPCR</a:t>
            </a:r>
          </a:p>
          <a:p>
            <a:pPr lvl="1"/>
            <a:r>
              <a:rPr lang="en-US" sz="2000" dirty="0"/>
              <a:t>AAV2/9 capsid structure (amino acids frequency)</a:t>
            </a:r>
          </a:p>
          <a:p>
            <a:r>
              <a:rPr lang="en-US" sz="2400" dirty="0">
                <a:latin typeface="Arial"/>
                <a:cs typeface="Arial"/>
              </a:rPr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8022" y="77024"/>
            <a:ext cx="7797318" cy="63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Scale-up Material Generation – qPCR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5BBBF0-336A-953F-FC5F-3983A704A21E}"/>
              </a:ext>
            </a:extLst>
          </p:cNvPr>
          <p:cNvSpPr txBox="1"/>
          <p:nvPr/>
        </p:nvSpPr>
        <p:spPr>
          <a:xfrm>
            <a:off x="1266825" y="997623"/>
            <a:ext cx="4889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qPCR performed with linearized EGFP plasmid standard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‘Empty’ capsid lots show 3-log lower qPCR response compared to ‘Full’ capsid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‘Empty’ lots measure near background reading for Null lysate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6081B-12C5-69DA-EC3B-7CDDC752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964" y="856735"/>
            <a:ext cx="4424719" cy="2704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5AB2F-B35A-20AC-92CD-A68235F45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777976"/>
            <a:ext cx="4623316" cy="2837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4D2ED-AE6A-0481-3013-EC3B68CC7568}"/>
              </a:ext>
            </a:extLst>
          </p:cNvPr>
          <p:cNvSpPr txBox="1"/>
          <p:nvPr/>
        </p:nvSpPr>
        <p:spPr>
          <a:xfrm>
            <a:off x="6696075" y="4028532"/>
            <a:ext cx="3971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 of 3.72 E 11 VG/mL culture for ‘Full’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Total of 6.44 E 14 VGs produced</a:t>
            </a:r>
          </a:p>
        </p:txBody>
      </p:sp>
    </p:spTree>
    <p:extLst>
      <p:ext uri="{BB962C8B-B14F-4D97-AF65-F5344CB8AC3E}">
        <p14:creationId xmlns:p14="http://schemas.microsoft.com/office/powerpoint/2010/main" val="345352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47800" y="167875"/>
            <a:ext cx="10134600" cy="660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Reference Material Generation – Downstream Process Update</a:t>
            </a:r>
          </a:p>
        </p:txBody>
      </p:sp>
      <p:pic>
        <p:nvPicPr>
          <p:cNvPr id="6" name="Picture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55DF412F-738F-B42F-4B8D-F85C903DC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52" y="1613029"/>
            <a:ext cx="7983697" cy="2257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70EC8F-DA1E-BDE6-B370-A191425F855B}"/>
              </a:ext>
            </a:extLst>
          </p:cNvPr>
          <p:cNvSpPr txBox="1"/>
          <p:nvPr/>
        </p:nvSpPr>
        <p:spPr>
          <a:xfrm>
            <a:off x="3166173" y="3823342"/>
            <a:ext cx="27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AAV9 Empty capsid</a:t>
            </a:r>
          </a:p>
          <a:p>
            <a:r>
              <a:rPr lang="en-US" dirty="0"/>
              <a:t>PAAV9 chromatogram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76C3D-5014-9A0D-5F67-EAF87315CAA0}"/>
              </a:ext>
            </a:extLst>
          </p:cNvPr>
          <p:cNvSpPr txBox="1"/>
          <p:nvPr/>
        </p:nvSpPr>
        <p:spPr>
          <a:xfrm>
            <a:off x="7433373" y="3817356"/>
            <a:ext cx="27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AAV9 Full-containing</a:t>
            </a:r>
          </a:p>
          <a:p>
            <a:r>
              <a:rPr lang="en-US" dirty="0"/>
              <a:t>PAAV9 chromatogram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D8FC3-20C2-22CF-E8AC-415E583C131D}"/>
              </a:ext>
            </a:extLst>
          </p:cNvPr>
          <p:cNvSpPr txBox="1"/>
          <p:nvPr/>
        </p:nvSpPr>
        <p:spPr>
          <a:xfrm>
            <a:off x="4973956" y="4636056"/>
            <a:ext cx="13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UV 280 nm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AAE64-8E25-FBD0-914B-0F7A611D640B}"/>
              </a:ext>
            </a:extLst>
          </p:cNvPr>
          <p:cNvSpPr txBox="1"/>
          <p:nvPr/>
        </p:nvSpPr>
        <p:spPr>
          <a:xfrm>
            <a:off x="7326631" y="4636056"/>
            <a:ext cx="13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UV 260 nm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17EA14-C50A-3EE7-6FD1-28AA8A83C35C}"/>
              </a:ext>
            </a:extLst>
          </p:cNvPr>
          <p:cNvCxnSpPr/>
          <p:nvPr/>
        </p:nvCxnSpPr>
        <p:spPr>
          <a:xfrm>
            <a:off x="4236720" y="4820722"/>
            <a:ext cx="640080" cy="0"/>
          </a:xfrm>
          <a:prstGeom prst="line">
            <a:avLst/>
          </a:prstGeom>
          <a:ln w="38100">
            <a:solidFill>
              <a:srgbClr val="3E74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DFA00C-841B-50DB-F1A4-A0A6B07F4C1A}"/>
              </a:ext>
            </a:extLst>
          </p:cNvPr>
          <p:cNvCxnSpPr/>
          <p:nvPr/>
        </p:nvCxnSpPr>
        <p:spPr>
          <a:xfrm>
            <a:off x="6619875" y="4820722"/>
            <a:ext cx="640080" cy="0"/>
          </a:xfrm>
          <a:prstGeom prst="line">
            <a:avLst/>
          </a:prstGeom>
          <a:ln w="38100">
            <a:solidFill>
              <a:srgbClr val="F29F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FE8C9BB-2BA2-641D-2FDD-1A06F0E6BE5A}"/>
              </a:ext>
            </a:extLst>
          </p:cNvPr>
          <p:cNvSpPr txBox="1"/>
          <p:nvPr/>
        </p:nvSpPr>
        <p:spPr>
          <a:xfrm>
            <a:off x="2524570" y="5572142"/>
            <a:ext cx="76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mL elution pools collected into neutralization buffer for each material lot</a:t>
            </a:r>
          </a:p>
        </p:txBody>
      </p:sp>
    </p:spTree>
    <p:extLst>
      <p:ext uri="{BB962C8B-B14F-4D97-AF65-F5344CB8AC3E}">
        <p14:creationId xmlns:p14="http://schemas.microsoft.com/office/powerpoint/2010/main" val="349685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C86507-CBC5-D6FE-27A8-F994A4D35207}"/>
              </a:ext>
            </a:extLst>
          </p:cNvPr>
          <p:cNvSpPr txBox="1">
            <a:spLocks/>
          </p:cNvSpPr>
          <p:nvPr/>
        </p:nvSpPr>
        <p:spPr>
          <a:xfrm>
            <a:off x="2649098" y="2259"/>
            <a:ext cx="7797318" cy="54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Full / Empty separation screening run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86F641-E75A-2872-ACC7-EA9779269832}"/>
              </a:ext>
            </a:extLst>
          </p:cNvPr>
          <p:cNvGrpSpPr/>
          <p:nvPr/>
        </p:nvGrpSpPr>
        <p:grpSpPr>
          <a:xfrm>
            <a:off x="2717679" y="1467942"/>
            <a:ext cx="7137997" cy="3922115"/>
            <a:chOff x="279719" y="2143125"/>
            <a:chExt cx="7137997" cy="39221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5B0957-C320-CDEF-D0BB-2A9E798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719" y="2143125"/>
              <a:ext cx="7137997" cy="392211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1B1A5F-7D1C-5FFA-B743-FED0F45818DF}"/>
                </a:ext>
              </a:extLst>
            </p:cNvPr>
            <p:cNvSpPr/>
            <p:nvPr/>
          </p:nvSpPr>
          <p:spPr>
            <a:xfrm>
              <a:off x="3377042" y="3665987"/>
              <a:ext cx="2238375" cy="19462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72B9B05-0AEF-E0FC-78B3-E69175772167}"/>
              </a:ext>
            </a:extLst>
          </p:cNvPr>
          <p:cNvSpPr txBox="1"/>
          <p:nvPr/>
        </p:nvSpPr>
        <p:spPr>
          <a:xfrm>
            <a:off x="4461525" y="5656863"/>
            <a:ext cx="454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Target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Empty removal - 5% Buffer B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elution – 50% Buffer B step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BE18F-340D-9BFC-DAD4-C2E59C949744}"/>
              </a:ext>
            </a:extLst>
          </p:cNvPr>
          <p:cNvSpPr txBox="1"/>
          <p:nvPr/>
        </p:nvSpPr>
        <p:spPr>
          <a:xfrm>
            <a:off x="3276600" y="831805"/>
            <a:ext cx="74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 – Separate AAV9 full and empty capsids after affinity purification</a:t>
            </a:r>
          </a:p>
        </p:txBody>
      </p:sp>
    </p:spTree>
    <p:extLst>
      <p:ext uri="{BB962C8B-B14F-4D97-AF65-F5344CB8AC3E}">
        <p14:creationId xmlns:p14="http://schemas.microsoft.com/office/powerpoint/2010/main" val="139290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C86507-CBC5-D6FE-27A8-F994A4D35207}"/>
              </a:ext>
            </a:extLst>
          </p:cNvPr>
          <p:cNvSpPr txBox="1">
            <a:spLocks/>
          </p:cNvSpPr>
          <p:nvPr/>
        </p:nvSpPr>
        <p:spPr>
          <a:xfrm>
            <a:off x="2649098" y="2259"/>
            <a:ext cx="7797318" cy="54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Full / Empty separation optimization 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A150C-C7FC-DD0B-68A1-9C50712D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46" y="544532"/>
            <a:ext cx="6616557" cy="374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27D16-943D-04CA-795E-156ADA4C0E2B}"/>
              </a:ext>
            </a:extLst>
          </p:cNvPr>
          <p:cNvSpPr txBox="1"/>
          <p:nvPr/>
        </p:nvSpPr>
        <p:spPr>
          <a:xfrm>
            <a:off x="1438275" y="4170930"/>
            <a:ext cx="9810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‘empty removal’ peak and ‘full capsid’ peaks were fractionated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Capsid titer (AAVX octet) and VG titer (qPCR) of load material and two fractionated peaks were measured to evaluate separation (full capsid enrichment and yield)</a:t>
            </a:r>
          </a:p>
          <a:p>
            <a:r>
              <a:rPr lang="en-US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performance is acceptable – process AAV9 material lots to generate AAV9 reference standards with higher full%</a:t>
            </a:r>
          </a:p>
        </p:txBody>
      </p:sp>
    </p:spTree>
    <p:extLst>
      <p:ext uri="{BB962C8B-B14F-4D97-AF65-F5344CB8AC3E}">
        <p14:creationId xmlns:p14="http://schemas.microsoft.com/office/powerpoint/2010/main" val="64141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715900-B473-4010-CF29-CA086313B183}"/>
              </a:ext>
            </a:extLst>
          </p:cNvPr>
          <p:cNvSpPr txBox="1">
            <a:spLocks/>
          </p:cNvSpPr>
          <p:nvPr/>
        </p:nvSpPr>
        <p:spPr>
          <a:xfrm>
            <a:off x="2649098" y="2259"/>
            <a:ext cx="7797318" cy="54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Full / Empty separation optimization run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CF28A8-5481-7AD6-798F-14179ABA229D}"/>
              </a:ext>
            </a:extLst>
          </p:cNvPr>
          <p:cNvGraphicFramePr>
            <a:graphicFrameLocks/>
          </p:cNvGraphicFramePr>
          <p:nvPr/>
        </p:nvGraphicFramePr>
        <p:xfrm>
          <a:off x="1966688" y="3588262"/>
          <a:ext cx="4397646" cy="29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15BB13-E245-A46A-ABD7-BF5186F6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44" y="696064"/>
            <a:ext cx="4665980" cy="26430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067F7-80BE-0C28-8F7C-7850932F8E8E}"/>
              </a:ext>
            </a:extLst>
          </p:cNvPr>
          <p:cNvSpPr txBox="1"/>
          <p:nvPr/>
        </p:nvSpPr>
        <p:spPr>
          <a:xfrm>
            <a:off x="6773196" y="696063"/>
            <a:ext cx="3441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Capsid yield balance calculated using AAVX octet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VG yield balance calculated using qPCR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F/E calculated using both AAVX octet and qPCR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98D1B4-DDC6-F382-D2E0-887B65EF27E8}"/>
              </a:ext>
            </a:extLst>
          </p:cNvPr>
          <p:cNvGraphicFramePr>
            <a:graphicFrameLocks noGrp="1"/>
          </p:cNvGraphicFramePr>
          <p:nvPr/>
        </p:nvGraphicFramePr>
        <p:xfrm>
          <a:off x="6648194" y="2756192"/>
          <a:ext cx="3846983" cy="672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331">
                  <a:extLst>
                    <a:ext uri="{9D8B030D-6E8A-4147-A177-3AD203B41FA5}">
                      <a16:colId xmlns:a16="http://schemas.microsoft.com/office/drawing/2014/main" val="3316606856"/>
                    </a:ext>
                  </a:extLst>
                </a:gridCol>
                <a:gridCol w="1435716">
                  <a:extLst>
                    <a:ext uri="{9D8B030D-6E8A-4147-A177-3AD203B41FA5}">
                      <a16:colId xmlns:a16="http://schemas.microsoft.com/office/drawing/2014/main" val="1428079498"/>
                    </a:ext>
                  </a:extLst>
                </a:gridCol>
                <a:gridCol w="1490936">
                  <a:extLst>
                    <a:ext uri="{9D8B030D-6E8A-4147-A177-3AD203B41FA5}">
                      <a16:colId xmlns:a16="http://schemas.microsoft.com/office/drawing/2014/main" val="2515384080"/>
                    </a:ext>
                  </a:extLst>
                </a:gridCol>
              </a:tblGrid>
              <a:tr h="42515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F/E calc - load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F/E calc - high salt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65158865"/>
                  </a:ext>
                </a:extLst>
              </a:tr>
              <a:tr h="214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AAV9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034572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58197E-A9E0-15A1-C717-8B2B57C27446}"/>
              </a:ext>
            </a:extLst>
          </p:cNvPr>
          <p:cNvSpPr txBox="1"/>
          <p:nvPr/>
        </p:nvSpPr>
        <p:spPr>
          <a:xfrm>
            <a:off x="6650028" y="3858791"/>
            <a:ext cx="38451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Re-optimize to further enrich full capsid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shallow elution gradient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higher % salt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‘more accurate’ method to measure F/E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method to affinity-purified vector lots to generate reference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2D5F6-B882-A256-52CA-E18C9040869D}"/>
              </a:ext>
            </a:extLst>
          </p:cNvPr>
          <p:cNvSpPr txBox="1"/>
          <p:nvPr/>
        </p:nvSpPr>
        <p:spPr>
          <a:xfrm>
            <a:off x="2553376" y="1512861"/>
            <a:ext cx="160125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UV 260/280 -  0.61</a:t>
            </a:r>
          </a:p>
          <a:p>
            <a:r>
              <a:rPr lang="en-US" sz="1400" dirty="0"/>
              <a:t>Capsid yield – 41%</a:t>
            </a:r>
          </a:p>
          <a:p>
            <a:r>
              <a:rPr lang="en-US" sz="1400" dirty="0"/>
              <a:t>VG yield – 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091D5-1D02-A579-E3FC-C1132474DBD0}"/>
              </a:ext>
            </a:extLst>
          </p:cNvPr>
          <p:cNvSpPr txBox="1"/>
          <p:nvPr/>
        </p:nvSpPr>
        <p:spPr>
          <a:xfrm>
            <a:off x="4845269" y="1414088"/>
            <a:ext cx="160125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UV 260/280 -  0.75</a:t>
            </a:r>
          </a:p>
          <a:p>
            <a:r>
              <a:rPr lang="en-US" sz="1400" dirty="0"/>
              <a:t>Capsid yield – 59%</a:t>
            </a:r>
          </a:p>
          <a:p>
            <a:r>
              <a:rPr lang="en-US" sz="1400" dirty="0"/>
              <a:t>VG yield – 91%</a:t>
            </a:r>
          </a:p>
        </p:txBody>
      </p:sp>
    </p:spTree>
    <p:extLst>
      <p:ext uri="{BB962C8B-B14F-4D97-AF65-F5344CB8AC3E}">
        <p14:creationId xmlns:p14="http://schemas.microsoft.com/office/powerpoint/2010/main" val="582574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C86507-CBC5-D6FE-27A8-F994A4D35207}"/>
              </a:ext>
            </a:extLst>
          </p:cNvPr>
          <p:cNvSpPr txBox="1">
            <a:spLocks/>
          </p:cNvSpPr>
          <p:nvPr/>
        </p:nvSpPr>
        <p:spPr>
          <a:xfrm>
            <a:off x="2649098" y="2259"/>
            <a:ext cx="7797318" cy="54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method development for F/E measurement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65540-1FD7-160D-A111-A0D258F46422}"/>
              </a:ext>
            </a:extLst>
          </p:cNvPr>
          <p:cNvSpPr txBox="1"/>
          <p:nvPr/>
        </p:nvSpPr>
        <p:spPr>
          <a:xfrm>
            <a:off x="1209675" y="640549"/>
            <a:ext cx="10572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 and reproducible F/E capsid ratios can be measured with </a:t>
            </a:r>
            <a:r>
              <a:rPr lang="en-US" b="1" dirty="0"/>
              <a:t>Agilent Bio SAX strong anion exchange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DBA373-38FA-66A7-6AC7-5C9068E0E562}"/>
              </a:ext>
            </a:extLst>
          </p:cNvPr>
          <p:cNvGraphicFramePr>
            <a:graphicFrameLocks noGrp="1"/>
          </p:cNvGraphicFramePr>
          <p:nvPr/>
        </p:nvGraphicFramePr>
        <p:xfrm>
          <a:off x="2659090" y="4401347"/>
          <a:ext cx="4078500" cy="2062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500">
                  <a:extLst>
                    <a:ext uri="{9D8B030D-6E8A-4147-A177-3AD203B41FA5}">
                      <a16:colId xmlns:a16="http://schemas.microsoft.com/office/drawing/2014/main" val="262667734"/>
                    </a:ext>
                  </a:extLst>
                </a:gridCol>
              </a:tblGrid>
              <a:tr h="4314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Pump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37740"/>
                  </a:ext>
                </a:extLst>
              </a:tr>
              <a:tr h="6737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A: 70 mM bis-tris propane, pH 9.0, 2 mM MgCl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71521"/>
                  </a:ext>
                </a:extLst>
              </a:tr>
              <a:tr h="9573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B: 70 mM bis-tris propane + 1 M tetramethylammonium chloride, pH 9.0, 2 mM MgCl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4289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46BF80-5C86-9A20-98A2-585DC18E61BC}"/>
              </a:ext>
            </a:extLst>
          </p:cNvPr>
          <p:cNvGraphicFramePr>
            <a:graphicFrameLocks noGrp="1"/>
          </p:cNvGraphicFramePr>
          <p:nvPr/>
        </p:nvGraphicFramePr>
        <p:xfrm>
          <a:off x="6922424" y="4402318"/>
          <a:ext cx="3523993" cy="206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166">
                  <a:extLst>
                    <a:ext uri="{9D8B030D-6E8A-4147-A177-3AD203B41FA5}">
                      <a16:colId xmlns:a16="http://schemas.microsoft.com/office/drawing/2014/main" val="3482223386"/>
                    </a:ext>
                  </a:extLst>
                </a:gridCol>
                <a:gridCol w="770166">
                  <a:extLst>
                    <a:ext uri="{9D8B030D-6E8A-4147-A177-3AD203B41FA5}">
                      <a16:colId xmlns:a16="http://schemas.microsoft.com/office/drawing/2014/main" val="1509810609"/>
                    </a:ext>
                  </a:extLst>
                </a:gridCol>
                <a:gridCol w="770166">
                  <a:extLst>
                    <a:ext uri="{9D8B030D-6E8A-4147-A177-3AD203B41FA5}">
                      <a16:colId xmlns:a16="http://schemas.microsoft.com/office/drawing/2014/main" val="3573210315"/>
                    </a:ext>
                  </a:extLst>
                </a:gridCol>
                <a:gridCol w="1213495">
                  <a:extLst>
                    <a:ext uri="{9D8B030D-6E8A-4147-A177-3AD203B41FA5}">
                      <a16:colId xmlns:a16="http://schemas.microsoft.com/office/drawing/2014/main" val="2728785861"/>
                    </a:ext>
                  </a:extLst>
                </a:gridCol>
              </a:tblGrid>
              <a:tr h="5788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Flow Rate (mL/min)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460587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750422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33473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340251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914683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6940F37-4400-CDAC-911C-31B4EC77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2" t="48253" b="6664"/>
          <a:stretch/>
        </p:blipFill>
        <p:spPr>
          <a:xfrm>
            <a:off x="4526632" y="1427965"/>
            <a:ext cx="6014054" cy="29408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C116EC-4E2B-BE27-92D1-20713E6172FD}"/>
              </a:ext>
            </a:extLst>
          </p:cNvPr>
          <p:cNvSpPr txBox="1"/>
          <p:nvPr/>
        </p:nvSpPr>
        <p:spPr>
          <a:xfrm>
            <a:off x="1282731" y="1904672"/>
            <a:ext cx="32439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peak height ~ F/E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with orthogonal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9D2B9C-F855-3335-C80A-AFB74F1A841B}"/>
              </a:ext>
            </a:extLst>
          </p:cNvPr>
          <p:cNvSpPr txBox="1"/>
          <p:nvPr/>
        </p:nvSpPr>
        <p:spPr>
          <a:xfrm>
            <a:off x="2659091" y="6524660"/>
            <a:ext cx="2833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(1) </a:t>
            </a:r>
            <a:r>
              <a:rPr lang="en-US" sz="1200" dirty="0" err="1"/>
              <a:t>Liau</a:t>
            </a:r>
            <a:r>
              <a:rPr lang="en-US" sz="1200" dirty="0"/>
              <a:t>, B. Agilent Applications, </a:t>
            </a:r>
            <a:r>
              <a:rPr lang="en-US" sz="1200" b="1" dirty="0"/>
              <a:t>2022</a:t>
            </a:r>
            <a:r>
              <a:rPr lang="en-US" sz="1200" dirty="0"/>
              <a:t>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8FDE00-B5E7-1EA3-8FB5-39F5BED45760}"/>
              </a:ext>
            </a:extLst>
          </p:cNvPr>
          <p:cNvSpPr txBox="1"/>
          <p:nvPr/>
        </p:nvSpPr>
        <p:spPr>
          <a:xfrm>
            <a:off x="10095263" y="1123226"/>
            <a:ext cx="400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80764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585F3B-3DD9-12F8-70AF-C463FC3F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95528"/>
              </p:ext>
            </p:extLst>
          </p:nvPr>
        </p:nvGraphicFramePr>
        <p:xfrm>
          <a:off x="1053485" y="1341912"/>
          <a:ext cx="10928718" cy="511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542">
                  <a:extLst>
                    <a:ext uri="{9D8B030D-6E8A-4147-A177-3AD203B41FA5}">
                      <a16:colId xmlns:a16="http://schemas.microsoft.com/office/drawing/2014/main" val="1345053771"/>
                    </a:ext>
                  </a:extLst>
                </a:gridCol>
                <a:gridCol w="824068">
                  <a:extLst>
                    <a:ext uri="{9D8B030D-6E8A-4147-A177-3AD203B41FA5}">
                      <a16:colId xmlns:a16="http://schemas.microsoft.com/office/drawing/2014/main" val="2177322711"/>
                    </a:ext>
                  </a:extLst>
                </a:gridCol>
                <a:gridCol w="773615">
                  <a:extLst>
                    <a:ext uri="{9D8B030D-6E8A-4147-A177-3AD203B41FA5}">
                      <a16:colId xmlns:a16="http://schemas.microsoft.com/office/drawing/2014/main" val="2366938312"/>
                    </a:ext>
                  </a:extLst>
                </a:gridCol>
                <a:gridCol w="1715408">
                  <a:extLst>
                    <a:ext uri="{9D8B030D-6E8A-4147-A177-3AD203B41FA5}">
                      <a16:colId xmlns:a16="http://schemas.microsoft.com/office/drawing/2014/main" val="1795989593"/>
                    </a:ext>
                  </a:extLst>
                </a:gridCol>
                <a:gridCol w="1059516">
                  <a:extLst>
                    <a:ext uri="{9D8B030D-6E8A-4147-A177-3AD203B41FA5}">
                      <a16:colId xmlns:a16="http://schemas.microsoft.com/office/drawing/2014/main" val="1005080207"/>
                    </a:ext>
                  </a:extLst>
                </a:gridCol>
                <a:gridCol w="1364642">
                  <a:extLst>
                    <a:ext uri="{9D8B030D-6E8A-4147-A177-3AD203B41FA5}">
                      <a16:colId xmlns:a16="http://schemas.microsoft.com/office/drawing/2014/main" val="3748448111"/>
                    </a:ext>
                  </a:extLst>
                </a:gridCol>
                <a:gridCol w="1427100">
                  <a:extLst>
                    <a:ext uri="{9D8B030D-6E8A-4147-A177-3AD203B41FA5}">
                      <a16:colId xmlns:a16="http://schemas.microsoft.com/office/drawing/2014/main" val="3108418194"/>
                    </a:ext>
                  </a:extLst>
                </a:gridCol>
                <a:gridCol w="1353827">
                  <a:extLst>
                    <a:ext uri="{9D8B030D-6E8A-4147-A177-3AD203B41FA5}">
                      <a16:colId xmlns:a16="http://schemas.microsoft.com/office/drawing/2014/main" val="3944825624"/>
                    </a:ext>
                  </a:extLst>
                </a:gridCol>
              </a:tblGrid>
              <a:tr h="9487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Transfection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Seeding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PEI:DNA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pHelper</a:t>
                      </a:r>
                      <a:r>
                        <a:rPr lang="en-US" sz="1200" dirty="0"/>
                        <a:t> :</a:t>
                      </a:r>
                      <a:r>
                        <a:rPr lang="en-US" sz="1200" dirty="0" err="1"/>
                        <a:t>pGOI:pRep</a:t>
                      </a:r>
                      <a:r>
                        <a:rPr lang="en-US" sz="1200" dirty="0"/>
                        <a:t>/Cap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DNA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VCD on harvest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GFP expression on harvest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Genome titer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305390"/>
                  </a:ext>
                </a:extLst>
              </a:tr>
              <a:tr h="102547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BalanCD</a:t>
                      </a:r>
                      <a:r>
                        <a:rPr lang="en-US" sz="1200" dirty="0"/>
                        <a:t> HEK293 cells for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AAV2 </a:t>
                      </a:r>
                      <a:r>
                        <a:rPr lang="en-US" sz="1200" dirty="0" err="1"/>
                        <a:t>productin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Yongdan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2*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200" dirty="0"/>
                        <a:t>Cells/mL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1:1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1:1:1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0.75 pg/cell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6.2*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Cells/m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3.93E12 vg/liter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19961"/>
                  </a:ext>
                </a:extLst>
              </a:tr>
              <a:tr h="1048533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HEK293 cells for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AAV2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production (Hourieh)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</a:t>
                      </a:r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Cells/mL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1:1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1:1:1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0.75 pg/cell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5.6*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Cells/mL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2.8E12 vg/liter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76381"/>
                  </a:ext>
                </a:extLst>
              </a:tr>
              <a:tr h="1048533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HEK293 cells for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AAV2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production (George)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</a:t>
                      </a:r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Cells/mL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1:1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1:1:1</a:t>
                      </a:r>
                    </a:p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0.75 pg/cell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3*</a:t>
                      </a:r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Cells/mL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5E12 vg/liter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89984"/>
                  </a:ext>
                </a:extLst>
              </a:tr>
              <a:tr h="1048533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HEK293 cells for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AAV9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(Hourieh)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2*</a:t>
                      </a:r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200"/>
                        <a:t>Cells/mL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1:1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1:1:1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0.75 pg/cell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7*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Cells/mL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9.6E12 vg/liter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83375"/>
                  </a:ext>
                </a:extLst>
              </a:tr>
            </a:tbl>
          </a:graphicData>
        </a:graphic>
      </p:graphicFrame>
      <p:pic>
        <p:nvPicPr>
          <p:cNvPr id="4" name="Picture 3" descr="A green background with many small dots&#10;&#10;Description automatically generated">
            <a:extLst>
              <a:ext uri="{FF2B5EF4-FFF2-40B4-BE49-F238E27FC236}">
                <a16:creationId xmlns:a16="http://schemas.microsoft.com/office/drawing/2014/main" id="{ACAC90BD-4DF9-B368-4C94-C2554E12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32669" y="2388896"/>
            <a:ext cx="1375955" cy="779853"/>
          </a:xfrm>
          <a:prstGeom prst="rect">
            <a:avLst/>
          </a:prstGeom>
        </p:spPr>
      </p:pic>
      <p:pic>
        <p:nvPicPr>
          <p:cNvPr id="6" name="Picture 2" descr="Green dots on a yellow background&#10;&#10;Description automatically generated">
            <a:extLst>
              <a:ext uri="{FF2B5EF4-FFF2-40B4-BE49-F238E27FC236}">
                <a16:creationId xmlns:a16="http://schemas.microsoft.com/office/drawing/2014/main" id="{6C5380BE-7ED0-05FE-3239-5D563C54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69" y="3435880"/>
            <a:ext cx="1375955" cy="7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reen lights on a green background&#10;&#10;Description automatically generated">
            <a:extLst>
              <a:ext uri="{FF2B5EF4-FFF2-40B4-BE49-F238E27FC236}">
                <a16:creationId xmlns:a16="http://schemas.microsoft.com/office/drawing/2014/main" id="{D0E34716-4E98-B129-0E0F-1ED8211F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70" y="5516088"/>
            <a:ext cx="1375954" cy="8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D47D25B-FB03-7BA8-1169-22D1064F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800" dirty="0"/>
              <a:t>Troubleshooting Transfection</a:t>
            </a:r>
          </a:p>
        </p:txBody>
      </p:sp>
    </p:spTree>
    <p:extLst>
      <p:ext uri="{BB962C8B-B14F-4D97-AF65-F5344CB8AC3E}">
        <p14:creationId xmlns:p14="http://schemas.microsoft.com/office/powerpoint/2010/main" val="128611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03242F-185B-9587-242A-DD22D904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800" dirty="0"/>
              <a:t>Troubleshooting Transfection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C1614-E472-CE47-65B9-568D5F998503}"/>
              </a:ext>
            </a:extLst>
          </p:cNvPr>
          <p:cNvSpPr txBox="1"/>
          <p:nvPr/>
        </p:nvSpPr>
        <p:spPr>
          <a:xfrm>
            <a:off x="1243743" y="1278922"/>
            <a:ext cx="10615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Transient transfection under identical conditions are independently conducted by multiple operators</a:t>
            </a:r>
            <a:r>
              <a:rPr lang="en-US" b="0" i="0" u="none" strike="noStrike" dirty="0">
                <a:effectLst/>
                <a:latin typeface="Söhne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genome titer for AAV2/2 ranged from 2.8E12 vg/liter to 5E12 vg/liter.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Planning to send our purified plasmids to JHU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CCEFA75-0641-4FD2-C7DF-D2751B852E4E}"/>
              </a:ext>
            </a:extLst>
          </p:cNvPr>
          <p:cNvSpPr/>
          <p:nvPr/>
        </p:nvSpPr>
        <p:spPr>
          <a:xfrm>
            <a:off x="5921829" y="3010988"/>
            <a:ext cx="174171" cy="836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5B0A6D-AD57-2238-5D32-12BA9AA70B5B}"/>
              </a:ext>
            </a:extLst>
          </p:cNvPr>
          <p:cNvSpPr txBox="1"/>
          <p:nvPr/>
        </p:nvSpPr>
        <p:spPr>
          <a:xfrm>
            <a:off x="6096000" y="3010988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Cross-comparison of transfection procedure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3B279-A9A0-79FF-820B-7C52926C42A7}"/>
              </a:ext>
            </a:extLst>
          </p:cNvPr>
          <p:cNvSpPr txBox="1"/>
          <p:nvPr/>
        </p:nvSpPr>
        <p:spPr>
          <a:xfrm>
            <a:off x="6096000" y="3428999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the plasmids         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7ABDEE-B33F-8227-E8DC-C2D58DAECA58}"/>
              </a:ext>
            </a:extLst>
          </p:cNvPr>
          <p:cNvSpPr txBox="1"/>
          <p:nvPr/>
        </p:nvSpPr>
        <p:spPr>
          <a:xfrm>
            <a:off x="1708341" y="4099506"/>
            <a:ext cx="1129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Inclusion of a D3-post transfected sample as a control              mitigate potential assay variability.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24AD73-3B07-651C-F774-538B1571E2BF}"/>
              </a:ext>
            </a:extLst>
          </p:cNvPr>
          <p:cNvCxnSpPr/>
          <p:nvPr/>
        </p:nvCxnSpPr>
        <p:spPr>
          <a:xfrm>
            <a:off x="7197114" y="4299219"/>
            <a:ext cx="513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1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645ED9-C122-56FC-766E-5E6F62CB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800" dirty="0"/>
              <a:t>Troubleshooting Capsid Lysis Method and qPCR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E2A1-0758-C8B4-1CB4-CE3E7E7F2E83}"/>
              </a:ext>
            </a:extLst>
          </p:cNvPr>
          <p:cNvSpPr txBox="1"/>
          <p:nvPr/>
        </p:nvSpPr>
        <p:spPr>
          <a:xfrm>
            <a:off x="1293619" y="1449581"/>
            <a:ext cx="902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Capsid lysis method (PK treatment vs. Qiagen kit)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7EDC0E-43EA-4E34-F229-7116AB65A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64665"/>
              </p:ext>
            </p:extLst>
          </p:nvPr>
        </p:nvGraphicFramePr>
        <p:xfrm>
          <a:off x="1777997" y="4241107"/>
          <a:ext cx="8305075" cy="19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918">
                  <a:extLst>
                    <a:ext uri="{9D8B030D-6E8A-4147-A177-3AD203B41FA5}">
                      <a16:colId xmlns:a16="http://schemas.microsoft.com/office/drawing/2014/main" val="3665607683"/>
                    </a:ext>
                  </a:extLst>
                </a:gridCol>
                <a:gridCol w="2447969">
                  <a:extLst>
                    <a:ext uri="{9D8B030D-6E8A-4147-A177-3AD203B41FA5}">
                      <a16:colId xmlns:a16="http://schemas.microsoft.com/office/drawing/2014/main" val="1862886991"/>
                    </a:ext>
                  </a:extLst>
                </a:gridCol>
                <a:gridCol w="2628188">
                  <a:extLst>
                    <a:ext uri="{9D8B030D-6E8A-4147-A177-3AD203B41FA5}">
                      <a16:colId xmlns:a16="http://schemas.microsoft.com/office/drawing/2014/main" val="2541073177"/>
                    </a:ext>
                  </a:extLst>
                </a:gridCol>
              </a:tblGrid>
              <a:tr h="5068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PK treatment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Qiagen 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29289"/>
                  </a:ext>
                </a:extLst>
              </a:tr>
              <a:tr h="708148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BalanCD</a:t>
                      </a:r>
                      <a:r>
                        <a:rPr lang="en-US" sz="1400" dirty="0"/>
                        <a:t> HEK293 cells for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AAV2/2</a:t>
                      </a:r>
                      <a:r>
                        <a:rPr lang="en-US" sz="1400" dirty="0"/>
                        <a:t> production (</a:t>
                      </a:r>
                      <a:r>
                        <a:rPr lang="en-US" sz="1400" dirty="0" err="1"/>
                        <a:t>Yongdan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3.93E12 vg/liter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2.21E12 vg/liter (2000X dilution)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47430"/>
                  </a:ext>
                </a:extLst>
              </a:tr>
              <a:tr h="708148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BalanCD</a:t>
                      </a:r>
                      <a:r>
                        <a:rPr lang="en-US" sz="1400" dirty="0"/>
                        <a:t> HEK293 cells for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AAV2/9</a:t>
                      </a:r>
                      <a:r>
                        <a:rPr lang="en-US" sz="1400" dirty="0"/>
                        <a:t> production (Hourieh)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9.6E12 vg/liter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1.08E13 vg/liter (2000X dilution)</a:t>
                      </a:r>
                    </a:p>
                    <a:p>
                      <a:r>
                        <a:rPr lang="en-US" sz="1400" dirty="0"/>
                        <a:t>1.02E13 vg/liter (10000X dilution)</a:t>
                      </a:r>
                    </a:p>
                    <a:p>
                      <a:r>
                        <a:rPr lang="en-US" sz="1400" dirty="0"/>
                        <a:t>9.25E12 vg/liter (1000X dilution)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41209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50D7477-D9B7-0B4E-7B37-A76C6D3A8901}"/>
              </a:ext>
            </a:extLst>
          </p:cNvPr>
          <p:cNvSpPr txBox="1"/>
          <p:nvPr/>
        </p:nvSpPr>
        <p:spPr>
          <a:xfrm>
            <a:off x="1680753" y="1969663"/>
            <a:ext cx="8499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dilution factor (DNase treatment/ CGT lysis buffer/ CGT dilution buffer)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BalanCD</a:t>
            </a:r>
            <a:r>
              <a:rPr lang="en-US" sz="1600" dirty="0"/>
              <a:t> HEK293 cells for </a:t>
            </a:r>
            <a:r>
              <a:rPr lang="en-US" sz="1600" dirty="0">
                <a:solidFill>
                  <a:srgbClr val="FF0000"/>
                </a:solidFill>
              </a:rPr>
              <a:t>AA2/2</a:t>
            </a:r>
            <a:r>
              <a:rPr lang="en-US" sz="1600" dirty="0"/>
              <a:t> production                 2000X  (10X*10X*20X)              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709FD-3F5A-7E42-4E17-BEEA772447FC}"/>
              </a:ext>
            </a:extLst>
          </p:cNvPr>
          <p:cNvCxnSpPr/>
          <p:nvPr/>
        </p:nvCxnSpPr>
        <p:spPr>
          <a:xfrm>
            <a:off x="6222273" y="2688774"/>
            <a:ext cx="583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803727-B030-804B-C5D3-34364C37BAA1}"/>
              </a:ext>
            </a:extLst>
          </p:cNvPr>
          <p:cNvSpPr txBox="1"/>
          <p:nvPr/>
        </p:nvSpPr>
        <p:spPr>
          <a:xfrm>
            <a:off x="2105297" y="3162885"/>
            <a:ext cx="5947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BalanCD</a:t>
            </a:r>
            <a:r>
              <a:rPr lang="en-US" sz="1600" dirty="0"/>
              <a:t> HEK293 cells for </a:t>
            </a:r>
            <a:r>
              <a:rPr lang="en-US" sz="1600" dirty="0">
                <a:solidFill>
                  <a:srgbClr val="FF0000"/>
                </a:solidFill>
              </a:rPr>
              <a:t>AAV2/9</a:t>
            </a:r>
            <a:r>
              <a:rPr lang="en-US" sz="1600" dirty="0"/>
              <a:t> production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339C71-C7FF-8403-89E5-AF80E4777E3C}"/>
              </a:ext>
            </a:extLst>
          </p:cNvPr>
          <p:cNvCxnSpPr>
            <a:cxnSpLocks/>
          </p:cNvCxnSpPr>
          <p:nvPr/>
        </p:nvCxnSpPr>
        <p:spPr>
          <a:xfrm flipV="1">
            <a:off x="6267996" y="3061716"/>
            <a:ext cx="633547" cy="20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7FA387-8124-ACD2-1F2A-590186E2A639}"/>
              </a:ext>
            </a:extLst>
          </p:cNvPr>
          <p:cNvCxnSpPr/>
          <p:nvPr/>
        </p:nvCxnSpPr>
        <p:spPr>
          <a:xfrm>
            <a:off x="6267996" y="3399359"/>
            <a:ext cx="583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A1DBB-6B17-0596-E35C-C0347F1CC322}"/>
              </a:ext>
            </a:extLst>
          </p:cNvPr>
          <p:cNvCxnSpPr>
            <a:cxnSpLocks/>
          </p:cNvCxnSpPr>
          <p:nvPr/>
        </p:nvCxnSpPr>
        <p:spPr>
          <a:xfrm>
            <a:off x="6254930" y="3502139"/>
            <a:ext cx="646613" cy="21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D5E718-8299-B13A-B59F-FD3F37AF6435}"/>
              </a:ext>
            </a:extLst>
          </p:cNvPr>
          <p:cNvSpPr txBox="1"/>
          <p:nvPr/>
        </p:nvSpPr>
        <p:spPr>
          <a:xfrm>
            <a:off x="6901543" y="2886511"/>
            <a:ext cx="230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1000X (10X*10X*10X)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EAAF7-E0FA-3751-322E-8FC048BAEF92}"/>
              </a:ext>
            </a:extLst>
          </p:cNvPr>
          <p:cNvSpPr txBox="1"/>
          <p:nvPr/>
        </p:nvSpPr>
        <p:spPr>
          <a:xfrm>
            <a:off x="6901543" y="3248287"/>
            <a:ext cx="2453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2000X (10X*10X*20X)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4EC4DE-62D2-456E-850D-BCC317A9387C}"/>
              </a:ext>
            </a:extLst>
          </p:cNvPr>
          <p:cNvSpPr txBox="1"/>
          <p:nvPr/>
        </p:nvSpPr>
        <p:spPr>
          <a:xfrm>
            <a:off x="6901543" y="3579735"/>
            <a:ext cx="2447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10000X (10X*10X*100X)</a:t>
            </a:r>
          </a:p>
        </p:txBody>
      </p:sp>
    </p:spTree>
    <p:extLst>
      <p:ext uri="{BB962C8B-B14F-4D97-AF65-F5344CB8AC3E}">
        <p14:creationId xmlns:p14="http://schemas.microsoft.com/office/powerpoint/2010/main" val="366765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3610-6FAD-F6D7-820D-0DF86BC7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5" y="1371247"/>
            <a:ext cx="10512429" cy="4777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1639C3-5474-C863-46A1-8837F730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800" dirty="0"/>
              <a:t>Troubleshooting Capsid Lysis Method and qPCR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1CCC8-A331-5848-DA33-4038BBC400ED}"/>
              </a:ext>
            </a:extLst>
          </p:cNvPr>
          <p:cNvSpPr txBox="1"/>
          <p:nvPr/>
        </p:nvSpPr>
        <p:spPr>
          <a:xfrm>
            <a:off x="1194460" y="5044840"/>
            <a:ext cx="1133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Cross-comparison of different qPCR assays (TaqMan vs. SYBR Green)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Conducting genome titer measurement with JHU sample on harvest day (1E14 vg/liter)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79B3C-3516-3EE9-06F0-70EF0EABB328}"/>
              </a:ext>
            </a:extLst>
          </p:cNvPr>
          <p:cNvSpPr txBox="1"/>
          <p:nvPr/>
        </p:nvSpPr>
        <p:spPr>
          <a:xfrm>
            <a:off x="1194460" y="1313116"/>
            <a:ext cx="957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Switching from AAV5 to linearized GFP as the reference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Employment of both AAV5 and linearized GFP in the last qPCR              Robust alignment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89932A-3797-3E9A-3867-C2F2AF1A1B32}"/>
              </a:ext>
            </a:extLst>
          </p:cNvPr>
          <p:cNvCxnSpPr>
            <a:cxnSpLocks/>
          </p:cNvCxnSpPr>
          <p:nvPr/>
        </p:nvCxnSpPr>
        <p:spPr>
          <a:xfrm>
            <a:off x="7920446" y="1825831"/>
            <a:ext cx="534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B428CCC-C9E2-EE5A-AD7D-EB66700E1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544666"/>
              </p:ext>
            </p:extLst>
          </p:nvPr>
        </p:nvGraphicFramePr>
        <p:xfrm>
          <a:off x="3172558" y="2104833"/>
          <a:ext cx="4911636" cy="264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37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800" dirty="0"/>
              <a:t>AAV2/9 Capsid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B535E-DD0F-521F-C966-2E1D71218E47}"/>
              </a:ext>
            </a:extLst>
          </p:cNvPr>
          <p:cNvSpPr txBox="1"/>
          <p:nvPr/>
        </p:nvSpPr>
        <p:spPr>
          <a:xfrm>
            <a:off x="1281649" y="117906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Consisting of a total 60 subunits of 3 distinct viral proteins (VPs)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VP1, VP2, and VP3, encoded by the cap open reading frame (ORF)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Ratio (VP1:VP2:VP3)               1:1:10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1BD233-40BB-A3E5-02F0-114295CDC753}"/>
              </a:ext>
            </a:extLst>
          </p:cNvPr>
          <p:cNvCxnSpPr/>
          <p:nvPr/>
        </p:nvCxnSpPr>
        <p:spPr>
          <a:xfrm>
            <a:off x="4582886" y="1959429"/>
            <a:ext cx="566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1BD9F6-0CD6-A981-1AF5-41A35690B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1005"/>
              </p:ext>
            </p:extLst>
          </p:nvPr>
        </p:nvGraphicFramePr>
        <p:xfrm>
          <a:off x="1108298" y="2238335"/>
          <a:ext cx="10862301" cy="218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159">
                  <a:extLst>
                    <a:ext uri="{9D8B030D-6E8A-4147-A177-3AD203B41FA5}">
                      <a16:colId xmlns:a16="http://schemas.microsoft.com/office/drawing/2014/main" val="368893328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063071669"/>
                    </a:ext>
                  </a:extLst>
                </a:gridCol>
                <a:gridCol w="569261">
                  <a:extLst>
                    <a:ext uri="{9D8B030D-6E8A-4147-A177-3AD203B41FA5}">
                      <a16:colId xmlns:a16="http://schemas.microsoft.com/office/drawing/2014/main" val="2396907560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674231332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553182822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32126970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2089532932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2106169415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750925138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974945594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779883088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183312530"/>
                    </a:ext>
                  </a:extLst>
                </a:gridCol>
                <a:gridCol w="567959">
                  <a:extLst>
                    <a:ext uri="{9D8B030D-6E8A-4147-A177-3AD203B41FA5}">
                      <a16:colId xmlns:a16="http://schemas.microsoft.com/office/drawing/2014/main" val="2528449798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2132606175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4023645173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956949343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3867540381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3624348912"/>
                    </a:ext>
                  </a:extLst>
                </a:gridCol>
                <a:gridCol w="770902">
                  <a:extLst>
                    <a:ext uri="{9D8B030D-6E8A-4147-A177-3AD203B41FA5}">
                      <a16:colId xmlns:a16="http://schemas.microsoft.com/office/drawing/2014/main" val="68277996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1056738894"/>
                    </a:ext>
                  </a:extLst>
                </a:gridCol>
                <a:gridCol w="472236">
                  <a:extLst>
                    <a:ext uri="{9D8B030D-6E8A-4147-A177-3AD203B41FA5}">
                      <a16:colId xmlns:a16="http://schemas.microsoft.com/office/drawing/2014/main" val="2840710013"/>
                    </a:ext>
                  </a:extLst>
                </a:gridCol>
              </a:tblGrid>
              <a:tr h="72485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Gly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Typ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Ileu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Cys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Thr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Asn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948368"/>
                  </a:ext>
                </a:extLst>
              </a:tr>
              <a:tr h="73233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Frequency</a:t>
                      </a:r>
                    </a:p>
                    <a:p>
                      <a:pPr algn="ctr"/>
                      <a:r>
                        <a:rPr lang="en-US" sz="900" dirty="0"/>
                        <a:t>(all VPs)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760138"/>
                  </a:ext>
                </a:extLst>
              </a:tr>
              <a:tr h="72485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Percentage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04977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4C13D42-E8A8-A103-9D7C-9D0DFEC75A3E}"/>
              </a:ext>
            </a:extLst>
          </p:cNvPr>
          <p:cNvSpPr txBox="1"/>
          <p:nvPr/>
        </p:nvSpPr>
        <p:spPr>
          <a:xfrm>
            <a:off x="1065361" y="4638099"/>
            <a:ext cx="1104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abundant amino acid                  Asparagine (9%)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least abundant amino acid                 Cysteine (0.9%)</a:t>
            </a:r>
          </a:p>
          <a:p>
            <a:endParaRPr lang="en-US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% frequency (Green: UML, Orange: JHU, Blue: UML &amp; JHU)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 err="1">
                <a:solidFill>
                  <a:schemeClr val="accent6"/>
                </a:solidFill>
              </a:rPr>
              <a:t>Asn</a:t>
            </a:r>
            <a:r>
              <a:rPr lang="en-US" dirty="0"/>
              <a:t> &gt; </a:t>
            </a:r>
            <a:r>
              <a:rPr lang="en-US" dirty="0" err="1"/>
              <a:t>Gly</a:t>
            </a:r>
            <a:r>
              <a:rPr lang="en-US" dirty="0"/>
              <a:t> &gt; </a:t>
            </a:r>
            <a:r>
              <a:rPr lang="en-US" dirty="0" err="1"/>
              <a:t>Thr</a:t>
            </a:r>
            <a:r>
              <a:rPr lang="en-US" dirty="0"/>
              <a:t> &gt; </a:t>
            </a:r>
            <a:r>
              <a:rPr lang="en-US" dirty="0">
                <a:solidFill>
                  <a:schemeClr val="accent6"/>
                </a:solidFill>
              </a:rPr>
              <a:t>Ser</a:t>
            </a:r>
            <a:r>
              <a:rPr lang="en-US" dirty="0"/>
              <a:t> &gt;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Leu</a:t>
            </a:r>
            <a:r>
              <a:rPr lang="en-US" dirty="0"/>
              <a:t> = Pro &gt; Gln &gt; Ala &gt;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</a:t>
            </a:r>
            <a:r>
              <a:rPr lang="en-US" dirty="0"/>
              <a:t> &gt; </a:t>
            </a:r>
            <a:r>
              <a:rPr lang="en-US" dirty="0" err="1"/>
              <a:t>Phe</a:t>
            </a:r>
            <a:r>
              <a:rPr lang="en-US" dirty="0"/>
              <a:t> &gt; Tyr &gt; </a:t>
            </a:r>
            <a:r>
              <a:rPr lang="en-US" dirty="0">
                <a:solidFill>
                  <a:schemeClr val="accent6"/>
                </a:solidFill>
              </a:rPr>
              <a:t>Asp</a:t>
            </a:r>
            <a:r>
              <a:rPr lang="en-US" dirty="0"/>
              <a:t> &gt; </a:t>
            </a:r>
            <a:r>
              <a:rPr lang="en-US" dirty="0">
                <a:solidFill>
                  <a:schemeClr val="accent6"/>
                </a:solidFill>
              </a:rPr>
              <a:t>Arg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&gt; Glu &gt;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Lys =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Ileu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&gt; His =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Typ</a:t>
            </a:r>
            <a:r>
              <a:rPr lang="en-US" dirty="0"/>
              <a:t> &gt; Met &gt; </a:t>
            </a:r>
            <a:r>
              <a:rPr lang="en-US" dirty="0" err="1"/>
              <a:t>Cys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5C659C-1D52-519C-50F2-29F9856F6094}"/>
              </a:ext>
            </a:extLst>
          </p:cNvPr>
          <p:cNvCxnSpPr/>
          <p:nvPr/>
        </p:nvCxnSpPr>
        <p:spPr>
          <a:xfrm>
            <a:off x="4441370" y="4855028"/>
            <a:ext cx="631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A55210-1489-5FFC-B1D8-3EC895977777}"/>
              </a:ext>
            </a:extLst>
          </p:cNvPr>
          <p:cNvCxnSpPr/>
          <p:nvPr/>
        </p:nvCxnSpPr>
        <p:spPr>
          <a:xfrm>
            <a:off x="4441369" y="5127171"/>
            <a:ext cx="631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1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B993-B2A9-21A8-20E6-3987CBBA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5FF05-1A5E-A254-663E-0690EC6A7676}"/>
              </a:ext>
            </a:extLst>
          </p:cNvPr>
          <p:cNvSpPr txBox="1"/>
          <p:nvPr/>
        </p:nvSpPr>
        <p:spPr>
          <a:xfrm>
            <a:off x="1323029" y="1305341"/>
            <a:ext cx="1005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Exchanging the materials between UML and JHU for batch-to-batch variation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Thawing the AMBIC HEK293 cells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Conducting transfection of AMBIC HEK293 cells for AAV2/9 production in AMBIC HEK media with </a:t>
            </a:r>
            <a:r>
              <a:rPr lang="en-US" dirty="0" err="1"/>
              <a:t>IronEDTA</a:t>
            </a:r>
            <a:r>
              <a:rPr lang="en-US" dirty="0"/>
              <a:t>, </a:t>
            </a:r>
            <a:r>
              <a:rPr lang="en-US" dirty="0" err="1"/>
              <a:t>CaCl</a:t>
            </a:r>
            <a:r>
              <a:rPr lang="en-US" dirty="0"/>
              <a:t> at two scales (shake flask and deep well plate) to ensure we can get the consistent results across diverse experimental scales.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Conducting transfection of AMBIC HEK293 cells for AAV9 production in AMBIC HEK depleted media after adding back the amino acids.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some data for amino acid measurement in commercial media</a:t>
            </a:r>
          </a:p>
        </p:txBody>
      </p:sp>
    </p:spTree>
    <p:extLst>
      <p:ext uri="{BB962C8B-B14F-4D97-AF65-F5344CB8AC3E}">
        <p14:creationId xmlns:p14="http://schemas.microsoft.com/office/powerpoint/2010/main" val="195530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4BEB-7139-4A1B-A141-BE091E54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JHU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86E6-3EC0-8117-2558-D1EE057B3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AAV2 v AAV9 nutrient study and Chelator study</a:t>
            </a:r>
          </a:p>
          <a:p>
            <a:pPr lvl="1"/>
            <a:r>
              <a:rPr lang="en-US" dirty="0"/>
              <a:t>Decided not to pursue Rebel analysis</a:t>
            </a:r>
          </a:p>
          <a:p>
            <a:pPr lvl="1"/>
            <a:r>
              <a:rPr lang="en-US" dirty="0"/>
              <a:t>Low growths, even before study, low titer</a:t>
            </a:r>
          </a:p>
          <a:p>
            <a:r>
              <a:rPr lang="en-US" dirty="0"/>
              <a:t>Got media</a:t>
            </a:r>
          </a:p>
          <a:p>
            <a:r>
              <a:rPr lang="en-US" dirty="0"/>
              <a:t>Got AAV standards</a:t>
            </a:r>
          </a:p>
          <a:p>
            <a:pPr lvl="1"/>
            <a:r>
              <a:rPr lang="en-US" dirty="0"/>
              <a:t>Will do SEC-MALS development first before Mass Photometry @NIST</a:t>
            </a:r>
          </a:p>
        </p:txBody>
      </p:sp>
    </p:spTree>
    <p:extLst>
      <p:ext uri="{BB962C8B-B14F-4D97-AF65-F5344CB8AC3E}">
        <p14:creationId xmlns:p14="http://schemas.microsoft.com/office/powerpoint/2010/main" val="42978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71DEED-DE1B-BF47-A5D9-BED08C93299D}" vid="{A8307314-7AE3-2943-9180-7A1E7D64D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23B1253E-1573-4B96-91BA-0C0D8AD2C113}"/>
</file>

<file path=customXml/itemProps2.xml><?xml version="1.0" encoding="utf-8"?>
<ds:datastoreItem xmlns:ds="http://schemas.openxmlformats.org/officeDocument/2006/customXml" ds:itemID="{529B4729-735E-47E8-9006-E0A81046D48D}"/>
</file>

<file path=customXml/itemProps3.xml><?xml version="1.0" encoding="utf-8"?>
<ds:datastoreItem xmlns:ds="http://schemas.openxmlformats.org/officeDocument/2006/customXml" ds:itemID="{3A6C7DA5-591E-4F56-BC2E-8BC90F81F0EC}"/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1816</Words>
  <Application>Microsoft Office PowerPoint</Application>
  <PresentationFormat>Widescreen</PresentationFormat>
  <Paragraphs>410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inherit</vt:lpstr>
      <vt:lpstr>Söhne</vt:lpstr>
      <vt:lpstr>Office Theme</vt:lpstr>
      <vt:lpstr>Maximizing Yields of rAAV and Elucidating the Role of Media Components Through Design and Optimization of AMBIC.293 Media</vt:lpstr>
      <vt:lpstr>UML Update</vt:lpstr>
      <vt:lpstr>Troubleshooting Transfection</vt:lpstr>
      <vt:lpstr>Troubleshooting Transfection</vt:lpstr>
      <vt:lpstr>Troubleshooting Capsid Lysis Method and qPCR</vt:lpstr>
      <vt:lpstr>Troubleshooting Capsid Lysis Method and qPCR</vt:lpstr>
      <vt:lpstr>AAV2/9 Capsid Structure</vt:lpstr>
      <vt:lpstr>Next steps</vt:lpstr>
      <vt:lpstr>JHU Updates</vt:lpstr>
      <vt:lpstr>Overview</vt:lpstr>
      <vt:lpstr>Ongoing AAV Media consumption experiment (Commercial HEK in media) PEI vs AAV9 vs AAV2</vt:lpstr>
      <vt:lpstr>AAV2 versus AAV9 growth data</vt:lpstr>
      <vt:lpstr>AAV2 v. AAV9 Day 3 titer</vt:lpstr>
      <vt:lpstr>Chelator growth study</vt:lpstr>
      <vt:lpstr>AAV2 v. AAV9 nutrient study reattempt</vt:lpstr>
      <vt:lpstr>AAV2 v. AAV9 Day 3 titer reattempt</vt:lpstr>
      <vt:lpstr>Standard material received for SEC-MALS method development</vt:lpstr>
      <vt:lpstr>Next steps</vt:lpstr>
      <vt:lpstr>UD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Houria</dc:creator>
  <cp:lastModifiedBy>McNally, David</cp:lastModifiedBy>
  <cp:revision>194</cp:revision>
  <dcterms:created xsi:type="dcterms:W3CDTF">2023-05-15T14:55:16Z</dcterms:created>
  <dcterms:modified xsi:type="dcterms:W3CDTF">2023-10-27T13:08:46Z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