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6" r:id="rId2"/>
    <p:sldId id="256" r:id="rId3"/>
    <p:sldId id="328" r:id="rId4"/>
    <p:sldId id="329" r:id="rId5"/>
    <p:sldId id="258" r:id="rId6"/>
    <p:sldId id="259" r:id="rId7"/>
    <p:sldId id="260" r:id="rId8"/>
    <p:sldId id="327" r:id="rId9"/>
    <p:sldId id="334" r:id="rId10"/>
    <p:sldId id="325" r:id="rId11"/>
    <p:sldId id="326" r:id="rId12"/>
    <p:sldId id="262" r:id="rId13"/>
    <p:sldId id="330" r:id="rId14"/>
    <p:sldId id="333" r:id="rId15"/>
    <p:sldId id="264" r:id="rId16"/>
    <p:sldId id="33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4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6408" autoAdjust="0"/>
  </p:normalViewPr>
  <p:slideViewPr>
    <p:cSldViewPr snapToGrid="0">
      <p:cViewPr varScale="1">
        <p:scale>
          <a:sx n="123" d="100"/>
          <a:sy n="123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8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5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0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640867e5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640867e5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11640867e5f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93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9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0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9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44701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55648" y="99994"/>
            <a:ext cx="8693922" cy="6737687"/>
            <a:chOff x="231648" y="99993"/>
            <a:chExt cx="8693922" cy="6737687"/>
          </a:xfrm>
        </p:grpSpPr>
        <p:sp>
          <p:nvSpPr>
            <p:cNvPr id="11" name="TextBox 10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  National  Science  Foundation-facilitated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academic – industry – government  consortia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to  advance  precompetitive  knowledge  in  biomanufacturing</a:t>
              </a:r>
            </a:p>
          </p:txBody>
        </p:sp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7808" y="6386048"/>
              <a:ext cx="1657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www.ambic.org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Industry/University Cooperative Research Center (I/UCRC) </a:t>
              </a:r>
            </a:p>
            <a:p>
              <a:pPr algn="ctr"/>
              <a:r>
                <a:rPr lang="en-US" sz="1600" b="1" dirty="0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Contents are Proprietary to AMBIC and its Members</a:t>
              </a:r>
            </a:p>
            <a:p>
              <a:pPr algn="ctr"/>
              <a:r>
                <a:rPr lang="en-US" sz="1100" dirty="0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14" y="1978901"/>
            <a:ext cx="821135" cy="8095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755648" y="3597501"/>
            <a:ext cx="87986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Dissecting Spent Media to Elucidate Components and Mechanisms that Affect Cell Culture Performance</a:t>
            </a:r>
          </a:p>
          <a:p>
            <a:pPr algn="ctr"/>
            <a:endParaRPr lang="en-US" sz="1200" b="1" dirty="0">
              <a:solidFill>
                <a:srgbClr val="000090"/>
              </a:solidFill>
            </a:endParaRPr>
          </a:p>
          <a:p>
            <a:pPr algn="ctr"/>
            <a:r>
              <a:rPr lang="en-US" b="1" dirty="0">
                <a:solidFill>
                  <a:srgbClr val="000090"/>
                </a:solidFill>
              </a:rPr>
              <a:t>Terry </a:t>
            </a:r>
            <a:r>
              <a:rPr lang="en-US" b="1" dirty="0" err="1">
                <a:solidFill>
                  <a:srgbClr val="000090"/>
                </a:solidFill>
              </a:rPr>
              <a:t>Papoutsakis</a:t>
            </a:r>
            <a:r>
              <a:rPr lang="en-US" b="1" dirty="0">
                <a:solidFill>
                  <a:srgbClr val="000090"/>
                </a:solidFill>
              </a:rPr>
              <a:t> (UD), Maciek Antoniewicz (</a:t>
            </a:r>
            <a:r>
              <a:rPr lang="en-US" b="1" dirty="0" err="1">
                <a:solidFill>
                  <a:srgbClr val="000090"/>
                </a:solidFill>
              </a:rPr>
              <a:t>UMich</a:t>
            </a:r>
            <a:r>
              <a:rPr lang="en-US" b="1" dirty="0">
                <a:solidFill>
                  <a:srgbClr val="000090"/>
                </a:solidFill>
              </a:rPr>
              <a:t>)</a:t>
            </a:r>
          </a:p>
          <a:p>
            <a:pPr algn="ctr"/>
            <a:endParaRPr lang="en-US" sz="1200" b="1" dirty="0">
              <a:solidFill>
                <a:srgbClr val="000090"/>
              </a:solidFill>
            </a:endParaRPr>
          </a:p>
          <a:p>
            <a:pPr algn="ctr"/>
            <a:r>
              <a:rPr lang="en-US" sz="2400" b="1" dirty="0"/>
              <a:t>Mentor Meeting  -- April 19, 2023</a:t>
            </a:r>
          </a:p>
        </p:txBody>
      </p:sp>
    </p:spTree>
    <p:extLst>
      <p:ext uri="{BB962C8B-B14F-4D97-AF65-F5344CB8AC3E}">
        <p14:creationId xmlns:p14="http://schemas.microsoft.com/office/powerpoint/2010/main" val="32824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15845" y="148572"/>
            <a:ext cx="10432026" cy="819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Filtration to Dissect Spent Media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A9A40-436C-4E2A-A2DD-63BDCBB343D0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2178D47A-7627-42DC-9481-E90C5041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6F017-2D23-4804-8E71-061BF481A9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F0E579-2963-4BEF-84EF-3998CD90A6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7874FE-B137-41D5-8136-F49470AE1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DE1BE4-ACFC-4F97-8188-3F2DB1E87AC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2" name="Right Arrow 1"/>
          <p:cNvSpPr/>
          <p:nvPr/>
        </p:nvSpPr>
        <p:spPr>
          <a:xfrm>
            <a:off x="1740309" y="2654599"/>
            <a:ext cx="9409471" cy="200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12493" y="2302635"/>
            <a:ext cx="9837407" cy="499445"/>
            <a:chOff x="1848468" y="1211368"/>
            <a:chExt cx="9837407" cy="4994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76284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3816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67429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8038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04850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9981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06292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9310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40591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63788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30299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59561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47251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96982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09194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98424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48523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632723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55920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82213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5139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864353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188818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48468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3354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47212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2616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70037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95711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53007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82269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95225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19690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39358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602363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31625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41115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969046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70377" y="1211368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740309" y="1942646"/>
            <a:ext cx="669252" cy="196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53420" y="1942646"/>
            <a:ext cx="1054886" cy="196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226786" y="1232795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Small molecules</a:t>
            </a:r>
          </a:p>
          <a:p>
            <a:pPr algn="ctr"/>
            <a:r>
              <a:rPr lang="en-US" dirty="0"/>
              <a:t>(&lt;300 Da)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94539" y="1232795"/>
            <a:ext cx="99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Peptides</a:t>
            </a:r>
          </a:p>
          <a:p>
            <a:pPr algn="ctr"/>
            <a:r>
              <a:rPr lang="en-US" dirty="0"/>
              <a:t>(~1 </a:t>
            </a:r>
            <a:r>
              <a:rPr lang="en-US" dirty="0" err="1"/>
              <a:t>kDa</a:t>
            </a:r>
            <a:r>
              <a:rPr lang="en-US" dirty="0"/>
              <a:t>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127813" y="1942646"/>
            <a:ext cx="2433194" cy="196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867651" y="1232795"/>
            <a:ext cx="127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Proteins</a:t>
            </a:r>
          </a:p>
          <a:p>
            <a:pPr algn="ctr"/>
            <a:r>
              <a:rPr lang="en-US" dirty="0"/>
              <a:t>(10-50 </a:t>
            </a:r>
            <a:r>
              <a:rPr lang="en-US" dirty="0" err="1"/>
              <a:t>kDa</a:t>
            </a:r>
            <a:r>
              <a:rPr lang="en-US" dirty="0"/>
              <a:t>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519650" y="1942646"/>
            <a:ext cx="998062" cy="196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471073" y="1484003"/>
            <a:ext cx="111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Exosomes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586161" y="1942646"/>
            <a:ext cx="629262" cy="1963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524362" y="1484003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Microparticles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473681" y="3387211"/>
            <a:ext cx="10346587" cy="188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+mj-lt"/>
              <a:buAutoNum type="arabicPeriod"/>
              <a:defRPr/>
            </a:pPr>
            <a:r>
              <a:rPr lang="en-US" sz="2400" b="1" u="sng" dirty="0">
                <a:solidFill>
                  <a:srgbClr val="008000"/>
                </a:solidFill>
                <a:latin typeface="Arial"/>
              </a:rPr>
              <a:t>Remove CHO cells</a:t>
            </a:r>
          </a:p>
          <a:p>
            <a:pPr marL="400050" lvl="1" indent="0" algn="just">
              <a:buNone/>
              <a:defRPr/>
            </a:pPr>
            <a:r>
              <a:rPr lang="en-US" sz="2000" b="1" dirty="0">
                <a:solidFill>
                  <a:srgbClr val="008000"/>
                </a:solidFill>
                <a:latin typeface="Arial"/>
              </a:rPr>
              <a:t>Use gentle centrifugation</a:t>
            </a:r>
          </a:p>
          <a:p>
            <a:pPr marL="400050" lvl="1" indent="0" algn="just">
              <a:buNone/>
              <a:defRPr/>
            </a:pPr>
            <a:r>
              <a:rPr lang="en-US" sz="2000" b="1" dirty="0">
                <a:solidFill>
                  <a:srgbClr val="008000"/>
                </a:solidFill>
                <a:latin typeface="Arial"/>
              </a:rPr>
              <a:t>Use 0.45 </a:t>
            </a:r>
            <a:r>
              <a:rPr lang="en-US" sz="2000" b="1" dirty="0">
                <a:solidFill>
                  <a:srgbClr val="008000"/>
                </a:solidFill>
                <a:latin typeface="Arial"/>
                <a:sym typeface="Symbol" panose="05050102010706020507" pitchFamily="18" charset="2"/>
              </a:rPr>
              <a:t>m or 1.0 m filtration</a:t>
            </a:r>
            <a:endParaRPr lang="en-US" sz="2000" b="1" dirty="0">
              <a:solidFill>
                <a:srgbClr val="008000"/>
              </a:solidFill>
              <a:latin typeface="Arial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endParaRPr lang="en-US" sz="2000" b="1" dirty="0">
              <a:solidFill>
                <a:srgbClr val="008000"/>
              </a:solidFill>
              <a:latin typeface="Arial"/>
            </a:endParaRP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en-US" sz="2400" b="1" u="sng" dirty="0">
                <a:solidFill>
                  <a:srgbClr val="002060"/>
                </a:solidFill>
                <a:latin typeface="Arial"/>
              </a:rPr>
              <a:t>Remove exosomes and </a:t>
            </a:r>
            <a:r>
              <a:rPr lang="en-US" sz="2400" b="1" u="sng" dirty="0" err="1">
                <a:solidFill>
                  <a:srgbClr val="002060"/>
                </a:solidFill>
                <a:latin typeface="Arial"/>
              </a:rPr>
              <a:t>microparticles</a:t>
            </a:r>
            <a:endParaRPr lang="en-US" sz="2400" b="1" dirty="0">
              <a:solidFill>
                <a:srgbClr val="002060"/>
              </a:solidFill>
              <a:latin typeface="Arial"/>
            </a:endParaRPr>
          </a:p>
          <a:p>
            <a:pPr marL="400050" lvl="1" indent="0" algn="just"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Use high-speed centrifugation</a:t>
            </a:r>
          </a:p>
          <a:p>
            <a:pPr marL="400050" lvl="1" indent="0" algn="just"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Use 0.05 </a:t>
            </a:r>
            <a:r>
              <a:rPr lang="en-US" sz="2000" b="1" dirty="0">
                <a:solidFill>
                  <a:srgbClr val="002060"/>
                </a:solidFill>
                <a:latin typeface="Arial"/>
                <a:sym typeface="Symbol" panose="05050102010706020507" pitchFamily="18" charset="2"/>
              </a:rPr>
              <a:t>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m or 0.10 </a:t>
            </a:r>
            <a:r>
              <a:rPr lang="en-US" sz="2000" b="1" dirty="0">
                <a:solidFill>
                  <a:srgbClr val="002060"/>
                </a:solidFill>
                <a:latin typeface="Arial"/>
                <a:sym typeface="Symbol" panose="05050102010706020507" pitchFamily="18" charset="2"/>
              </a:rPr>
              <a:t>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m filtration</a:t>
            </a:r>
          </a:p>
        </p:txBody>
      </p:sp>
    </p:spTree>
    <p:extLst>
      <p:ext uri="{BB962C8B-B14F-4D97-AF65-F5344CB8AC3E}">
        <p14:creationId xmlns:p14="http://schemas.microsoft.com/office/powerpoint/2010/main" val="28780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A9A40-436C-4E2A-A2DD-63BDCBB343D0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2178D47A-7627-42DC-9481-E90C5041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6F017-2D23-4804-8E71-061BF481A9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F0E579-2963-4BEF-84EF-3998CD90A6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7874FE-B137-41D5-8136-F49470AE1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DE1BE4-ACFC-4F97-8188-3F2DB1E87AC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2" name="Right Arrow 1"/>
          <p:cNvSpPr/>
          <p:nvPr/>
        </p:nvSpPr>
        <p:spPr>
          <a:xfrm>
            <a:off x="1740309" y="2654599"/>
            <a:ext cx="9409471" cy="200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12493" y="2302635"/>
            <a:ext cx="9837407" cy="499445"/>
            <a:chOff x="1848468" y="1211368"/>
            <a:chExt cx="9837407" cy="4994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76284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3816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67429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8038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04850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9981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06292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9310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40591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63788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30299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59561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47251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96982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09194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98424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48523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632723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55920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822135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51397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864353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188818" y="1514168"/>
              <a:ext cx="0" cy="1966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48468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3354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47212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2616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70037" y="12113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95711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53007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82269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95225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19690" y="12113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39358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602363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31625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41115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969046" y="121136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70377" y="1211368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26786" y="1232795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Small molecules</a:t>
            </a:r>
          </a:p>
          <a:p>
            <a:pPr algn="ctr"/>
            <a:r>
              <a:rPr lang="en-US" dirty="0"/>
              <a:t>(&lt;300 Da)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94539" y="1232795"/>
            <a:ext cx="99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Peptides</a:t>
            </a:r>
          </a:p>
          <a:p>
            <a:pPr algn="ctr"/>
            <a:r>
              <a:rPr lang="en-US" dirty="0"/>
              <a:t>(~1 </a:t>
            </a:r>
            <a:r>
              <a:rPr lang="en-US" dirty="0" err="1"/>
              <a:t>kDa</a:t>
            </a:r>
            <a:r>
              <a:rPr lang="en-US" dirty="0"/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67651" y="1232795"/>
            <a:ext cx="127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Proteins</a:t>
            </a:r>
          </a:p>
          <a:p>
            <a:pPr algn="ctr"/>
            <a:r>
              <a:rPr lang="en-US" dirty="0"/>
              <a:t>(10-50 </a:t>
            </a:r>
            <a:r>
              <a:rPr lang="en-US" dirty="0" err="1"/>
              <a:t>kDa</a:t>
            </a:r>
            <a:r>
              <a:rPr lang="en-US" dirty="0"/>
              <a:t>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71073" y="1484003"/>
            <a:ext cx="111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Exosomes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524362" y="1484003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Microparticles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94444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584070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249262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560572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827798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94324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701954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127813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431454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 rot="5400000">
            <a:off x="4153168" y="3476200"/>
            <a:ext cx="269626" cy="1894419"/>
          </a:xfrm>
          <a:prstGeom prst="rightBrace">
            <a:avLst>
              <a:gd name="adj1" fmla="val 4187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Brace 83"/>
          <p:cNvSpPr/>
          <p:nvPr/>
        </p:nvSpPr>
        <p:spPr>
          <a:xfrm rot="5400000">
            <a:off x="6910529" y="2867364"/>
            <a:ext cx="269626" cy="3112094"/>
          </a:xfrm>
          <a:prstGeom prst="rightBrace">
            <a:avLst>
              <a:gd name="adj1" fmla="val 4187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Brace 84"/>
          <p:cNvSpPr/>
          <p:nvPr/>
        </p:nvSpPr>
        <p:spPr>
          <a:xfrm rot="5400000">
            <a:off x="10065530" y="3650814"/>
            <a:ext cx="269626" cy="1545193"/>
          </a:xfrm>
          <a:prstGeom prst="rightBrace">
            <a:avLst>
              <a:gd name="adj1" fmla="val 4187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9505329" y="4677585"/>
            <a:ext cx="2291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Microfiltration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Millipore (0.45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Millipore (0.20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84224" y="4677585"/>
            <a:ext cx="52455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</a:t>
            </a:r>
            <a:r>
              <a:rPr lang="en-US" b="1" u="sng" dirty="0"/>
              <a:t>Ultrafiltration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Millipore </a:t>
            </a:r>
            <a:r>
              <a:rPr lang="en-US" dirty="0" err="1"/>
              <a:t>Durapore</a:t>
            </a:r>
            <a:r>
              <a:rPr lang="en-US" dirty="0"/>
              <a:t> filters (0.10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Cytive</a:t>
            </a:r>
            <a:r>
              <a:rPr lang="en-US" dirty="0"/>
              <a:t> </a:t>
            </a:r>
            <a:r>
              <a:rPr lang="en-US" dirty="0" err="1"/>
              <a:t>Whatman</a:t>
            </a:r>
            <a:r>
              <a:rPr lang="en-US" dirty="0"/>
              <a:t> </a:t>
            </a:r>
            <a:r>
              <a:rPr lang="en-US" dirty="0" err="1"/>
              <a:t>Nucleopore</a:t>
            </a:r>
            <a:r>
              <a:rPr lang="en-US" dirty="0"/>
              <a:t> filters </a:t>
            </a:r>
            <a:br>
              <a:rPr lang="en-US" dirty="0"/>
            </a:br>
            <a:r>
              <a:rPr lang="en-US" dirty="0"/>
              <a:t>(0.08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m, 0.05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m, 0.03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Whatman</a:t>
            </a:r>
            <a:r>
              <a:rPr lang="en-US" dirty="0"/>
              <a:t> </a:t>
            </a:r>
            <a:r>
              <a:rPr lang="en-US" dirty="0" err="1"/>
              <a:t>Anotop</a:t>
            </a:r>
            <a:r>
              <a:rPr lang="en-US" dirty="0"/>
              <a:t> filters </a:t>
            </a:r>
            <a:br>
              <a:rPr lang="en-US" dirty="0"/>
            </a:br>
            <a:r>
              <a:rPr lang="en-US" dirty="0"/>
              <a:t>(0.02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m, 0.015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Millipore </a:t>
            </a:r>
            <a:r>
              <a:rPr lang="en-US" dirty="0" err="1"/>
              <a:t>Ultracel</a:t>
            </a:r>
            <a:r>
              <a:rPr lang="en-US" dirty="0"/>
              <a:t> filters (1, 3, 10, 30,  and 100 </a:t>
            </a:r>
            <a:r>
              <a:rPr lang="en-US" dirty="0" err="1"/>
              <a:t>kDa</a:t>
            </a:r>
            <a:r>
              <a:rPr lang="en-US" dirty="0"/>
              <a:t>)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8490735" y="1865834"/>
            <a:ext cx="0" cy="221063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296641" y="4677585"/>
            <a:ext cx="183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Nanofiltration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3-10 nm filters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740309" y="1942646"/>
            <a:ext cx="669252" cy="196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53420" y="1942646"/>
            <a:ext cx="1054886" cy="196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27813" y="1942646"/>
            <a:ext cx="2433194" cy="196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519650" y="1942646"/>
            <a:ext cx="998062" cy="196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9586161" y="1942646"/>
            <a:ext cx="629262" cy="1963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1415845" y="148572"/>
            <a:ext cx="10432026" cy="819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Filtration to Dissect Spent Media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50893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742037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314901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5813286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431883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7162572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7855972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8078222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9207879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10423648" y="4071853"/>
            <a:ext cx="402527" cy="9236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2"/>
            <a:ext cx="7797318" cy="649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List (1)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DA9B6-CA4A-4B8E-AC99-C1A8A2E6C99C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FC0C32AB-9576-4D5E-BF18-0E736A6A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A9F107-1357-4128-9764-1926FCB5108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3471F8-C208-45B7-91DE-C1F4C97CDF3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C5EE253B-584B-422E-B4FF-2A0435715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96710-B7FB-4C11-90EE-ED0B7BE7780A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567160" y="750842"/>
            <a:ext cx="10335538" cy="5821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CHO cell line: AMBIC NIH CHO-K1 cell line 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</a:b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(DHFR expression system, IgG1 with glycosylation on both chains)</a:t>
            </a:r>
          </a:p>
          <a:p>
            <a:pPr>
              <a:defRPr/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Arial"/>
              </a:rPr>
              <a:t>Generate spent media (initially up to 1 Liter)</a:t>
            </a:r>
          </a:p>
          <a:p>
            <a:pPr lvl="1"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</a:rPr>
              <a:t>Use perfusion CHO cell cultures (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UDel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lvl="2">
              <a:defRPr/>
            </a:pPr>
            <a:r>
              <a:rPr lang="en-US" sz="1600" b="1" dirty="0" err="1">
                <a:solidFill>
                  <a:srgbClr val="0070C0"/>
                </a:solidFill>
                <a:latin typeface="Arial"/>
              </a:rPr>
              <a:t>HyClone</a:t>
            </a:r>
            <a:r>
              <a:rPr lang="en-US" sz="1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/>
              </a:rPr>
              <a:t>ActiPro</a:t>
            </a:r>
            <a:r>
              <a:rPr lang="en-US" sz="1600" b="1" dirty="0">
                <a:solidFill>
                  <a:srgbClr val="0070C0"/>
                </a:solidFill>
                <a:latin typeface="Arial"/>
              </a:rPr>
              <a:t> media with supplements (see below)</a:t>
            </a:r>
          </a:p>
          <a:p>
            <a:pPr lvl="1"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</a:rPr>
              <a:t>Use fed-batch CHO cell cultures (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UMich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 lvl="2">
              <a:defRPr/>
            </a:pPr>
            <a:r>
              <a:rPr lang="en-US" sz="1600" b="1" dirty="0" err="1">
                <a:solidFill>
                  <a:srgbClr val="0070C0"/>
                </a:solidFill>
                <a:latin typeface="Arial"/>
              </a:rPr>
              <a:t>MilliporeSigma</a:t>
            </a:r>
            <a:r>
              <a:rPr lang="en-US" sz="1600" b="1" dirty="0">
                <a:solidFill>
                  <a:srgbClr val="0070C0"/>
                </a:solidFill>
                <a:latin typeface="Arial"/>
              </a:rPr>
              <a:t> Immediate </a:t>
            </a:r>
            <a:r>
              <a:rPr lang="en-US" sz="1600" b="1" dirty="0" err="1">
                <a:solidFill>
                  <a:srgbClr val="0070C0"/>
                </a:solidFill>
                <a:latin typeface="Arial"/>
              </a:rPr>
              <a:t>Advantage</a:t>
            </a:r>
            <a:r>
              <a:rPr lang="en-US" sz="1600" b="1" baseline="30000" dirty="0" err="1">
                <a:solidFill>
                  <a:srgbClr val="0070C0"/>
                </a:solidFill>
                <a:latin typeface="Arial"/>
              </a:rPr>
              <a:t>TM</a:t>
            </a:r>
            <a:r>
              <a:rPr lang="en-US" sz="1600" b="1" dirty="0">
                <a:solidFill>
                  <a:srgbClr val="0070C0"/>
                </a:solidFill>
                <a:latin typeface="Arial"/>
              </a:rPr>
              <a:t> growth medium + AMBIC v1.1 feed</a:t>
            </a:r>
          </a:p>
          <a:p>
            <a:pPr lvl="1">
              <a:defRPr/>
            </a:pPr>
            <a:r>
              <a:rPr lang="en-US" sz="2000" b="1" dirty="0">
                <a:latin typeface="Arial"/>
              </a:rPr>
              <a:t>QUESTIONS: </a:t>
            </a:r>
          </a:p>
          <a:p>
            <a:pPr lvl="2">
              <a:defRPr/>
            </a:pPr>
            <a:r>
              <a:rPr lang="en-US" sz="1600" b="1" dirty="0">
                <a:latin typeface="Arial"/>
              </a:rPr>
              <a:t>Can we freeze spent media (-20C, -80C)?</a:t>
            </a:r>
          </a:p>
          <a:p>
            <a:pPr lvl="2">
              <a:defRPr/>
            </a:pPr>
            <a:r>
              <a:rPr lang="en-US" sz="1600" b="1" dirty="0">
                <a:latin typeface="Arial"/>
              </a:rPr>
              <a:t>Any suggestions how to best freeze and thaw frozen media?</a:t>
            </a:r>
          </a:p>
          <a:p>
            <a:pPr marL="857250" lvl="1" indent="-457200">
              <a:buFont typeface="+mj-lt"/>
              <a:buAutoNum type="arabicPeriod"/>
              <a:defRPr/>
            </a:pPr>
            <a:endParaRPr lang="en-US" sz="1200" b="1" dirty="0">
              <a:solidFill>
                <a:srgbClr val="0070C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  <a:latin typeface="Arial"/>
              </a:rPr>
              <a:t>Separate out CHO cells, exosomes and microparticles (</a:t>
            </a:r>
            <a:r>
              <a:rPr lang="en-US" sz="2400" b="1" dirty="0" err="1">
                <a:solidFill>
                  <a:srgbClr val="7030A0"/>
                </a:solidFill>
                <a:latin typeface="Arial"/>
              </a:rPr>
              <a:t>UDel</a:t>
            </a:r>
            <a:r>
              <a:rPr lang="en-US" sz="2400" b="1" dirty="0">
                <a:solidFill>
                  <a:srgbClr val="7030A0"/>
                </a:solidFill>
                <a:latin typeface="Arial"/>
              </a:rPr>
              <a:t>)</a:t>
            </a:r>
          </a:p>
          <a:p>
            <a:pPr lvl="1">
              <a:defRPr/>
            </a:pPr>
            <a:r>
              <a:rPr lang="en-US" sz="2000" b="1" dirty="0">
                <a:latin typeface="Arial"/>
              </a:rPr>
              <a:t>QUESTIONS: </a:t>
            </a:r>
          </a:p>
          <a:p>
            <a:pPr lvl="2">
              <a:defRPr/>
            </a:pPr>
            <a:r>
              <a:rPr lang="en-US" sz="1600" b="1" dirty="0">
                <a:latin typeface="Arial"/>
              </a:rPr>
              <a:t>Can we freeze exosomes and microparticles (-20C, -80C)?</a:t>
            </a:r>
          </a:p>
          <a:p>
            <a:pPr lvl="2">
              <a:defRPr/>
            </a:pPr>
            <a:r>
              <a:rPr lang="en-US" sz="1600" b="1" dirty="0">
                <a:latin typeface="Arial"/>
              </a:rPr>
              <a:t>We have been freezing them in full culture medium. One thaw, no re-thawing. </a:t>
            </a:r>
            <a:r>
              <a:rPr lang="en-US" sz="1600" b="1" dirty="0" smtClean="0">
                <a:latin typeface="Arial"/>
              </a:rPr>
              <a:t>They </a:t>
            </a:r>
            <a:r>
              <a:rPr lang="en-US" sz="1600" b="1" dirty="0">
                <a:latin typeface="Arial"/>
              </a:rPr>
              <a:t>retain about 85-95% of biological activity. Need to test for loss of EV #s upon thawing.</a:t>
            </a:r>
          </a:p>
        </p:txBody>
      </p:sp>
    </p:spTree>
    <p:extLst>
      <p:ext uri="{BB962C8B-B14F-4D97-AF65-F5344CB8AC3E}">
        <p14:creationId xmlns:p14="http://schemas.microsoft.com/office/powerpoint/2010/main" val="15724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2"/>
            <a:ext cx="7797318" cy="649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List  (2)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DA9B6-CA4A-4B8E-AC99-C1A8A2E6C99C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FC0C32AB-9576-4D5E-BF18-0E736A6A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A9F107-1357-4128-9764-1926FCB5108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3471F8-C208-45B7-91DE-C1F4C97CDF3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C5EE253B-584B-422E-B4FF-2A0435715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96710-B7FB-4C11-90EE-ED0B7BE7780A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212830" y="785132"/>
            <a:ext cx="10335538" cy="565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Arial"/>
              </a:rPr>
              <a:t>Demonstrate that we have removed all EVs  (</a:t>
            </a:r>
            <a:r>
              <a:rPr lang="en-US" sz="2400" b="1" dirty="0" err="1">
                <a:solidFill>
                  <a:srgbClr val="0070C0"/>
                </a:solidFill>
                <a:latin typeface="Arial"/>
              </a:rPr>
              <a:t>UDel</a:t>
            </a:r>
            <a:r>
              <a:rPr lang="en-US" sz="2400" b="1" dirty="0">
                <a:solidFill>
                  <a:srgbClr val="0070C0"/>
                </a:solidFill>
                <a:latin typeface="Arial"/>
              </a:rPr>
              <a:t>)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</a:rPr>
              <a:t>Measure particle size counts and distribution (before and after separation)</a:t>
            </a:r>
          </a:p>
          <a:p>
            <a:pPr lvl="1"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</a:rPr>
              <a:t>EV size &amp; number measurements and separation protocols in 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</a:rPr>
              <a:t>place</a:t>
            </a:r>
            <a:endParaRPr lang="en-US" sz="1600" b="1" dirty="0">
              <a:solidFill>
                <a:srgbClr val="0070C0"/>
              </a:solidFill>
              <a:latin typeface="Arial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</a:rPr>
              <a:t>EV content and biological effects depend on culture age and stress </a:t>
            </a:r>
          </a:p>
          <a:p>
            <a:pPr lvl="1">
              <a:defRPr/>
            </a:pPr>
            <a:r>
              <a:rPr lang="en-US" sz="1600" b="1" dirty="0">
                <a:solidFill>
                  <a:srgbClr val="0070C0"/>
                </a:solidFill>
                <a:latin typeface="Arial"/>
              </a:rPr>
              <a:t>Need to test for any residual EVs after small EV (exosome) separation</a:t>
            </a:r>
          </a:p>
          <a:p>
            <a:pPr lvl="1"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</a:rPr>
              <a:t>Develop testing protocols for positive or negative impact </a:t>
            </a:r>
            <a:r>
              <a:rPr lang="en-US" sz="2000" b="1" dirty="0" smtClean="0">
                <a:solidFill>
                  <a:srgbClr val="0070C0"/>
                </a:solidFill>
                <a:latin typeface="Arial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EVs  (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UDel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)</a:t>
            </a:r>
            <a:endParaRPr lang="en-US" sz="1200" b="1" dirty="0">
              <a:solidFill>
                <a:srgbClr val="7030A0"/>
              </a:solidFill>
              <a:latin typeface="Arial"/>
            </a:endParaRPr>
          </a:p>
          <a:p>
            <a:pPr lvl="1"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EV content (small RNAs and proteins) and biological efficacy </a:t>
            </a:r>
          </a:p>
          <a:p>
            <a:pPr marL="457200" lvl="1" indent="0">
              <a:buNone/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	changes with culture age and “stress”</a:t>
            </a:r>
          </a:p>
          <a:p>
            <a:pPr marL="457200" lvl="1" indent="0">
              <a:buNone/>
              <a:defRPr/>
            </a:pPr>
            <a:endParaRPr lang="en-US" sz="2000" b="1" dirty="0">
              <a:solidFill>
                <a:srgbClr val="0070C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  <a:latin typeface="Arial"/>
              </a:rPr>
              <a:t>Demonstrate that we have removed proteins</a:t>
            </a:r>
          </a:p>
          <a:p>
            <a:pPr lvl="1"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Quantify protein content in different filtration fractions</a:t>
            </a:r>
          </a:p>
          <a:p>
            <a:pPr lvl="1"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Show that external metabolism stops in different filtration fractions</a:t>
            </a:r>
          </a:p>
          <a:p>
            <a:pPr lvl="2">
              <a:defRPr/>
            </a:pPr>
            <a:r>
              <a:rPr lang="en-US" sz="1600" b="1" dirty="0">
                <a:solidFill>
                  <a:srgbClr val="7030A0"/>
                </a:solidFill>
                <a:latin typeface="Arial"/>
              </a:rPr>
              <a:t>Quantify dipeptide cleavage</a:t>
            </a:r>
          </a:p>
          <a:p>
            <a:pPr lvl="2">
              <a:defRPr/>
            </a:pPr>
            <a:r>
              <a:rPr lang="en-US" sz="1600" b="1" dirty="0">
                <a:solidFill>
                  <a:srgbClr val="7030A0"/>
                </a:solidFill>
                <a:latin typeface="Arial"/>
              </a:rPr>
              <a:t>Quantify malate-fumarate interconversion</a:t>
            </a:r>
          </a:p>
          <a:p>
            <a:pPr lvl="2">
              <a:defRPr/>
            </a:pPr>
            <a:endParaRPr lang="en-US" sz="1600" b="1" dirty="0">
              <a:solidFill>
                <a:srgbClr val="7030A0"/>
              </a:solidFill>
              <a:latin typeface="Arial"/>
            </a:endParaRPr>
          </a:p>
          <a:p>
            <a:pPr lvl="2">
              <a:defRPr/>
            </a:pPr>
            <a:endParaRPr lang="en-US" sz="1200" b="1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5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2"/>
            <a:ext cx="7797318" cy="649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List  (3)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DA9B6-CA4A-4B8E-AC99-C1A8A2E6C99C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FC0C32AB-9576-4D5E-BF18-0E736A6A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A9F107-1357-4128-9764-1926FCB5108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3471F8-C208-45B7-91DE-C1F4C97CDF3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C5EE253B-584B-422E-B4FF-2A0435715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96710-B7FB-4C11-90EE-ED0B7BE7780A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567160" y="796563"/>
            <a:ext cx="10335538" cy="4862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endParaRPr lang="en-US" sz="1600" b="1" dirty="0">
              <a:solidFill>
                <a:srgbClr val="7030A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  <a:latin typeface="Arial"/>
              </a:rPr>
              <a:t>Removal of small RNAs (mostly </a:t>
            </a:r>
            <a:r>
              <a:rPr lang="en-US" sz="2400" b="1" dirty="0" err="1">
                <a:solidFill>
                  <a:srgbClr val="7030A0"/>
                </a:solidFill>
                <a:latin typeface="Arial"/>
              </a:rPr>
              <a:t>miRs</a:t>
            </a:r>
            <a:r>
              <a:rPr lang="en-US" sz="2400" b="1" dirty="0">
                <a:solidFill>
                  <a:srgbClr val="7030A0"/>
                </a:solidFill>
                <a:latin typeface="Arial"/>
              </a:rPr>
              <a:t>) and all RNAs? (</a:t>
            </a:r>
            <a:r>
              <a:rPr lang="en-US" sz="2400" b="1" dirty="0" err="1">
                <a:solidFill>
                  <a:srgbClr val="7030A0"/>
                </a:solidFill>
                <a:latin typeface="Arial"/>
              </a:rPr>
              <a:t>UDel</a:t>
            </a:r>
            <a:r>
              <a:rPr lang="en-US" sz="2400" b="1" dirty="0">
                <a:solidFill>
                  <a:srgbClr val="7030A0"/>
                </a:solidFill>
                <a:latin typeface="Arial"/>
              </a:rPr>
              <a:t>)</a:t>
            </a:r>
          </a:p>
          <a:p>
            <a:pPr lvl="1"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What RNA concentrations in media? </a:t>
            </a:r>
          </a:p>
          <a:p>
            <a:pPr lvl="1"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Do they impact culture performance</a:t>
            </a:r>
          </a:p>
          <a:p>
            <a:pPr lvl="1">
              <a:defRPr/>
            </a:pPr>
            <a:r>
              <a:rPr lang="en-US" sz="2000" b="1" dirty="0">
                <a:solidFill>
                  <a:srgbClr val="7030A0"/>
                </a:solidFill>
                <a:latin typeface="Arial"/>
              </a:rPr>
              <a:t>Need to settle on suitable protocols</a:t>
            </a:r>
          </a:p>
          <a:p>
            <a:pPr lvl="2">
              <a:defRPr/>
            </a:pPr>
            <a:endParaRPr lang="en-US" sz="1600" b="1" dirty="0">
              <a:solidFill>
                <a:srgbClr val="7030A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Test effect of freezing-thawing of spent media on CHO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cells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Compare fast thawing vs. gradual slow thawing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lvl="1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Perform batch cultures with 50/50 mixtures of fresh and spent medium</a:t>
            </a:r>
          </a:p>
          <a:p>
            <a:pPr lvl="1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Compare unfrozen spent medium (4</a:t>
            </a:r>
            <a:r>
              <a:rPr lang="en-US" sz="2000" b="1" baseline="30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C) vs. frozen/thawed spent medium</a:t>
            </a:r>
          </a:p>
          <a:p>
            <a:pPr lvl="2">
              <a:defRPr/>
            </a:pPr>
            <a:endParaRPr lang="en-US" sz="1200" b="1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2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699845" y="148701"/>
            <a:ext cx="10038757" cy="944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Perfusion HCCF collection during transient and pseudo steady-state regimes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5029200" y="5624514"/>
            <a:ext cx="2133600" cy="2745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5A6054-BAE3-C5DB-806B-E634E68139E3}"/>
              </a:ext>
            </a:extLst>
          </p:cNvPr>
          <p:cNvGrpSpPr/>
          <p:nvPr/>
        </p:nvGrpSpPr>
        <p:grpSpPr>
          <a:xfrm>
            <a:off x="2033322" y="4086965"/>
            <a:ext cx="2951647" cy="1710336"/>
            <a:chOff x="1428740" y="4279000"/>
            <a:chExt cx="3935528" cy="22804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A6901D-60DC-E75F-A48E-E63A6B80547B}"/>
                </a:ext>
              </a:extLst>
            </p:cNvPr>
            <p:cNvGrpSpPr/>
            <p:nvPr/>
          </p:nvGrpSpPr>
          <p:grpSpPr>
            <a:xfrm>
              <a:off x="1428740" y="4743954"/>
              <a:ext cx="3935528" cy="1815494"/>
              <a:chOff x="4422259" y="4203616"/>
              <a:chExt cx="4439871" cy="1994293"/>
            </a:xfrm>
          </p:grpSpPr>
          <p:pic>
            <p:nvPicPr>
              <p:cNvPr id="5" name="Google Shape;153;g155cba65eae_0_0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1C90E1E6-3581-0B03-D4A3-D570668CF2D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2479" t="7712" r="28918" b="14538"/>
              <a:stretch/>
            </p:blipFill>
            <p:spPr>
              <a:xfrm>
                <a:off x="6364319" y="4203616"/>
                <a:ext cx="1242286" cy="194295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" name="Google Shape;154;g155cba65eae_0_0">
                <a:extLst>
                  <a:ext uri="{FF2B5EF4-FFF2-40B4-BE49-F238E27FC236}">
                    <a16:creationId xmlns:a16="http://schemas.microsoft.com/office/drawing/2014/main" id="{62A5B12F-85D6-20C5-AFCC-CA34A5213061}"/>
                  </a:ext>
                </a:extLst>
              </p:cNvPr>
              <p:cNvGrpSpPr/>
              <p:nvPr/>
            </p:nvGrpSpPr>
            <p:grpSpPr>
              <a:xfrm>
                <a:off x="8067828" y="5006176"/>
                <a:ext cx="794302" cy="1044708"/>
                <a:chOff x="8772065" y="2800102"/>
                <a:chExt cx="1035600" cy="1403912"/>
              </a:xfrm>
            </p:grpSpPr>
            <p:pic>
              <p:nvPicPr>
                <p:cNvPr id="61" name="Google Shape;155;g155cba65eae_0_0" descr="A picture containing toiletry&#10;&#10;Description automatically generated">
                  <a:extLst>
                    <a:ext uri="{FF2B5EF4-FFF2-40B4-BE49-F238E27FC236}">
                      <a16:creationId xmlns:a16="http://schemas.microsoft.com/office/drawing/2014/main" id="{2D325502-200F-317B-D678-B87705FA110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31947" t="23406" r="54275" b="33167"/>
                <a:stretch/>
              </p:blipFill>
              <p:spPr>
                <a:xfrm>
                  <a:off x="8899436" y="2800102"/>
                  <a:ext cx="745908" cy="14039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2" name="Google Shape;156;g155cba65eae_0_0">
                  <a:extLst>
                    <a:ext uri="{FF2B5EF4-FFF2-40B4-BE49-F238E27FC236}">
                      <a16:creationId xmlns:a16="http://schemas.microsoft.com/office/drawing/2014/main" id="{AC92832B-707D-18CF-CADF-E392F443F0E8}"/>
                    </a:ext>
                  </a:extLst>
                </p:cNvPr>
                <p:cNvSpPr txBox="1"/>
                <p:nvPr/>
              </p:nvSpPr>
              <p:spPr>
                <a:xfrm>
                  <a:off x="8772065" y="3355442"/>
                  <a:ext cx="1035600" cy="393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ts val="700"/>
                  </a:pPr>
                  <a:r>
                    <a:rPr lang="en-US" sz="700"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mbria"/>
                    </a:rPr>
                    <a:t>Product</a:t>
                  </a:r>
                  <a:endParaRPr sz="140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oogle Shape;163;g155cba65eae_0_0">
                <a:extLst>
                  <a:ext uri="{FF2B5EF4-FFF2-40B4-BE49-F238E27FC236}">
                    <a16:creationId xmlns:a16="http://schemas.microsoft.com/office/drawing/2014/main" id="{353ADACD-45C0-40ED-3526-512BAE699DFC}"/>
                  </a:ext>
                </a:extLst>
              </p:cNvPr>
              <p:cNvGrpSpPr/>
              <p:nvPr/>
            </p:nvGrpSpPr>
            <p:grpSpPr>
              <a:xfrm>
                <a:off x="4992043" y="4728140"/>
                <a:ext cx="659630" cy="1017869"/>
                <a:chOff x="2967861" y="2315867"/>
                <a:chExt cx="1079667" cy="1710061"/>
              </a:xfrm>
            </p:grpSpPr>
            <p:pic>
              <p:nvPicPr>
                <p:cNvPr id="59" name="Google Shape;164;g155cba65eae_0_0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DF5B07FA-7739-2042-44BA-82D950AE8B1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9897" t="24103" r="74326" b="29199"/>
                <a:stretch/>
              </p:blipFill>
              <p:spPr>
                <a:xfrm>
                  <a:off x="3050256" y="2315867"/>
                  <a:ext cx="973280" cy="17100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0" name="Google Shape;165;g155cba65eae_0_0">
                  <a:extLst>
                    <a:ext uri="{FF2B5EF4-FFF2-40B4-BE49-F238E27FC236}">
                      <a16:creationId xmlns:a16="http://schemas.microsoft.com/office/drawing/2014/main" id="{D0A8BE3B-01DD-4A47-96D4-DE041C59DE9B}"/>
                    </a:ext>
                  </a:extLst>
                </p:cNvPr>
                <p:cNvSpPr txBox="1"/>
                <p:nvPr/>
              </p:nvSpPr>
              <p:spPr>
                <a:xfrm>
                  <a:off x="2967861" y="3018997"/>
                  <a:ext cx="1079667" cy="4921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ts val="700"/>
                  </a:pPr>
                  <a:r>
                    <a:rPr lang="en-US" sz="700" dirty="0"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mbria"/>
                    </a:rPr>
                    <a:t>Media</a:t>
                  </a:r>
                  <a:endParaRPr sz="1400" dirty="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8" name="Google Shape;166;g155cba65eae_0_0">
                <a:extLst>
                  <a:ext uri="{FF2B5EF4-FFF2-40B4-BE49-F238E27FC236}">
                    <a16:creationId xmlns:a16="http://schemas.microsoft.com/office/drawing/2014/main" id="{B5635F5D-C61C-B63A-78A1-CAC24812D331}"/>
                  </a:ext>
                </a:extLst>
              </p:cNvPr>
              <p:cNvCxnSpPr/>
              <p:nvPr/>
            </p:nvCxnSpPr>
            <p:spPr>
              <a:xfrm>
                <a:off x="8184457" y="4726212"/>
                <a:ext cx="26661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" name="Google Shape;167;g155cba65eae_0_0">
                <a:extLst>
                  <a:ext uri="{FF2B5EF4-FFF2-40B4-BE49-F238E27FC236}">
                    <a16:creationId xmlns:a16="http://schemas.microsoft.com/office/drawing/2014/main" id="{58A225B6-605C-1123-9FEF-A1E336740C59}"/>
                  </a:ext>
                </a:extLst>
              </p:cNvPr>
              <p:cNvCxnSpPr/>
              <p:nvPr/>
            </p:nvCxnSpPr>
            <p:spPr>
              <a:xfrm flipH="1">
                <a:off x="8454984" y="4730152"/>
                <a:ext cx="1760" cy="30364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0" name="Google Shape;169;g155cba65eae_0_0">
                <a:extLst>
                  <a:ext uri="{FF2B5EF4-FFF2-40B4-BE49-F238E27FC236}">
                    <a16:creationId xmlns:a16="http://schemas.microsoft.com/office/drawing/2014/main" id="{7D4FE3E3-B95E-3D0F-3D90-E22A277C6F63}"/>
                  </a:ext>
                </a:extLst>
              </p:cNvPr>
              <p:cNvCxnSpPr/>
              <p:nvPr/>
            </p:nvCxnSpPr>
            <p:spPr>
              <a:xfrm rot="10800000">
                <a:off x="7720384" y="6196673"/>
                <a:ext cx="21822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" name="Google Shape;170;g155cba65eae_0_0">
                <a:extLst>
                  <a:ext uri="{FF2B5EF4-FFF2-40B4-BE49-F238E27FC236}">
                    <a16:creationId xmlns:a16="http://schemas.microsoft.com/office/drawing/2014/main" id="{3A0811E4-0807-0072-6ABD-A86DF4A0FFAF}"/>
                  </a:ext>
                </a:extLst>
              </p:cNvPr>
              <p:cNvCxnSpPr/>
              <p:nvPr/>
            </p:nvCxnSpPr>
            <p:spPr>
              <a:xfrm>
                <a:off x="7368856" y="4269775"/>
                <a:ext cx="579427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" name="Google Shape;171;g155cba65eae_0_0">
                <a:extLst>
                  <a:ext uri="{FF2B5EF4-FFF2-40B4-BE49-F238E27FC236}">
                    <a16:creationId xmlns:a16="http://schemas.microsoft.com/office/drawing/2014/main" id="{4B5E66A8-3349-F04E-259E-76B7FB873F55}"/>
                  </a:ext>
                </a:extLst>
              </p:cNvPr>
              <p:cNvCxnSpPr/>
              <p:nvPr/>
            </p:nvCxnSpPr>
            <p:spPr>
              <a:xfrm rot="10800000" flipH="1">
                <a:off x="7720182" y="4498225"/>
                <a:ext cx="7919" cy="169265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72;g155cba65eae_0_0">
                <a:extLst>
                  <a:ext uri="{FF2B5EF4-FFF2-40B4-BE49-F238E27FC236}">
                    <a16:creationId xmlns:a16="http://schemas.microsoft.com/office/drawing/2014/main" id="{C08AE1BD-8E31-A0C5-06CC-4E13B384691A}"/>
                  </a:ext>
                </a:extLst>
              </p:cNvPr>
              <p:cNvCxnSpPr/>
              <p:nvPr/>
            </p:nvCxnSpPr>
            <p:spPr>
              <a:xfrm>
                <a:off x="7482483" y="4498105"/>
                <a:ext cx="24549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73;g155cba65eae_0_0">
                <a:extLst>
                  <a:ext uri="{FF2B5EF4-FFF2-40B4-BE49-F238E27FC236}">
                    <a16:creationId xmlns:a16="http://schemas.microsoft.com/office/drawing/2014/main" id="{3239F092-0F48-4B94-9955-BB897EB19320}"/>
                  </a:ext>
                </a:extLst>
              </p:cNvPr>
              <p:cNvCxnSpPr/>
              <p:nvPr/>
            </p:nvCxnSpPr>
            <p:spPr>
              <a:xfrm>
                <a:off x="7373847" y="4269775"/>
                <a:ext cx="0" cy="34479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15" name="Google Shape;174;g155cba65eae_0_0">
                <a:extLst>
                  <a:ext uri="{FF2B5EF4-FFF2-40B4-BE49-F238E27FC236}">
                    <a16:creationId xmlns:a16="http://schemas.microsoft.com/office/drawing/2014/main" id="{1E01A52B-472C-AF53-605D-10C6317E2CBF}"/>
                  </a:ext>
                </a:extLst>
              </p:cNvPr>
              <p:cNvGrpSpPr/>
              <p:nvPr/>
            </p:nvGrpSpPr>
            <p:grpSpPr>
              <a:xfrm>
                <a:off x="7767512" y="4322046"/>
                <a:ext cx="448454" cy="1424238"/>
                <a:chOff x="9324559" y="1931197"/>
                <a:chExt cx="703617" cy="2305034"/>
              </a:xfrm>
            </p:grpSpPr>
            <p:pic>
              <p:nvPicPr>
                <p:cNvPr id="57" name="Google Shape;175;g155cba65eae_0_0">
                  <a:extLst>
                    <a:ext uri="{FF2B5EF4-FFF2-40B4-BE49-F238E27FC236}">
                      <a16:creationId xmlns:a16="http://schemas.microsoft.com/office/drawing/2014/main" id="{D8040A01-F3AB-2A60-754A-2E50F9C6E9D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9381355" y="1931197"/>
                  <a:ext cx="646821" cy="23050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" name="Google Shape;176;g155cba65eae_0_0">
                  <a:extLst>
                    <a:ext uri="{FF2B5EF4-FFF2-40B4-BE49-F238E27FC236}">
                      <a16:creationId xmlns:a16="http://schemas.microsoft.com/office/drawing/2014/main" id="{2B318B00-4AFB-FFFD-FF8E-E3D596079227}"/>
                    </a:ext>
                  </a:extLst>
                </p:cNvPr>
                <p:cNvSpPr txBox="1"/>
                <p:nvPr/>
              </p:nvSpPr>
              <p:spPr>
                <a:xfrm>
                  <a:off x="9324559" y="2542406"/>
                  <a:ext cx="550498" cy="10942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ts val="800"/>
                  </a:pPr>
                  <a:r>
                    <a:rPr lang="en-US" sz="800"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mbria"/>
                    </a:rPr>
                    <a:t>TFF</a:t>
                  </a:r>
                  <a:endParaRPr sz="140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6" name="Google Shape;183;g155cba65eae_0_0">
                <a:extLst>
                  <a:ext uri="{FF2B5EF4-FFF2-40B4-BE49-F238E27FC236}">
                    <a16:creationId xmlns:a16="http://schemas.microsoft.com/office/drawing/2014/main" id="{3629EE9B-0A5F-5732-8737-3EA9A82B8B40}"/>
                  </a:ext>
                </a:extLst>
              </p:cNvPr>
              <p:cNvCxnSpPr/>
              <p:nvPr/>
            </p:nvCxnSpPr>
            <p:spPr>
              <a:xfrm rot="10800000">
                <a:off x="7938604" y="4269572"/>
                <a:ext cx="0" cy="6752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7" name="Google Shape;184;g155cba65eae_0_0">
                <a:extLst>
                  <a:ext uri="{FF2B5EF4-FFF2-40B4-BE49-F238E27FC236}">
                    <a16:creationId xmlns:a16="http://schemas.microsoft.com/office/drawing/2014/main" id="{FBD74E56-5E7D-7F18-1DC2-89CEE3DD5702}"/>
                  </a:ext>
                </a:extLst>
              </p:cNvPr>
              <p:cNvGrpSpPr/>
              <p:nvPr/>
            </p:nvGrpSpPr>
            <p:grpSpPr>
              <a:xfrm>
                <a:off x="5641102" y="4563369"/>
                <a:ext cx="684579" cy="1254341"/>
                <a:chOff x="660404" y="447923"/>
                <a:chExt cx="1495197" cy="2575645"/>
              </a:xfrm>
            </p:grpSpPr>
            <p:pic>
              <p:nvPicPr>
                <p:cNvPr id="55" name="Google Shape;185;g155cba65eae_0_0">
                  <a:extLst>
                    <a:ext uri="{FF2B5EF4-FFF2-40B4-BE49-F238E27FC236}">
                      <a16:creationId xmlns:a16="http://schemas.microsoft.com/office/drawing/2014/main" id="{946D2E5A-98C4-D864-DB01-BD03B1C8442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36235" t="14901" r="53146" b="26566"/>
                <a:stretch/>
              </p:blipFill>
              <p:spPr>
                <a:xfrm>
                  <a:off x="1371830" y="447923"/>
                  <a:ext cx="783771" cy="25645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" name="Google Shape;186;g155cba65eae_0_0">
                  <a:extLst>
                    <a:ext uri="{FF2B5EF4-FFF2-40B4-BE49-F238E27FC236}">
                      <a16:creationId xmlns:a16="http://schemas.microsoft.com/office/drawing/2014/main" id="{1C58D53F-AC2C-4903-001E-0CE32E44E56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36235" t="14901" r="53146" b="26566"/>
                <a:stretch/>
              </p:blipFill>
              <p:spPr>
                <a:xfrm>
                  <a:off x="660404" y="459002"/>
                  <a:ext cx="783771" cy="25645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" name="Google Shape;187;g155cba65eae_0_0">
                <a:extLst>
                  <a:ext uri="{FF2B5EF4-FFF2-40B4-BE49-F238E27FC236}">
                    <a16:creationId xmlns:a16="http://schemas.microsoft.com/office/drawing/2014/main" id="{BD59B6D5-2B17-80A0-EF13-7B5EEBC242A6}"/>
                  </a:ext>
                </a:extLst>
              </p:cNvPr>
              <p:cNvGrpSpPr/>
              <p:nvPr/>
            </p:nvGrpSpPr>
            <p:grpSpPr>
              <a:xfrm>
                <a:off x="5565125" y="4450552"/>
                <a:ext cx="947705" cy="282332"/>
                <a:chOff x="2821777" y="2017229"/>
                <a:chExt cx="1486933" cy="456935"/>
              </a:xfrm>
            </p:grpSpPr>
            <p:cxnSp>
              <p:nvCxnSpPr>
                <p:cNvPr id="49" name="Google Shape;188;g155cba65eae_0_0">
                  <a:extLst>
                    <a:ext uri="{FF2B5EF4-FFF2-40B4-BE49-F238E27FC236}">
                      <a16:creationId xmlns:a16="http://schemas.microsoft.com/office/drawing/2014/main" id="{6CCDEBB6-C18E-C19E-F714-393CE1A022DE}"/>
                    </a:ext>
                  </a:extLst>
                </p:cNvPr>
                <p:cNvCxnSpPr/>
                <p:nvPr/>
              </p:nvCxnSpPr>
              <p:spPr>
                <a:xfrm rot="10800000">
                  <a:off x="2821777" y="2027929"/>
                  <a:ext cx="0" cy="4419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" name="Google Shape;189;g155cba65eae_0_0">
                  <a:extLst>
                    <a:ext uri="{FF2B5EF4-FFF2-40B4-BE49-F238E27FC236}">
                      <a16:creationId xmlns:a16="http://schemas.microsoft.com/office/drawing/2014/main" id="{E9E5A574-8A50-CE8C-93FB-8E7F6EE0854E}"/>
                    </a:ext>
                  </a:extLst>
                </p:cNvPr>
                <p:cNvCxnSpPr/>
                <p:nvPr/>
              </p:nvCxnSpPr>
              <p:spPr>
                <a:xfrm rot="10800000">
                  <a:off x="3381462" y="2027929"/>
                  <a:ext cx="0" cy="4419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" name="Google Shape;190;g155cba65eae_0_0">
                  <a:extLst>
                    <a:ext uri="{FF2B5EF4-FFF2-40B4-BE49-F238E27FC236}">
                      <a16:creationId xmlns:a16="http://schemas.microsoft.com/office/drawing/2014/main" id="{709CB1D9-13C5-689D-1E1A-65C6965B8249}"/>
                    </a:ext>
                  </a:extLst>
                </p:cNvPr>
                <p:cNvCxnSpPr/>
                <p:nvPr/>
              </p:nvCxnSpPr>
              <p:spPr>
                <a:xfrm>
                  <a:off x="2823410" y="2027956"/>
                  <a:ext cx="1485300" cy="12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" name="Google Shape;191;g155cba65eae_0_0">
                  <a:extLst>
                    <a:ext uri="{FF2B5EF4-FFF2-40B4-BE49-F238E27FC236}">
                      <a16:creationId xmlns:a16="http://schemas.microsoft.com/office/drawing/2014/main" id="{1ADB3FFD-61FF-0D62-D8CC-F0C2CAC8322F}"/>
                    </a:ext>
                  </a:extLst>
                </p:cNvPr>
                <p:cNvCxnSpPr/>
                <p:nvPr/>
              </p:nvCxnSpPr>
              <p:spPr>
                <a:xfrm>
                  <a:off x="4301973" y="2017229"/>
                  <a:ext cx="0" cy="2652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53" name="Google Shape;192;g155cba65eae_0_0">
                  <a:extLst>
                    <a:ext uri="{FF2B5EF4-FFF2-40B4-BE49-F238E27FC236}">
                      <a16:creationId xmlns:a16="http://schemas.microsoft.com/office/drawing/2014/main" id="{B0E16E5B-5B3A-C02D-A0DA-BCF5D0D146D9}"/>
                    </a:ext>
                  </a:extLst>
                </p:cNvPr>
                <p:cNvCxnSpPr/>
                <p:nvPr/>
              </p:nvCxnSpPr>
              <p:spPr>
                <a:xfrm rot="10800000">
                  <a:off x="2821802" y="2474164"/>
                  <a:ext cx="1191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" name="Google Shape;193;g155cba65eae_0_0">
                  <a:extLst>
                    <a:ext uri="{FF2B5EF4-FFF2-40B4-BE49-F238E27FC236}">
                      <a16:creationId xmlns:a16="http://schemas.microsoft.com/office/drawing/2014/main" id="{953B6579-5C8F-DA9D-201D-4F0366617231}"/>
                    </a:ext>
                  </a:extLst>
                </p:cNvPr>
                <p:cNvCxnSpPr/>
                <p:nvPr/>
              </p:nvCxnSpPr>
              <p:spPr>
                <a:xfrm rot="10800000">
                  <a:off x="3381487" y="2469830"/>
                  <a:ext cx="1191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9" name="Google Shape;194;g155cba65eae_0_0">
                <a:extLst>
                  <a:ext uri="{FF2B5EF4-FFF2-40B4-BE49-F238E27FC236}">
                    <a16:creationId xmlns:a16="http://schemas.microsoft.com/office/drawing/2014/main" id="{ACD52024-A3F6-EEF6-2A68-A14A9817245F}"/>
                  </a:ext>
                </a:extLst>
              </p:cNvPr>
              <p:cNvSpPr txBox="1"/>
              <p:nvPr/>
            </p:nvSpPr>
            <p:spPr>
              <a:xfrm>
                <a:off x="5574798" y="4936335"/>
                <a:ext cx="436429" cy="29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SzPts val="700"/>
                </a:pPr>
                <a:r>
                  <a:rPr lang="en-US" sz="700" dirty="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mbria"/>
                  </a:rPr>
                  <a:t>O</a:t>
                </a:r>
                <a:r>
                  <a:rPr lang="en-US" sz="700" baseline="-25000" dirty="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mbria"/>
                  </a:rPr>
                  <a:t>2</a:t>
                </a:r>
                <a:endParaRPr sz="1400" dirty="0">
                  <a:latin typeface="+mj-lt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95;g155cba65eae_0_0">
                <a:extLst>
                  <a:ext uri="{FF2B5EF4-FFF2-40B4-BE49-F238E27FC236}">
                    <a16:creationId xmlns:a16="http://schemas.microsoft.com/office/drawing/2014/main" id="{F8E39960-32F5-F4BC-C44C-8C6095F1D1F7}"/>
                  </a:ext>
                </a:extLst>
              </p:cNvPr>
              <p:cNvSpPr txBox="1"/>
              <p:nvPr/>
            </p:nvSpPr>
            <p:spPr>
              <a:xfrm>
                <a:off x="5849241" y="4928622"/>
                <a:ext cx="559710" cy="29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SzPts val="700"/>
                </a:pPr>
                <a:r>
                  <a:rPr lang="en-US" sz="700" dirty="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mbria"/>
                  </a:rPr>
                  <a:t>CO</a:t>
                </a:r>
                <a:r>
                  <a:rPr lang="en-US" sz="700" baseline="-25000" dirty="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mbria"/>
                  </a:rPr>
                  <a:t>2</a:t>
                </a:r>
                <a:endParaRPr sz="1400" dirty="0">
                  <a:latin typeface="+mj-lt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oogle Shape;196;g155cba65eae_0_0">
                <a:extLst>
                  <a:ext uri="{FF2B5EF4-FFF2-40B4-BE49-F238E27FC236}">
                    <a16:creationId xmlns:a16="http://schemas.microsoft.com/office/drawing/2014/main" id="{EDEBF0C0-FD22-7FBF-AC41-64123132EDD2}"/>
                  </a:ext>
                </a:extLst>
              </p:cNvPr>
              <p:cNvGrpSpPr/>
              <p:nvPr/>
            </p:nvGrpSpPr>
            <p:grpSpPr>
              <a:xfrm>
                <a:off x="4422259" y="4759678"/>
                <a:ext cx="703496" cy="953493"/>
                <a:chOff x="357186" y="2265336"/>
                <a:chExt cx="479700" cy="639642"/>
              </a:xfrm>
            </p:grpSpPr>
            <p:pic>
              <p:nvPicPr>
                <p:cNvPr id="47" name="Google Shape;197;g155cba65eae_0_0">
                  <a:extLst>
                    <a:ext uri="{FF2B5EF4-FFF2-40B4-BE49-F238E27FC236}">
                      <a16:creationId xmlns:a16="http://schemas.microsoft.com/office/drawing/2014/main" id="{CCE52612-F6E7-C4CC-3891-F5259D483CB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21505" t="27146" r="64391" b="28994"/>
                <a:stretch/>
              </p:blipFill>
              <p:spPr>
                <a:xfrm>
                  <a:off x="423494" y="2265336"/>
                  <a:ext cx="363043" cy="6396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" name="Google Shape;198;g155cba65eae_0_0">
                  <a:extLst>
                    <a:ext uri="{FF2B5EF4-FFF2-40B4-BE49-F238E27FC236}">
                      <a16:creationId xmlns:a16="http://schemas.microsoft.com/office/drawing/2014/main" id="{42CA7E33-6D29-6A42-5C69-6DAFB0F93AA2}"/>
                    </a:ext>
                  </a:extLst>
                </p:cNvPr>
                <p:cNvSpPr txBox="1"/>
                <p:nvPr/>
              </p:nvSpPr>
              <p:spPr>
                <a:xfrm>
                  <a:off x="357186" y="2490499"/>
                  <a:ext cx="479700" cy="3023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ts val="700"/>
                  </a:pPr>
                  <a:r>
                    <a:rPr lang="en-US" sz="700" dirty="0"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mbria"/>
                    </a:rPr>
                    <a:t>Cell Bleed</a:t>
                  </a:r>
                  <a:endParaRPr sz="1400" dirty="0"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2" name="Google Shape;199;g155cba65eae_0_0">
                <a:extLst>
                  <a:ext uri="{FF2B5EF4-FFF2-40B4-BE49-F238E27FC236}">
                    <a16:creationId xmlns:a16="http://schemas.microsoft.com/office/drawing/2014/main" id="{10BF8E9C-94C9-953B-0FC0-A52C67B2EFDA}"/>
                  </a:ext>
                </a:extLst>
              </p:cNvPr>
              <p:cNvCxnSpPr/>
              <p:nvPr/>
            </p:nvCxnSpPr>
            <p:spPr>
              <a:xfrm rot="10800000">
                <a:off x="6710632" y="4286587"/>
                <a:ext cx="880" cy="32735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200;g155cba65eae_0_0">
                <a:extLst>
                  <a:ext uri="{FF2B5EF4-FFF2-40B4-BE49-F238E27FC236}">
                    <a16:creationId xmlns:a16="http://schemas.microsoft.com/office/drawing/2014/main" id="{870F642F-47E4-B92D-CFEA-727076097D9C}"/>
                  </a:ext>
                </a:extLst>
              </p:cNvPr>
              <p:cNvCxnSpPr/>
              <p:nvPr/>
            </p:nvCxnSpPr>
            <p:spPr>
              <a:xfrm>
                <a:off x="4774070" y="4286627"/>
                <a:ext cx="193626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" name="Google Shape;202;g155cba65eae_0_0">
                <a:extLst>
                  <a:ext uri="{FF2B5EF4-FFF2-40B4-BE49-F238E27FC236}">
                    <a16:creationId xmlns:a16="http://schemas.microsoft.com/office/drawing/2014/main" id="{5792730A-8E26-7F69-E9C4-D2A6BF2C625A}"/>
                  </a:ext>
                </a:extLst>
              </p:cNvPr>
              <p:cNvCxnSpPr/>
              <p:nvPr/>
            </p:nvCxnSpPr>
            <p:spPr>
              <a:xfrm>
                <a:off x="4774070" y="4286627"/>
                <a:ext cx="0" cy="481634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5" name="Google Shape;204;g155cba65eae_0_0">
                <a:extLst>
                  <a:ext uri="{FF2B5EF4-FFF2-40B4-BE49-F238E27FC236}">
                    <a16:creationId xmlns:a16="http://schemas.microsoft.com/office/drawing/2014/main" id="{DF18F885-E5A5-9300-A927-F47BF5AF29A4}"/>
                  </a:ext>
                </a:extLst>
              </p:cNvPr>
              <p:cNvCxnSpPr/>
              <p:nvPr/>
            </p:nvCxnSpPr>
            <p:spPr>
              <a:xfrm>
                <a:off x="5335594" y="4385300"/>
                <a:ext cx="1288203" cy="715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" name="Google Shape;205;g155cba65eae_0_0">
                <a:extLst>
                  <a:ext uri="{FF2B5EF4-FFF2-40B4-BE49-F238E27FC236}">
                    <a16:creationId xmlns:a16="http://schemas.microsoft.com/office/drawing/2014/main" id="{A75AB60D-0690-E0AD-0AFB-8C817D3A793C}"/>
                  </a:ext>
                </a:extLst>
              </p:cNvPr>
              <p:cNvCxnSpPr/>
              <p:nvPr/>
            </p:nvCxnSpPr>
            <p:spPr>
              <a:xfrm rot="10800000">
                <a:off x="5335810" y="4385085"/>
                <a:ext cx="2640" cy="36715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C34AFA7-A79A-D269-8F12-B4AC9B03F881}"/>
                  </a:ext>
                </a:extLst>
              </p:cNvPr>
              <p:cNvGrpSpPr/>
              <p:nvPr/>
            </p:nvGrpSpPr>
            <p:grpSpPr>
              <a:xfrm>
                <a:off x="6495494" y="4386671"/>
                <a:ext cx="1001560" cy="1552944"/>
                <a:chOff x="6495494" y="4386671"/>
                <a:chExt cx="1001560" cy="1552944"/>
              </a:xfrm>
            </p:grpSpPr>
            <p:grpSp>
              <p:nvGrpSpPr>
                <p:cNvPr id="29" name="Google Shape;157;g155cba65eae_0_0">
                  <a:extLst>
                    <a:ext uri="{FF2B5EF4-FFF2-40B4-BE49-F238E27FC236}">
                      <a16:creationId xmlns:a16="http://schemas.microsoft.com/office/drawing/2014/main" id="{04CB63EA-7099-46EC-B1D9-162008C244C9}"/>
                    </a:ext>
                  </a:extLst>
                </p:cNvPr>
                <p:cNvGrpSpPr/>
                <p:nvPr/>
              </p:nvGrpSpPr>
              <p:grpSpPr>
                <a:xfrm>
                  <a:off x="6495494" y="4614415"/>
                  <a:ext cx="357748" cy="1325200"/>
                  <a:chOff x="6054198" y="1230594"/>
                  <a:chExt cx="561300" cy="2144748"/>
                </a:xfrm>
              </p:grpSpPr>
              <p:sp>
                <p:nvSpPr>
                  <p:cNvPr id="45" name="Google Shape;158;g155cba65eae_0_0">
                    <a:extLst>
                      <a:ext uri="{FF2B5EF4-FFF2-40B4-BE49-F238E27FC236}">
                        <a16:creationId xmlns:a16="http://schemas.microsoft.com/office/drawing/2014/main" id="{271D0CC8-EDD0-1F5D-5F11-9D9F46217594}"/>
                      </a:ext>
                    </a:extLst>
                  </p:cNvPr>
                  <p:cNvSpPr/>
                  <p:nvPr/>
                </p:nvSpPr>
                <p:spPr>
                  <a:xfrm>
                    <a:off x="6054198" y="1230594"/>
                    <a:ext cx="45600" cy="2099100"/>
                  </a:xfrm>
                  <a:prstGeom prst="rect">
                    <a:avLst/>
                  </a:prstGeom>
                  <a:gradFill>
                    <a:gsLst>
                      <a:gs pos="0">
                        <a:srgbClr val="7B7A72"/>
                      </a:gs>
                      <a:gs pos="50000">
                        <a:srgbClr val="B2B0A6"/>
                      </a:gs>
                      <a:gs pos="100000">
                        <a:srgbClr val="D5D3C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200"/>
                    </a:pPr>
                    <a:endParaRPr sz="1200">
                      <a:solidFill>
                        <a:srgbClr val="FFFFFF"/>
                      </a:solidFill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46" name="Google Shape;159;g155cba65eae_0_0">
                    <a:extLst>
                      <a:ext uri="{FF2B5EF4-FFF2-40B4-BE49-F238E27FC236}">
                        <a16:creationId xmlns:a16="http://schemas.microsoft.com/office/drawing/2014/main" id="{5C04FB23-CC4C-9530-B0A0-0FAFDF6DE730}"/>
                      </a:ext>
                    </a:extLst>
                  </p:cNvPr>
                  <p:cNvSpPr/>
                  <p:nvPr/>
                </p:nvSpPr>
                <p:spPr>
                  <a:xfrm>
                    <a:off x="6054198" y="3329742"/>
                    <a:ext cx="561300" cy="45600"/>
                  </a:xfrm>
                  <a:prstGeom prst="flowChartDelay">
                    <a:avLst/>
                  </a:prstGeom>
                  <a:gradFill>
                    <a:gsLst>
                      <a:gs pos="0">
                        <a:srgbClr val="7B7A72"/>
                      </a:gs>
                      <a:gs pos="50000">
                        <a:srgbClr val="B2B0A6"/>
                      </a:gs>
                      <a:gs pos="100000">
                        <a:srgbClr val="D5D3C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200"/>
                    </a:pPr>
                    <a:endParaRPr sz="1200">
                      <a:solidFill>
                        <a:srgbClr val="FFFFFF"/>
                      </a:solidFill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30" name="Google Shape;160;g155cba65eae_0_0">
                  <a:extLst>
                    <a:ext uri="{FF2B5EF4-FFF2-40B4-BE49-F238E27FC236}">
                      <a16:creationId xmlns:a16="http://schemas.microsoft.com/office/drawing/2014/main" id="{C1F79DBB-06DE-48EA-8A7D-B5E2AD5B2BB7}"/>
                    </a:ext>
                  </a:extLst>
                </p:cNvPr>
                <p:cNvSpPr/>
                <p:nvPr/>
              </p:nvSpPr>
              <p:spPr>
                <a:xfrm flipH="1">
                  <a:off x="7468017" y="4614393"/>
                  <a:ext cx="29037" cy="662750"/>
                </a:xfrm>
                <a:prstGeom prst="rect">
                  <a:avLst/>
                </a:prstGeom>
                <a:solidFill>
                  <a:srgbClr val="C6C8CB"/>
                </a:soli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1" name="Google Shape;161;g155cba65eae_0_0">
                  <a:extLst>
                    <a:ext uri="{FF2B5EF4-FFF2-40B4-BE49-F238E27FC236}">
                      <a16:creationId xmlns:a16="http://schemas.microsoft.com/office/drawing/2014/main" id="{5D5BB244-807E-7B0B-3B01-A051801FDF25}"/>
                    </a:ext>
                  </a:extLst>
                </p:cNvPr>
                <p:cNvSpPr/>
                <p:nvPr/>
              </p:nvSpPr>
              <p:spPr>
                <a:xfrm flipH="1">
                  <a:off x="6615407" y="4614390"/>
                  <a:ext cx="29037" cy="273239"/>
                </a:xfrm>
                <a:prstGeom prst="rect">
                  <a:avLst/>
                </a:prstGeom>
                <a:solidFill>
                  <a:srgbClr val="C6C8CB"/>
                </a:soli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2" name="Google Shape;162;g155cba65eae_0_0">
                  <a:extLst>
                    <a:ext uri="{FF2B5EF4-FFF2-40B4-BE49-F238E27FC236}">
                      <a16:creationId xmlns:a16="http://schemas.microsoft.com/office/drawing/2014/main" id="{9AB4FE58-239C-D1CE-EAC9-877C2361ECD3}"/>
                    </a:ext>
                  </a:extLst>
                </p:cNvPr>
                <p:cNvSpPr/>
                <p:nvPr/>
              </p:nvSpPr>
              <p:spPr>
                <a:xfrm flipH="1">
                  <a:off x="7359381" y="4614390"/>
                  <a:ext cx="29037" cy="662750"/>
                </a:xfrm>
                <a:prstGeom prst="rect">
                  <a:avLst/>
                </a:prstGeom>
                <a:solidFill>
                  <a:srgbClr val="C6C8CB"/>
                </a:soli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33" name="Google Shape;168;g155cba65eae_0_0">
                  <a:extLst>
                    <a:ext uri="{FF2B5EF4-FFF2-40B4-BE49-F238E27FC236}">
                      <a16:creationId xmlns:a16="http://schemas.microsoft.com/office/drawing/2014/main" id="{293D87CD-9548-F48C-6D42-E77D2E971149}"/>
                    </a:ext>
                  </a:extLst>
                </p:cNvPr>
                <p:cNvCxnSpPr>
                  <a:stCxn id="30" idx="0"/>
                </p:cNvCxnSpPr>
                <p:nvPr/>
              </p:nvCxnSpPr>
              <p:spPr>
                <a:xfrm rot="10800000">
                  <a:off x="7482536" y="4498121"/>
                  <a:ext cx="0" cy="11627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34" name="Google Shape;177;g155cba65eae_0_0">
                  <a:extLst>
                    <a:ext uri="{FF2B5EF4-FFF2-40B4-BE49-F238E27FC236}">
                      <a16:creationId xmlns:a16="http://schemas.microsoft.com/office/drawing/2014/main" id="{6DAE79D4-2E36-A4F2-4CB2-2DC6BAF9B80F}"/>
                    </a:ext>
                  </a:extLst>
                </p:cNvPr>
                <p:cNvSpPr/>
                <p:nvPr/>
              </p:nvSpPr>
              <p:spPr>
                <a:xfrm rot="5400000">
                  <a:off x="6619367" y="4944133"/>
                  <a:ext cx="1073727" cy="29037"/>
                </a:xfrm>
                <a:prstGeom prst="flowChartDelay">
                  <a:avLst/>
                </a:prstGeom>
                <a:gradFill>
                  <a:gsLst>
                    <a:gs pos="0">
                      <a:srgbClr val="717275"/>
                    </a:gs>
                    <a:gs pos="50000">
                      <a:srgbClr val="A4A7A9"/>
                    </a:gs>
                    <a:gs pos="100000">
                      <a:srgbClr val="C5C7C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5" name="Google Shape;178;g155cba65eae_0_0">
                  <a:extLst>
                    <a:ext uri="{FF2B5EF4-FFF2-40B4-BE49-F238E27FC236}">
                      <a16:creationId xmlns:a16="http://schemas.microsoft.com/office/drawing/2014/main" id="{B3192DCB-A2CB-B8C7-0761-904DAA93CA5F}"/>
                    </a:ext>
                  </a:extLst>
                </p:cNvPr>
                <p:cNvSpPr/>
                <p:nvPr/>
              </p:nvSpPr>
              <p:spPr>
                <a:xfrm>
                  <a:off x="7264907" y="4421787"/>
                  <a:ext cx="46636" cy="1198943"/>
                </a:xfrm>
                <a:prstGeom prst="can">
                  <a:avLst>
                    <a:gd name="adj" fmla="val 25000"/>
                  </a:avLst>
                </a:prstGeom>
                <a:gradFill>
                  <a:gsLst>
                    <a:gs pos="0">
                      <a:srgbClr val="6E6E6E"/>
                    </a:gs>
                    <a:gs pos="2000">
                      <a:srgbClr val="6E6E6E"/>
                    </a:gs>
                    <a:gs pos="64000">
                      <a:srgbClr val="A5A5A5"/>
                    </a:gs>
                    <a:gs pos="100000">
                      <a:srgbClr val="C9C9C9"/>
                    </a:gs>
                  </a:gsLst>
                  <a:lin ang="10800025" scaled="0"/>
                </a:gra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36" name="Google Shape;179;g155cba65eae_0_0">
                  <a:extLst>
                    <a:ext uri="{FF2B5EF4-FFF2-40B4-BE49-F238E27FC236}">
                      <a16:creationId xmlns:a16="http://schemas.microsoft.com/office/drawing/2014/main" id="{BA22099D-53DE-B290-4670-79FB6F901E57}"/>
                    </a:ext>
                  </a:extLst>
                </p:cNvPr>
                <p:cNvGrpSpPr/>
                <p:nvPr/>
              </p:nvGrpSpPr>
              <p:grpSpPr>
                <a:xfrm>
                  <a:off x="7200854" y="4421815"/>
                  <a:ext cx="40709" cy="1199122"/>
                  <a:chOff x="6723464" y="1596349"/>
                  <a:chExt cx="45618" cy="1940700"/>
                </a:xfrm>
              </p:grpSpPr>
              <p:sp>
                <p:nvSpPr>
                  <p:cNvPr id="43" name="Google Shape;180;g155cba65eae_0_0">
                    <a:extLst>
                      <a:ext uri="{FF2B5EF4-FFF2-40B4-BE49-F238E27FC236}">
                        <a16:creationId xmlns:a16="http://schemas.microsoft.com/office/drawing/2014/main" id="{42063F2F-7375-6E2F-C7B5-9EC361C7FF73}"/>
                      </a:ext>
                    </a:extLst>
                  </p:cNvPr>
                  <p:cNvSpPr/>
                  <p:nvPr/>
                </p:nvSpPr>
                <p:spPr>
                  <a:xfrm>
                    <a:off x="6723482" y="1596349"/>
                    <a:ext cx="45600" cy="232500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200"/>
                    </a:pPr>
                    <a:endParaRPr sz="1200">
                      <a:solidFill>
                        <a:srgbClr val="FFFFFF"/>
                      </a:solidFill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44" name="Google Shape;181;g155cba65eae_0_0">
                    <a:extLst>
                      <a:ext uri="{FF2B5EF4-FFF2-40B4-BE49-F238E27FC236}">
                        <a16:creationId xmlns:a16="http://schemas.microsoft.com/office/drawing/2014/main" id="{9EF1067A-6AD3-C319-7C49-68A70068F22B}"/>
                      </a:ext>
                    </a:extLst>
                  </p:cNvPr>
                  <p:cNvSpPr/>
                  <p:nvPr/>
                </p:nvSpPr>
                <p:spPr>
                  <a:xfrm>
                    <a:off x="6723464" y="1596349"/>
                    <a:ext cx="45600" cy="1940700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1B317">
                      <a:alpha val="52549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200"/>
                    </a:pPr>
                    <a:endParaRPr sz="1200">
                      <a:solidFill>
                        <a:srgbClr val="FFFFFF"/>
                      </a:solidFill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cxnSp>
              <p:nvCxnSpPr>
                <p:cNvPr id="37" name="Google Shape;182;g155cba65eae_0_0">
                  <a:extLst>
                    <a:ext uri="{FF2B5EF4-FFF2-40B4-BE49-F238E27FC236}">
                      <a16:creationId xmlns:a16="http://schemas.microsoft.com/office/drawing/2014/main" id="{2D1540DC-82C1-C7F9-01FC-52D003D0A698}"/>
                    </a:ext>
                  </a:extLst>
                </p:cNvPr>
                <p:cNvCxnSpPr/>
                <p:nvPr/>
              </p:nvCxnSpPr>
              <p:spPr>
                <a:xfrm>
                  <a:off x="7220610" y="4587139"/>
                  <a:ext cx="0" cy="9668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33C0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38" name="Google Shape;201;g155cba65eae_0_0">
                  <a:extLst>
                    <a:ext uri="{FF2B5EF4-FFF2-40B4-BE49-F238E27FC236}">
                      <a16:creationId xmlns:a16="http://schemas.microsoft.com/office/drawing/2014/main" id="{D231971B-3019-6121-F9F6-71F9A4FBA143}"/>
                    </a:ext>
                  </a:extLst>
                </p:cNvPr>
                <p:cNvSpPr/>
                <p:nvPr/>
              </p:nvSpPr>
              <p:spPr>
                <a:xfrm flipH="1">
                  <a:off x="6696390" y="4609686"/>
                  <a:ext cx="28157" cy="645757"/>
                </a:xfrm>
                <a:prstGeom prst="rect">
                  <a:avLst/>
                </a:prstGeom>
                <a:solidFill>
                  <a:srgbClr val="C6C8CB"/>
                </a:soli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39" name="Google Shape;203;g155cba65eae_0_0">
                  <a:extLst>
                    <a:ext uri="{FF2B5EF4-FFF2-40B4-BE49-F238E27FC236}">
                      <a16:creationId xmlns:a16="http://schemas.microsoft.com/office/drawing/2014/main" id="{2DF1BA94-D164-5385-E3A0-C797CD81E623}"/>
                    </a:ext>
                  </a:extLst>
                </p:cNvPr>
                <p:cNvSpPr/>
                <p:nvPr/>
              </p:nvSpPr>
              <p:spPr>
                <a:xfrm rot="16200000" flipH="1">
                  <a:off x="6310374" y="4889757"/>
                  <a:ext cx="940462" cy="28157"/>
                </a:xfrm>
                <a:prstGeom prst="flowChartDelay">
                  <a:avLst/>
                </a:prstGeom>
                <a:gradFill>
                  <a:gsLst>
                    <a:gs pos="0">
                      <a:srgbClr val="717275"/>
                    </a:gs>
                    <a:gs pos="50000">
                      <a:srgbClr val="A4A7A9"/>
                    </a:gs>
                    <a:gs pos="100000">
                      <a:srgbClr val="C5C7C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40" name="Google Shape;206;g155cba65eae_0_0">
                  <a:extLst>
                    <a:ext uri="{FF2B5EF4-FFF2-40B4-BE49-F238E27FC236}">
                      <a16:creationId xmlns:a16="http://schemas.microsoft.com/office/drawing/2014/main" id="{5622DFE6-4446-6CDF-B8BB-0A803A8F68B7}"/>
                    </a:ext>
                  </a:extLst>
                </p:cNvPr>
                <p:cNvCxnSpPr/>
                <p:nvPr/>
              </p:nvCxnSpPr>
              <p:spPr>
                <a:xfrm>
                  <a:off x="6625203" y="4386671"/>
                  <a:ext cx="1320" cy="23165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41" name="Google Shape;207;g155cba65eae_0_0">
                  <a:extLst>
                    <a:ext uri="{FF2B5EF4-FFF2-40B4-BE49-F238E27FC236}">
                      <a16:creationId xmlns:a16="http://schemas.microsoft.com/office/drawing/2014/main" id="{71BAF198-4B6F-9D3A-F748-4155BA69DF02}"/>
                    </a:ext>
                  </a:extLst>
                </p:cNvPr>
                <p:cNvCxnSpPr/>
                <p:nvPr/>
              </p:nvCxnSpPr>
              <p:spPr>
                <a:xfrm>
                  <a:off x="7264907" y="5425317"/>
                  <a:ext cx="4663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42" name="Google Shape;208;g155cba65eae_0_0">
                  <a:extLst>
                    <a:ext uri="{FF2B5EF4-FFF2-40B4-BE49-F238E27FC236}">
                      <a16:creationId xmlns:a16="http://schemas.microsoft.com/office/drawing/2014/main" id="{77260013-33F5-3028-39C5-5FC09A825105}"/>
                    </a:ext>
                  </a:extLst>
                </p:cNvPr>
                <p:cNvSpPr/>
                <p:nvPr/>
              </p:nvSpPr>
              <p:spPr>
                <a:xfrm rot="5400000">
                  <a:off x="7209060" y="5553859"/>
                  <a:ext cx="22807" cy="23318"/>
                </a:xfrm>
                <a:prstGeom prst="flowChartDelay">
                  <a:avLst/>
                </a:prstGeom>
                <a:solidFill>
                  <a:srgbClr val="833C0B"/>
                </a:solidFill>
                <a:ln w="12700" cap="flat" cmpd="sng">
                  <a:solidFill>
                    <a:srgbClr val="833C0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200"/>
                  </a:pPr>
                  <a:endParaRPr sz="1200">
                    <a:solidFill>
                      <a:srgbClr val="FFFFFF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cxnSp>
            <p:nvCxnSpPr>
              <p:cNvPr id="28" name="Google Shape;222;g155cba65eae_0_0">
                <a:extLst>
                  <a:ext uri="{FF2B5EF4-FFF2-40B4-BE49-F238E27FC236}">
                    <a16:creationId xmlns:a16="http://schemas.microsoft.com/office/drawing/2014/main" id="{510AC3CA-2FE4-0594-4574-0DC8B5C89A93}"/>
                  </a:ext>
                </a:extLst>
              </p:cNvPr>
              <p:cNvCxnSpPr/>
              <p:nvPr/>
            </p:nvCxnSpPr>
            <p:spPr>
              <a:xfrm rot="10800000">
                <a:off x="7939883" y="5746684"/>
                <a:ext cx="2640" cy="45122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4" name="Google Shape;223;g155cba65eae_0_0">
              <a:extLst>
                <a:ext uri="{FF2B5EF4-FFF2-40B4-BE49-F238E27FC236}">
                  <a16:creationId xmlns:a16="http://schemas.microsoft.com/office/drawing/2014/main" id="{F500707F-CB46-CA9F-787D-8D47A8D06C09}"/>
                </a:ext>
              </a:extLst>
            </p:cNvPr>
            <p:cNvSpPr txBox="1"/>
            <p:nvPr/>
          </p:nvSpPr>
          <p:spPr>
            <a:xfrm>
              <a:off x="1996861" y="4279000"/>
              <a:ext cx="2751798" cy="410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-US" sz="1400" b="1" dirty="0">
                  <a:latin typeface="+mj-lt"/>
                  <a:ea typeface="Cambria" panose="02040503050406030204" pitchFamily="18" charset="0"/>
                  <a:cs typeface="Arial" panose="020B0604020202020204" pitchFamily="34" charset="0"/>
                  <a:sym typeface="Calibri"/>
                </a:rPr>
                <a:t>Perfusion Bioreactor</a:t>
              </a:r>
              <a:endParaRPr sz="1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0E59754-2D6B-E018-0024-279E0E0502FA}"/>
              </a:ext>
            </a:extLst>
          </p:cNvPr>
          <p:cNvSpPr txBox="1"/>
          <p:nvPr/>
        </p:nvSpPr>
        <p:spPr>
          <a:xfrm>
            <a:off x="5602387" y="3587527"/>
            <a:ext cx="5058573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Harvest cell culture fluid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HCCF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collected from perfusion permeate during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pseudo steady-state regimes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24-hour collection period at 4 °C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at -80 °C until analysis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33240AA-85BA-5BFE-F3FE-AD224BE1F417}"/>
              </a:ext>
            </a:extLst>
          </p:cNvPr>
          <p:cNvSpPr txBox="1"/>
          <p:nvPr/>
        </p:nvSpPr>
        <p:spPr>
          <a:xfrm>
            <a:off x="5602085" y="1124946"/>
            <a:ext cx="4811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CHO-K1 VRC01 cell line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Preliminary media blend: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HyClone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ActiPro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basal media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3% (v/v) HyClone Cell Boost 7a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0.3% (v/v) HyClone Cell Boost 7b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9F1100A-24D4-E3A1-1FD0-BAAE747C83D4}"/>
              </a:ext>
            </a:extLst>
          </p:cNvPr>
          <p:cNvGrpSpPr/>
          <p:nvPr/>
        </p:nvGrpSpPr>
        <p:grpSpPr>
          <a:xfrm>
            <a:off x="1747972" y="1003167"/>
            <a:ext cx="3636077" cy="2985078"/>
            <a:chOff x="67362" y="761483"/>
            <a:chExt cx="2727058" cy="223880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7249299-3FB7-2E17-AC7B-FDC65D139F99}"/>
                </a:ext>
              </a:extLst>
            </p:cNvPr>
            <p:cNvGrpSpPr/>
            <p:nvPr/>
          </p:nvGrpSpPr>
          <p:grpSpPr>
            <a:xfrm>
              <a:off x="67362" y="761483"/>
              <a:ext cx="2727058" cy="2238808"/>
              <a:chOff x="203744" y="717225"/>
              <a:chExt cx="2727058" cy="2238808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AC38DC9-2754-ABB3-F7E6-0B0CC52D8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1106" y="2505690"/>
                <a:ext cx="0" cy="17416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9FCC937-27CF-2E35-F811-F9370F7FE2F5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1199784" y="2352833"/>
                <a:ext cx="0" cy="32702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9293B24B-A4F0-9DAC-1735-AD176DA04DD9}"/>
                  </a:ext>
                </a:extLst>
              </p:cNvPr>
              <p:cNvCxnSpPr>
                <a:cxnSpLocks/>
                <a:stCxn id="71" idx="10"/>
              </p:cNvCxnSpPr>
              <p:nvPr/>
            </p:nvCxnSpPr>
            <p:spPr>
              <a:xfrm flipH="1">
                <a:off x="2150291" y="1934977"/>
                <a:ext cx="0" cy="74488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174EC22-00E9-15A3-9F4C-14101C126E09}"/>
                  </a:ext>
                </a:extLst>
              </p:cNvPr>
              <p:cNvCxnSpPr>
                <a:cxnSpLocks/>
                <a:stCxn id="88" idx="2"/>
              </p:cNvCxnSpPr>
              <p:nvPr/>
            </p:nvCxnSpPr>
            <p:spPr>
              <a:xfrm flipH="1">
                <a:off x="1952907" y="1941906"/>
                <a:ext cx="2640" cy="75118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0CB7995-D82C-2FCC-F563-A572FC452F4E}"/>
                  </a:ext>
                </a:extLst>
              </p:cNvPr>
              <p:cNvGrpSpPr/>
              <p:nvPr/>
            </p:nvGrpSpPr>
            <p:grpSpPr>
              <a:xfrm>
                <a:off x="203744" y="717225"/>
                <a:ext cx="2621388" cy="2238808"/>
                <a:chOff x="3072597" y="1010346"/>
                <a:chExt cx="1715787" cy="170758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16B0B78-BABE-DF1C-D87F-40D9A3694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5760" y="1261229"/>
                  <a:ext cx="0" cy="12561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12E3B41-4517-2E8C-1CED-E25BED25B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5245" y="2511998"/>
                  <a:ext cx="152313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83F4911-2456-336F-3435-6DAC99C84120}"/>
                    </a:ext>
                  </a:extLst>
                </p:cNvPr>
                <p:cNvSpPr txBox="1"/>
                <p:nvPr/>
              </p:nvSpPr>
              <p:spPr>
                <a:xfrm>
                  <a:off x="3331498" y="2509676"/>
                  <a:ext cx="1451094" cy="181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67" dirty="0">
                      <a:latin typeface="Arial" panose="020B060402020202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Time [Days]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32F694E-A3B6-121F-428F-0CD47021EC54}"/>
                    </a:ext>
                  </a:extLst>
                </p:cNvPr>
                <p:cNvSpPr txBox="1"/>
                <p:nvPr/>
              </p:nvSpPr>
              <p:spPr>
                <a:xfrm rot="16200000">
                  <a:off x="2296884" y="1786059"/>
                  <a:ext cx="1707582" cy="156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67" dirty="0">
                      <a:latin typeface="Arial" panose="020B060402020202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VCD [10</a:t>
                  </a:r>
                  <a:r>
                    <a:rPr lang="en-US" sz="1467" baseline="30000" dirty="0">
                      <a:latin typeface="Arial" panose="020B060402020202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6</a:t>
                  </a:r>
                  <a:r>
                    <a:rPr lang="en-US" sz="1467" dirty="0">
                      <a:latin typeface="Arial" panose="020B060402020202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 cells mL</a:t>
                  </a:r>
                  <a:r>
                    <a:rPr lang="en-US" sz="1467" baseline="30000" dirty="0">
                      <a:latin typeface="Arial" panose="020B060402020202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-1</a:t>
                  </a:r>
                  <a:r>
                    <a:rPr lang="en-US" sz="1467" dirty="0">
                      <a:latin typeface="Arial" panose="020B060402020202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 ]</a:t>
                  </a:r>
                </a:p>
              </p:txBody>
            </p: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C466D4D-DEA8-6073-0221-E615079CF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452" y="1830462"/>
                <a:ext cx="2440350" cy="41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5D96B3-DCBF-6DDB-069B-38B83B726093}"/>
                  </a:ext>
                </a:extLst>
              </p:cNvPr>
              <p:cNvSpPr txBox="1"/>
              <p:nvPr/>
            </p:nvSpPr>
            <p:spPr>
              <a:xfrm>
                <a:off x="390825" y="1618958"/>
                <a:ext cx="636688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VCD</a:t>
                </a:r>
                <a:r>
                  <a:rPr lang="en-US" sz="1200" baseline="-25000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sp</a:t>
                </a:r>
                <a:endParaRPr lang="en-US" sz="12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C1BF26C-B37F-9488-31DE-B5B5909083B5}"/>
                  </a:ext>
                </a:extLst>
              </p:cNvPr>
              <p:cNvSpPr/>
              <p:nvPr/>
            </p:nvSpPr>
            <p:spPr>
              <a:xfrm>
                <a:off x="737053" y="2652426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26AE8CE-4FEA-7E2F-AC10-B3EDA4AB11E1}"/>
                  </a:ext>
                </a:extLst>
              </p:cNvPr>
              <p:cNvSpPr/>
              <p:nvPr/>
            </p:nvSpPr>
            <p:spPr>
              <a:xfrm>
                <a:off x="532300" y="1656438"/>
                <a:ext cx="2250835" cy="1013262"/>
              </a:xfrm>
              <a:custGeom>
                <a:avLst/>
                <a:gdLst>
                  <a:gd name="connsiteX0" fmla="*/ 0 w 2250835"/>
                  <a:gd name="connsiteY0" fmla="*/ 1008431 h 1013262"/>
                  <a:gd name="connsiteX1" fmla="*/ 396149 w 2250835"/>
                  <a:gd name="connsiteY1" fmla="*/ 970444 h 1013262"/>
                  <a:gd name="connsiteX2" fmla="*/ 667484 w 2250835"/>
                  <a:gd name="connsiteY2" fmla="*/ 696395 h 1013262"/>
                  <a:gd name="connsiteX3" fmla="*/ 1025647 w 2250835"/>
                  <a:gd name="connsiteY3" fmla="*/ 9917 h 1013262"/>
                  <a:gd name="connsiteX4" fmla="*/ 1012080 w 2250835"/>
                  <a:gd name="connsiteY4" fmla="*/ 273112 h 1013262"/>
                  <a:gd name="connsiteX5" fmla="*/ 1234575 w 2250835"/>
                  <a:gd name="connsiteY5" fmla="*/ 39763 h 1013262"/>
                  <a:gd name="connsiteX6" fmla="*/ 1237289 w 2250835"/>
                  <a:gd name="connsiteY6" fmla="*/ 281252 h 1013262"/>
                  <a:gd name="connsiteX7" fmla="*/ 1424510 w 2250835"/>
                  <a:gd name="connsiteY7" fmla="*/ 42477 h 1013262"/>
                  <a:gd name="connsiteX8" fmla="*/ 1421797 w 2250835"/>
                  <a:gd name="connsiteY8" fmla="*/ 278539 h 1013262"/>
                  <a:gd name="connsiteX9" fmla="*/ 1614445 w 2250835"/>
                  <a:gd name="connsiteY9" fmla="*/ 50617 h 1013262"/>
                  <a:gd name="connsiteX10" fmla="*/ 1622585 w 2250835"/>
                  <a:gd name="connsiteY10" fmla="*/ 278539 h 1013262"/>
                  <a:gd name="connsiteX11" fmla="*/ 1758252 w 2250835"/>
                  <a:gd name="connsiteY11" fmla="*/ 83177 h 1013262"/>
                  <a:gd name="connsiteX12" fmla="*/ 1766392 w 2250835"/>
                  <a:gd name="connsiteY12" fmla="*/ 267685 h 1013262"/>
                  <a:gd name="connsiteX13" fmla="*/ 1923767 w 2250835"/>
                  <a:gd name="connsiteY13" fmla="*/ 80464 h 1013262"/>
                  <a:gd name="connsiteX14" fmla="*/ 1953614 w 2250835"/>
                  <a:gd name="connsiteY14" fmla="*/ 278539 h 1013262"/>
                  <a:gd name="connsiteX15" fmla="*/ 2116415 w 2250835"/>
                  <a:gd name="connsiteY15" fmla="*/ 85890 h 1013262"/>
                  <a:gd name="connsiteX16" fmla="*/ 2124555 w 2250835"/>
                  <a:gd name="connsiteY16" fmla="*/ 286679 h 1013262"/>
                  <a:gd name="connsiteX17" fmla="*/ 2241229 w 2250835"/>
                  <a:gd name="connsiteY17" fmla="*/ 199851 h 1013262"/>
                  <a:gd name="connsiteX18" fmla="*/ 2243943 w 2250835"/>
                  <a:gd name="connsiteY18" fmla="*/ 199851 h 1013262"/>
                  <a:gd name="connsiteX19" fmla="*/ 2243943 w 2250835"/>
                  <a:gd name="connsiteY19" fmla="*/ 199851 h 1013262"/>
                  <a:gd name="connsiteX20" fmla="*/ 2243943 w 2250835"/>
                  <a:gd name="connsiteY20" fmla="*/ 199851 h 101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50835" h="1013262">
                    <a:moveTo>
                      <a:pt x="0" y="1008431"/>
                    </a:moveTo>
                    <a:cubicBezTo>
                      <a:pt x="142451" y="1015440"/>
                      <a:pt x="284902" y="1022450"/>
                      <a:pt x="396149" y="970444"/>
                    </a:cubicBezTo>
                    <a:cubicBezTo>
                      <a:pt x="507396" y="918438"/>
                      <a:pt x="562568" y="856483"/>
                      <a:pt x="667484" y="696395"/>
                    </a:cubicBezTo>
                    <a:cubicBezTo>
                      <a:pt x="772400" y="536307"/>
                      <a:pt x="968214" y="80464"/>
                      <a:pt x="1025647" y="9917"/>
                    </a:cubicBezTo>
                    <a:cubicBezTo>
                      <a:pt x="1083080" y="-60630"/>
                      <a:pt x="977259" y="268138"/>
                      <a:pt x="1012080" y="273112"/>
                    </a:cubicBezTo>
                    <a:cubicBezTo>
                      <a:pt x="1046901" y="278086"/>
                      <a:pt x="1197040" y="38406"/>
                      <a:pt x="1234575" y="39763"/>
                    </a:cubicBezTo>
                    <a:cubicBezTo>
                      <a:pt x="1272110" y="41120"/>
                      <a:pt x="1205633" y="280800"/>
                      <a:pt x="1237289" y="281252"/>
                    </a:cubicBezTo>
                    <a:cubicBezTo>
                      <a:pt x="1268945" y="281704"/>
                      <a:pt x="1393759" y="42929"/>
                      <a:pt x="1424510" y="42477"/>
                    </a:cubicBezTo>
                    <a:cubicBezTo>
                      <a:pt x="1455261" y="42025"/>
                      <a:pt x="1390141" y="277182"/>
                      <a:pt x="1421797" y="278539"/>
                    </a:cubicBezTo>
                    <a:cubicBezTo>
                      <a:pt x="1453453" y="279896"/>
                      <a:pt x="1580980" y="50617"/>
                      <a:pt x="1614445" y="50617"/>
                    </a:cubicBezTo>
                    <a:cubicBezTo>
                      <a:pt x="1647910" y="50617"/>
                      <a:pt x="1598617" y="273112"/>
                      <a:pt x="1622585" y="278539"/>
                    </a:cubicBezTo>
                    <a:cubicBezTo>
                      <a:pt x="1646553" y="283966"/>
                      <a:pt x="1734284" y="84986"/>
                      <a:pt x="1758252" y="83177"/>
                    </a:cubicBezTo>
                    <a:cubicBezTo>
                      <a:pt x="1782220" y="81368"/>
                      <a:pt x="1738806" y="268137"/>
                      <a:pt x="1766392" y="267685"/>
                    </a:cubicBezTo>
                    <a:cubicBezTo>
                      <a:pt x="1793978" y="267233"/>
                      <a:pt x="1892563" y="78655"/>
                      <a:pt x="1923767" y="80464"/>
                    </a:cubicBezTo>
                    <a:cubicBezTo>
                      <a:pt x="1954971" y="82273"/>
                      <a:pt x="1921506" y="277635"/>
                      <a:pt x="1953614" y="278539"/>
                    </a:cubicBezTo>
                    <a:cubicBezTo>
                      <a:pt x="1985722" y="279443"/>
                      <a:pt x="2087925" y="84533"/>
                      <a:pt x="2116415" y="85890"/>
                    </a:cubicBezTo>
                    <a:cubicBezTo>
                      <a:pt x="2144905" y="87247"/>
                      <a:pt x="2103753" y="267685"/>
                      <a:pt x="2124555" y="286679"/>
                    </a:cubicBezTo>
                    <a:cubicBezTo>
                      <a:pt x="2145357" y="305673"/>
                      <a:pt x="2241229" y="199851"/>
                      <a:pt x="2241229" y="199851"/>
                    </a:cubicBezTo>
                    <a:cubicBezTo>
                      <a:pt x="2261127" y="185380"/>
                      <a:pt x="2243943" y="199851"/>
                      <a:pt x="2243943" y="199851"/>
                    </a:cubicBezTo>
                    <a:lnTo>
                      <a:pt x="2243943" y="199851"/>
                    </a:lnTo>
                    <a:lnTo>
                      <a:pt x="2243943" y="199851"/>
                    </a:lnTo>
                  </a:path>
                </a:pathLst>
              </a:custGeom>
              <a:noFill/>
              <a:ln w="63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B12964-7A20-EA57-500E-E5EA46881A23}"/>
                  </a:ext>
                </a:extLst>
              </p:cNvPr>
              <p:cNvSpPr/>
              <p:nvPr/>
            </p:nvSpPr>
            <p:spPr>
              <a:xfrm>
                <a:off x="528482" y="265813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D821A2B-2C57-FE78-4351-238E42598573}"/>
                  </a:ext>
                </a:extLst>
              </p:cNvPr>
              <p:cNvSpPr/>
              <p:nvPr/>
            </p:nvSpPr>
            <p:spPr>
              <a:xfrm>
                <a:off x="899416" y="262615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857ECAC-A5DB-11DD-E690-C4FED8778A4E}"/>
                  </a:ext>
                </a:extLst>
              </p:cNvPr>
              <p:cNvSpPr/>
              <p:nvPr/>
            </p:nvSpPr>
            <p:spPr>
              <a:xfrm>
                <a:off x="1072111" y="249197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F66004A-0ADE-2ED3-F009-FDEE45911372}"/>
                  </a:ext>
                </a:extLst>
              </p:cNvPr>
              <p:cNvSpPr/>
              <p:nvPr/>
            </p:nvSpPr>
            <p:spPr>
              <a:xfrm>
                <a:off x="1179219" y="2346172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A0A1C69-197A-80D2-D0B1-CE6B57CF7912}"/>
                  </a:ext>
                </a:extLst>
              </p:cNvPr>
              <p:cNvSpPr/>
              <p:nvPr/>
            </p:nvSpPr>
            <p:spPr>
              <a:xfrm>
                <a:off x="1269495" y="2186287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970C748-288A-C634-5B1D-CEB52B2765FD}"/>
                  </a:ext>
                </a:extLst>
              </p:cNvPr>
              <p:cNvSpPr/>
              <p:nvPr/>
            </p:nvSpPr>
            <p:spPr>
              <a:xfrm>
                <a:off x="1356820" y="2036455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3E8496E-D55F-AB94-8FFB-7559FF2185E7}"/>
                  </a:ext>
                </a:extLst>
              </p:cNvPr>
              <p:cNvSpPr/>
              <p:nvPr/>
            </p:nvSpPr>
            <p:spPr>
              <a:xfrm>
                <a:off x="1461932" y="1803211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B32E500-DE8A-7D0B-38AD-C82EC865D958}"/>
                  </a:ext>
                </a:extLst>
              </p:cNvPr>
              <p:cNvSpPr/>
              <p:nvPr/>
            </p:nvSpPr>
            <p:spPr>
              <a:xfrm>
                <a:off x="1553319" y="164679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8A22104-9478-DAAD-8EDB-E256B67DA0EB}"/>
                  </a:ext>
                </a:extLst>
              </p:cNvPr>
              <p:cNvSpPr/>
              <p:nvPr/>
            </p:nvSpPr>
            <p:spPr>
              <a:xfrm>
                <a:off x="1537017" y="191447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4AC61B9-92A3-7D3D-AC14-D270D0C90748}"/>
                  </a:ext>
                </a:extLst>
              </p:cNvPr>
              <p:cNvSpPr/>
              <p:nvPr/>
            </p:nvSpPr>
            <p:spPr>
              <a:xfrm>
                <a:off x="1753140" y="1681648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F5079E5-76CF-F622-70F8-FDA1AC3DB096}"/>
                  </a:ext>
                </a:extLst>
              </p:cNvPr>
              <p:cNvSpPr/>
              <p:nvPr/>
            </p:nvSpPr>
            <p:spPr>
              <a:xfrm>
                <a:off x="1635069" y="1801439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CC482DF-B24B-DF1B-EB50-18E7C1DD7E65}"/>
                  </a:ext>
                </a:extLst>
              </p:cNvPr>
              <p:cNvSpPr/>
              <p:nvPr/>
            </p:nvSpPr>
            <p:spPr>
              <a:xfrm>
                <a:off x="1753140" y="191447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A31569C-F39C-063D-4A23-F30E60642B90}"/>
                  </a:ext>
                </a:extLst>
              </p:cNvPr>
              <p:cNvSpPr/>
              <p:nvPr/>
            </p:nvSpPr>
            <p:spPr>
              <a:xfrm>
                <a:off x="1848150" y="1809196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0BB7473-9C4A-2E46-6685-66CF1E9EB6F2}"/>
                  </a:ext>
                </a:extLst>
              </p:cNvPr>
              <p:cNvSpPr/>
              <p:nvPr/>
            </p:nvSpPr>
            <p:spPr>
              <a:xfrm>
                <a:off x="1948849" y="168020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C1CD5B8-41D7-896C-03AE-10907B545E19}"/>
                  </a:ext>
                </a:extLst>
              </p:cNvPr>
              <p:cNvSpPr/>
              <p:nvPr/>
            </p:nvSpPr>
            <p:spPr>
              <a:xfrm>
                <a:off x="1941831" y="1914474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852528D-6F65-4200-0123-CAF84242FDE1}"/>
                  </a:ext>
                </a:extLst>
              </p:cNvPr>
              <p:cNvSpPr/>
              <p:nvPr/>
            </p:nvSpPr>
            <p:spPr>
              <a:xfrm>
                <a:off x="2046416" y="1787335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DCE974C-3B8F-6D00-1192-004BB812CFA0}"/>
                  </a:ext>
                </a:extLst>
              </p:cNvPr>
              <p:cNvSpPr/>
              <p:nvPr/>
            </p:nvSpPr>
            <p:spPr>
              <a:xfrm>
                <a:off x="2132955" y="1694505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6670356-C7AA-0971-A66A-664C193DB839}"/>
                  </a:ext>
                </a:extLst>
              </p:cNvPr>
              <p:cNvSpPr/>
              <p:nvPr/>
            </p:nvSpPr>
            <p:spPr>
              <a:xfrm>
                <a:off x="2150092" y="1913255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74BB941-2054-F2AB-64E6-C6CE1430DA0E}"/>
                  </a:ext>
                </a:extLst>
              </p:cNvPr>
              <p:cNvSpPr/>
              <p:nvPr/>
            </p:nvSpPr>
            <p:spPr>
              <a:xfrm>
                <a:off x="2220600" y="1811831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8CC1309-CF2D-FC33-778C-BD91CC39DEF5}"/>
                  </a:ext>
                </a:extLst>
              </p:cNvPr>
              <p:cNvSpPr/>
              <p:nvPr/>
            </p:nvSpPr>
            <p:spPr>
              <a:xfrm>
                <a:off x="2280107" y="1720059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E38FCF3-662A-D840-ADEB-C09F4E7CD470}"/>
                  </a:ext>
                </a:extLst>
              </p:cNvPr>
              <p:cNvSpPr/>
              <p:nvPr/>
            </p:nvSpPr>
            <p:spPr>
              <a:xfrm>
                <a:off x="2280107" y="1906329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74DF40-4F51-6F66-ACA9-6B5F50F7039C}"/>
                  </a:ext>
                </a:extLst>
              </p:cNvPr>
              <p:cNvSpPr/>
              <p:nvPr/>
            </p:nvSpPr>
            <p:spPr>
              <a:xfrm>
                <a:off x="2360621" y="1816207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7D8729E-D938-4653-2FDB-AACCE7B2B419}"/>
                  </a:ext>
                </a:extLst>
              </p:cNvPr>
              <p:cNvSpPr/>
              <p:nvPr/>
            </p:nvSpPr>
            <p:spPr>
              <a:xfrm>
                <a:off x="2441777" y="1721937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A8A30C7-5BFF-F82C-9419-233FDE43BDA8}"/>
                  </a:ext>
                </a:extLst>
              </p:cNvPr>
              <p:cNvSpPr/>
              <p:nvPr/>
            </p:nvSpPr>
            <p:spPr>
              <a:xfrm>
                <a:off x="2478353" y="1920389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4418F4A-FC0A-D24E-EF07-F86C01187179}"/>
                  </a:ext>
                </a:extLst>
              </p:cNvPr>
              <p:cNvSpPr/>
              <p:nvPr/>
            </p:nvSpPr>
            <p:spPr>
              <a:xfrm>
                <a:off x="2565618" y="1797287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9F0E3B-56E5-F70F-A1F0-1DE3E7B0E709}"/>
                  </a:ext>
                </a:extLst>
              </p:cNvPr>
              <p:cNvSpPr/>
              <p:nvPr/>
            </p:nvSpPr>
            <p:spPr>
              <a:xfrm>
                <a:off x="2635252" y="1728623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2B1AA58-B1A7-BF78-D570-A099E6B2B7C6}"/>
                  </a:ext>
                </a:extLst>
              </p:cNvPr>
              <p:cNvSpPr/>
              <p:nvPr/>
            </p:nvSpPr>
            <p:spPr>
              <a:xfrm>
                <a:off x="2648968" y="1929088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67D21D8-3FCD-F0B9-3A4E-1BCE7B93356A}"/>
                  </a:ext>
                </a:extLst>
              </p:cNvPr>
              <p:cNvSpPr/>
              <p:nvPr/>
            </p:nvSpPr>
            <p:spPr>
              <a:xfrm>
                <a:off x="2774496" y="1830462"/>
                <a:ext cx="27432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CFEA4D8-438A-6087-FCFB-36ECB77F4849}"/>
                </a:ext>
              </a:extLst>
            </p:cNvPr>
            <p:cNvSpPr txBox="1"/>
            <p:nvPr/>
          </p:nvSpPr>
          <p:spPr>
            <a:xfrm>
              <a:off x="1079352" y="2331609"/>
              <a:ext cx="712961" cy="28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33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Sampling intervals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19ABDFC-A571-3F10-B306-A2DEBF7151AA}"/>
                </a:ext>
              </a:extLst>
            </p:cNvPr>
            <p:cNvCxnSpPr/>
            <p:nvPr/>
          </p:nvCxnSpPr>
          <p:spPr>
            <a:xfrm>
              <a:off x="1642941" y="2482272"/>
              <a:ext cx="137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9C8F4FF9-1FBB-6A19-7350-168DDFAA11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4404" y="2482272"/>
              <a:ext cx="137160" cy="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54609602-2589-1081-C810-A6C1143B0AA7}"/>
              </a:ext>
            </a:extLst>
          </p:cNvPr>
          <p:cNvSpPr txBox="1"/>
          <p:nvPr/>
        </p:nvSpPr>
        <p:spPr>
          <a:xfrm>
            <a:off x="2713900" y="1492164"/>
            <a:ext cx="27583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Oscillations arising from a manual cell bleed implemented to control the VCD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635A9F2-7874-8A27-2781-FD46F4B5D754}"/>
              </a:ext>
            </a:extLst>
          </p:cNvPr>
          <p:cNvGrpSpPr/>
          <p:nvPr/>
        </p:nvGrpSpPr>
        <p:grpSpPr>
          <a:xfrm>
            <a:off x="22860" y="0"/>
            <a:ext cx="938719" cy="6655110"/>
            <a:chOff x="-4335" y="-3077"/>
            <a:chExt cx="938719" cy="6655110"/>
          </a:xfrm>
        </p:grpSpPr>
        <p:pic>
          <p:nvPicPr>
            <p:cNvPr id="107" name="Picture 106" descr="NSF.jpeg">
              <a:extLst>
                <a:ext uri="{FF2B5EF4-FFF2-40B4-BE49-F238E27FC236}">
                  <a16:creationId xmlns:a16="http://schemas.microsoft.com/office/drawing/2014/main" id="{432AD91D-97F0-CFFA-57DF-0566419EC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4BFFF06-C856-075C-EFFC-4FB05D53934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4DBB5B0-2B65-A1C2-3423-7985D4561347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3" name="Picture 112" descr="AMBIC-horizontal.png">
                <a:extLst>
                  <a:ext uri="{FF2B5EF4-FFF2-40B4-BE49-F238E27FC236}">
                    <a16:creationId xmlns:a16="http://schemas.microsoft.com/office/drawing/2014/main" id="{0D53C536-842C-35C4-AA67-4EA8AFC45D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FE5BA4-991E-1620-8943-09F689AEDD09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88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2"/>
            <a:ext cx="7797318" cy="649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Schedule</a:t>
            </a:r>
            <a:endParaRPr lang="en-US" sz="4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DA9B6-CA4A-4B8E-AC99-C1A8A2E6C99C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FC0C32AB-9576-4D5E-BF18-0E736A6A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A9F107-1357-4128-9764-1926FCB5108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3471F8-C208-45B7-91DE-C1F4C97CDF3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C5EE253B-584B-422E-B4FF-2A0435715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96710-B7FB-4C11-90EE-ED0B7BE7780A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567160" y="796563"/>
            <a:ext cx="10335538" cy="4862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endParaRPr lang="en-US" sz="1600" b="1" dirty="0">
              <a:solidFill>
                <a:srgbClr val="7030A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/>
              </a:rPr>
              <a:t>Time</a:t>
            </a:r>
            <a:endParaRPr lang="en-US" sz="2000" b="1" dirty="0">
              <a:solidFill>
                <a:srgbClr val="7030A0"/>
              </a:solidFill>
              <a:latin typeface="Arial"/>
            </a:endParaRPr>
          </a:p>
          <a:p>
            <a:pPr lvl="2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Arial"/>
              </a:rPr>
              <a:t>Thursday, 2-3pm EST (any other day or time that works better??)</a:t>
            </a:r>
          </a:p>
          <a:p>
            <a:pPr lvl="2">
              <a:defRPr/>
            </a:pPr>
            <a:endParaRPr lang="en-US" sz="1600" b="1" dirty="0">
              <a:solidFill>
                <a:srgbClr val="7030A0"/>
              </a:solidFill>
              <a:latin typeface="Arial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Frequency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Every 1.5 to 2 months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No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Zoom meeting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in June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(update 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will be provided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at th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e June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AMBIC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meeting)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Next meeting in August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lvl="2">
              <a:defRPr/>
            </a:pPr>
            <a:endParaRPr lang="en-US" sz="1200" b="1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5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1"/>
            <a:ext cx="7797318" cy="1017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5A8133-ACE0-4658-A9C0-B928B8136091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86212E21-9B7A-490F-BB65-80ABE4F0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B1AD3D-1743-4835-A241-1D2FE89BF53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9E8546-58C9-4112-95B0-BADCFBE80EDA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4E24F4E7-3B28-4828-942C-CA572564B7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27EAE4-3D61-41A8-B98A-F1DC0AC27A78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540614" y="1529542"/>
            <a:ext cx="9697361" cy="4913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2400" b="1" dirty="0">
                <a:solidFill>
                  <a:srgbClr val="DA5AF4">
                    <a:lumMod val="75000"/>
                  </a:srgbClr>
                </a:solidFill>
                <a:latin typeface="Arial"/>
              </a:rPr>
              <a:t>CHO cells communicate with each other through the exchange of various components (small and large)</a:t>
            </a:r>
          </a:p>
          <a:p>
            <a:pPr lvl="0" algn="just"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</a:endParaRPr>
          </a:p>
          <a:p>
            <a:pPr lvl="0" algn="just">
              <a:defRPr/>
            </a:pPr>
            <a:r>
              <a:rPr lang="en-US" sz="2400" b="1" dirty="0">
                <a:solidFill>
                  <a:srgbClr val="008000"/>
                </a:solidFill>
                <a:latin typeface="Arial"/>
              </a:rPr>
              <a:t>By exchanging small molecules, peptides, proteins, RNA, etc., cells could be homogenizing the cell population and dynamically regulating proliferation and their cellular states</a:t>
            </a:r>
          </a:p>
          <a:p>
            <a:pPr lvl="0" algn="just">
              <a:defRPr/>
            </a:pPr>
            <a:endParaRPr lang="en-US" sz="1400" b="1" dirty="0">
              <a:solidFill>
                <a:srgbClr val="103154"/>
              </a:solidFill>
              <a:latin typeface="Arial"/>
            </a:endParaRPr>
          </a:p>
          <a:p>
            <a:pPr lvl="0" algn="just">
              <a:defRPr/>
            </a:pPr>
            <a:r>
              <a:rPr lang="en-US" sz="2400" b="1" dirty="0">
                <a:solidFill>
                  <a:srgbClr val="0070C0"/>
                </a:solidFill>
                <a:latin typeface="Arial"/>
              </a:rPr>
              <a:t>In this project, we will investigate this hypothesis by dissecting spent media and systematically quantifying the impact on cells</a:t>
            </a:r>
          </a:p>
          <a:p>
            <a:pPr marL="0" lvl="0" indent="0" algn="just">
              <a:buNone/>
              <a:defRPr/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lvl="0" algn="just">
              <a:defRPr/>
            </a:pPr>
            <a:r>
              <a:rPr lang="en-US" sz="2400" b="1" dirty="0">
                <a:solidFill>
                  <a:schemeClr val="accent2"/>
                </a:solidFill>
                <a:latin typeface="Arial"/>
              </a:rPr>
              <a:t>In the end, we will provide new approaches to selectively remove unwanted components released by CHO cells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52945" y="148572"/>
            <a:ext cx="11018982" cy="71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Microparticles</a:t>
            </a:r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Exosomes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A9A40-436C-4E2A-A2DD-63BDCBB343D0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2178D47A-7627-42DC-9481-E90C5041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6F017-2D23-4804-8E71-061BF481A9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F0E579-2963-4BEF-84EF-3998CD90A6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7874FE-B137-41D5-8136-F49470AE1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DE1BE4-ACFC-4F97-8188-3F2DB1E87AC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22" y="1519958"/>
            <a:ext cx="3679019" cy="3689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546" r="884"/>
          <a:stretch/>
        </p:blipFill>
        <p:spPr>
          <a:xfrm>
            <a:off x="5176659" y="1519958"/>
            <a:ext cx="7015341" cy="1977957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272104" y="3776092"/>
            <a:ext cx="6273351" cy="1964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Extracellular vesicles are highly enriched in specific microRNAs**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MicroRNAs are central to adaptive responses to stress and more broadly to changes in culture conditions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A7D5B-DF6D-A681-E398-1FD53278576C}"/>
              </a:ext>
            </a:extLst>
          </p:cNvPr>
          <p:cNvSpPr txBox="1"/>
          <p:nvPr/>
        </p:nvSpPr>
        <p:spPr>
          <a:xfrm>
            <a:off x="6343650" y="6349599"/>
            <a:ext cx="560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**Belliveau &amp; Papoutsakis, B &amp; B, 2023.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DOI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10.1002/bit.28356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52945" y="148572"/>
            <a:ext cx="11018982" cy="71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Microparticles</a:t>
            </a:r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Exosomes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A9A40-436C-4E2A-A2DD-63BDCBB343D0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2178D47A-7627-42DC-9481-E90C5041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6F017-2D23-4804-8E71-061BF481A9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F0E579-2963-4BEF-84EF-3998CD90A6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7874FE-B137-41D5-8136-F49470AE1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DE1BE4-ACFC-4F97-8188-3F2DB1E87AC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905" y="1423883"/>
            <a:ext cx="4996995" cy="1496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644" y="1467174"/>
            <a:ext cx="5469283" cy="4499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56385" y="6381290"/>
            <a:ext cx="291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Achreja</a:t>
            </a:r>
            <a:r>
              <a:rPr lang="en-US" dirty="0"/>
              <a:t> A -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- 2017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06402" y="3476478"/>
            <a:ext cx="5261889" cy="263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Exosomes also play an important role in transport of small molecules between cells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We will use the previously developed Exo-</a:t>
            </a:r>
            <a:r>
              <a:rPr lang="en-US" sz="2000" b="1" baseline="30000" dirty="0">
                <a:solidFill>
                  <a:srgbClr val="002060"/>
                </a:solidFill>
                <a:latin typeface="Arial"/>
              </a:rPr>
              <a:t>13</a:t>
            </a:r>
            <a:r>
              <a:rPr lang="en-US" sz="2000" b="1" dirty="0">
                <a:solidFill>
                  <a:srgbClr val="002060"/>
                </a:solidFill>
                <a:latin typeface="Arial"/>
              </a:rPr>
              <a:t>C-MFA approach to quantify metabolic cross-feeding fluxes in CHO cell cultures</a:t>
            </a:r>
          </a:p>
        </p:txBody>
      </p:sp>
    </p:spTree>
    <p:extLst>
      <p:ext uri="{BB962C8B-B14F-4D97-AF65-F5344CB8AC3E}">
        <p14:creationId xmlns:p14="http://schemas.microsoft.com/office/powerpoint/2010/main" val="36460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1"/>
            <a:ext cx="7797318" cy="1017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1A7E1F-EAFB-4783-8217-B641D70512AB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50DC8271-EE16-4652-9B49-CBE15947E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91B823-8A9E-43DE-A67F-86F47F8CA90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FB670EF-CBB1-4D2D-9D80-7DCF018E83C1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0433B3B1-C806-4CE1-BEF9-D3E3E7949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8B71F7-4A8F-480D-ABB7-3F353ED63DD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469023" y="1484561"/>
            <a:ext cx="8747319" cy="4166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B0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B0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2800" b="1" dirty="0">
                <a:solidFill>
                  <a:srgbClr val="103154">
                    <a:lumMod val="75000"/>
                    <a:lumOff val="25000"/>
                  </a:srgbClr>
                </a:solidFill>
                <a:latin typeface="Arial"/>
              </a:rPr>
              <a:t>Identify growth-inhibiting and growth-promoting extracellular components found in spent media</a:t>
            </a:r>
          </a:p>
          <a:p>
            <a:pPr lvl="0"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2800" b="1" dirty="0">
                <a:solidFill>
                  <a:srgbClr val="00BFC3">
                    <a:lumMod val="75000"/>
                  </a:srgbClr>
                </a:solidFill>
                <a:latin typeface="Arial"/>
              </a:rPr>
              <a:t>Optimize removal of unwanted components from spent media to improve high cell-density cultures (perfusion/fed-batch)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FC3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55287" y="148571"/>
            <a:ext cx="7797318" cy="1017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4A1F39-DEA4-4963-95D1-2B8D0BBC1CA7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F308FD8F-2A41-4056-A015-AC0F45CC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C96B8B-3C65-45F0-8E00-E9E48C95423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61A733-19E5-4C9D-8036-ED068546FDF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E90AFE-1E1F-499D-8069-090888C661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CD11E0-23C5-467F-99EA-41F902C82528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554986" y="1471352"/>
            <a:ext cx="10204198" cy="5099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76079D"/>
                </a:solidFill>
                <a:latin typeface="Arial"/>
              </a:rPr>
              <a:t>Obtain spent media from IAB members (?) </a:t>
            </a:r>
            <a:br>
              <a:rPr lang="en-US" sz="2800" b="1" dirty="0">
                <a:solidFill>
                  <a:srgbClr val="76079D"/>
                </a:solidFill>
                <a:latin typeface="Arial"/>
              </a:rPr>
            </a:br>
            <a:r>
              <a:rPr lang="en-US" sz="1800" b="1" u="sng" dirty="0">
                <a:solidFill>
                  <a:srgbClr val="76079D"/>
                </a:solidFill>
                <a:latin typeface="Arial"/>
              </a:rPr>
              <a:t>Alternatively, generate our own spent media using stressed/unstressed cultures</a:t>
            </a:r>
            <a:endParaRPr lang="en-US" sz="2800" b="1" u="sng" dirty="0">
              <a:solidFill>
                <a:srgbClr val="76079D"/>
              </a:solidFill>
              <a:latin typeface="Arial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1050" b="1" dirty="0">
              <a:solidFill>
                <a:srgbClr val="76079D"/>
              </a:solidFill>
              <a:latin typeface="Arial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96FF">
                    <a:lumMod val="75000"/>
                  </a:srgbClr>
                </a:solidFill>
                <a:latin typeface="Arial"/>
              </a:rPr>
              <a:t>Dissect spent media using various filtration techniques</a:t>
            </a:r>
            <a:br>
              <a:rPr lang="en-US" sz="2800" b="1" dirty="0">
                <a:solidFill>
                  <a:srgbClr val="0096FF">
                    <a:lumMod val="75000"/>
                  </a:srgbClr>
                </a:solidFill>
                <a:latin typeface="Arial"/>
              </a:rPr>
            </a:br>
            <a:r>
              <a:rPr lang="en-US" sz="1800" b="1" dirty="0">
                <a:solidFill>
                  <a:srgbClr val="0096FF">
                    <a:lumMod val="75000"/>
                  </a:srgbClr>
                </a:solidFill>
                <a:latin typeface="Arial"/>
              </a:rPr>
              <a:t>after separating out CHO cells, </a:t>
            </a:r>
            <a:r>
              <a:rPr lang="en-US" sz="1800" b="1" dirty="0" err="1">
                <a:solidFill>
                  <a:srgbClr val="0096FF">
                    <a:lumMod val="75000"/>
                  </a:srgbClr>
                </a:solidFill>
                <a:latin typeface="Arial"/>
              </a:rPr>
              <a:t>microparticles</a:t>
            </a:r>
            <a:r>
              <a:rPr lang="en-US" sz="1800" b="1" dirty="0">
                <a:solidFill>
                  <a:srgbClr val="0096FF">
                    <a:lumMod val="75000"/>
                  </a:srgbClr>
                </a:solidFill>
                <a:latin typeface="Arial"/>
              </a:rPr>
              <a:t> and exosomes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1050" b="1" dirty="0">
              <a:solidFill>
                <a:srgbClr val="00BFC3">
                  <a:lumMod val="75000"/>
                </a:srgbClr>
              </a:solidFill>
              <a:latin typeface="Arial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BFC3">
                    <a:lumMod val="75000"/>
                  </a:srgbClr>
                </a:solidFill>
                <a:latin typeface="Arial"/>
              </a:rPr>
              <a:t>Culture cells in 50% fresh + 50% filtered spent media </a:t>
            </a:r>
            <a:r>
              <a:rPr lang="en-US" sz="1800" b="1" dirty="0">
                <a:solidFill>
                  <a:srgbClr val="00BFC3">
                    <a:lumMod val="75000"/>
                  </a:srgbClr>
                </a:solidFill>
                <a:latin typeface="Arial"/>
              </a:rPr>
              <a:t>percentages can be adjusted after preliminary experiments</a:t>
            </a:r>
            <a:endParaRPr lang="en-US" sz="2800" b="1" dirty="0">
              <a:solidFill>
                <a:srgbClr val="00BFC3">
                  <a:lumMod val="75000"/>
                </a:srgbClr>
              </a:solidFill>
              <a:latin typeface="Arial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1050" b="1" dirty="0">
              <a:solidFill>
                <a:srgbClr val="00BFC3">
                  <a:lumMod val="75000"/>
                </a:srgbClr>
              </a:solidFill>
              <a:latin typeface="Arial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rial"/>
              </a:rPr>
              <a:t>Identify components that impact culture performance and optimize the removal of unwanted components</a:t>
            </a:r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31376" y="101713"/>
            <a:ext cx="10244987" cy="821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Cells to Die in Culture?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4DBCD2-E3FF-4C49-985B-C2D11FB63A48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D5A50875-0FBD-4345-83B1-CF92590E3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376E48-5D10-4F32-889A-8A75B562F56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54AA43-CCBA-4F67-A2A0-41B85F48C12A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5B614967-5BC7-4E23-9E1B-C770DD5A59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D7065-B2E3-449B-A4B8-C57BE49C41A0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531377" y="1206272"/>
            <a:ext cx="10346587" cy="412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2400" b="1" dirty="0">
                <a:solidFill>
                  <a:srgbClr val="008000"/>
                </a:solidFill>
                <a:latin typeface="Arial"/>
              </a:rPr>
              <a:t>Small molecules accumulate in spent media (increased osmolality)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8000"/>
                </a:solidFill>
                <a:latin typeface="Arial"/>
              </a:rPr>
              <a:t>Salts from pH control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8000"/>
                </a:solidFill>
                <a:latin typeface="Arial"/>
              </a:rPr>
              <a:t>Lactate, ammonium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8000"/>
                </a:solidFill>
                <a:latin typeface="Arial"/>
              </a:rPr>
              <a:t>Other secreted toxic by-products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8000"/>
                </a:solidFill>
                <a:latin typeface="Arial"/>
              </a:rPr>
              <a:t>Amino acids (produced by cells and/or from overfeeding)</a:t>
            </a:r>
          </a:p>
          <a:p>
            <a:pPr lvl="1" algn="just">
              <a:defRPr/>
            </a:pPr>
            <a:endParaRPr lang="en-US" sz="2000" b="1" dirty="0">
              <a:solidFill>
                <a:srgbClr val="008000"/>
              </a:solidFill>
              <a:latin typeface="Arial"/>
            </a:endParaRPr>
          </a:p>
          <a:p>
            <a:pPr lvl="0" algn="just">
              <a:defRPr/>
            </a:pPr>
            <a:r>
              <a:rPr lang="en-US" sz="2400" b="1" dirty="0">
                <a:solidFill>
                  <a:srgbClr val="0070C0"/>
                </a:solidFill>
                <a:latin typeface="Arial"/>
              </a:rPr>
              <a:t>Proteins, peptides, cell debris (medium size components)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</a:rPr>
              <a:t>Secreted extracellular proteins and peptides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</a:rPr>
              <a:t>Host cell proteins from damaged cells</a:t>
            </a:r>
          </a:p>
          <a:p>
            <a:pPr marL="0" lvl="0" indent="0" algn="just">
              <a:buNone/>
              <a:defRPr/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lvl="0"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Arial"/>
              </a:rPr>
              <a:t>Exosomes and </a:t>
            </a:r>
            <a:r>
              <a:rPr lang="en-US" sz="2400" b="1" dirty="0" err="1">
                <a:solidFill>
                  <a:srgbClr val="002060"/>
                </a:solidFill>
                <a:latin typeface="Arial"/>
              </a:rPr>
              <a:t>microparticles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 (large size components)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Extracellular vesicles facilitate dynamic exchange of proteins and RNA*</a:t>
            </a:r>
          </a:p>
          <a:p>
            <a:pPr lvl="1"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</a:rPr>
              <a:t>Extracellular vesicles are highly enriched in microRNAs**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920" y="6470444"/>
            <a:ext cx="560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* Belliveau &amp; Papoutsakis, B &amp; B, 2022.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DOI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10.1002/bit.28053</a:t>
            </a:r>
            <a:r>
              <a:rPr lang="en-US" sz="16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5CA8B-CF96-0D83-25C3-BD3A8A3CA7FF}"/>
              </a:ext>
            </a:extLst>
          </p:cNvPr>
          <p:cNvSpPr txBox="1"/>
          <p:nvPr/>
        </p:nvSpPr>
        <p:spPr>
          <a:xfrm>
            <a:off x="6652260" y="6463899"/>
            <a:ext cx="560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**Belliveau &amp; Papoutsakis, B &amp; B, 2023.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DOI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10.1002/bit.28356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52945" y="148572"/>
            <a:ext cx="11018982" cy="71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and Peptides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A9A40-436C-4E2A-A2DD-63BDCBB343D0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2178D47A-7627-42DC-9481-E90C5041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6F017-2D23-4804-8E71-061BF481A9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F0E579-2963-4BEF-84EF-3998CD90A6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7874FE-B137-41D5-8136-F49470AE1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DE1BE4-ACFC-4F97-8188-3F2DB1E87AC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1564222" y="1098562"/>
            <a:ext cx="10204198" cy="5556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76079D"/>
                </a:solidFill>
                <a:latin typeface="Arial"/>
              </a:rPr>
              <a:t>In past AMBIC projects, we have shown that CHO cells release proteins that actively metabolize small molecules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b="1" u="sng" dirty="0">
              <a:solidFill>
                <a:srgbClr val="0096FF">
                  <a:lumMod val="75000"/>
                </a:srgbClr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>
                <a:solidFill>
                  <a:srgbClr val="0096FF">
                    <a:lumMod val="75000"/>
                  </a:srgbClr>
                </a:solidFill>
                <a:latin typeface="Arial"/>
              </a:rPr>
              <a:t>Metabolism doesn’t only take place inside CHO cells!!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latin typeface="Arial"/>
              </a:rPr>
              <a:t>Dipeptides are cleaved at high rates in spent media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  <a:latin typeface="Arial"/>
              </a:rPr>
              <a:t>Small molecules such as malate, fumarate, oxaloacetate are metabolized outside CHO cells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b="1" dirty="0">
              <a:solidFill>
                <a:srgbClr val="00BFC3">
                  <a:lumMod val="75000"/>
                </a:srgbClr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In this project, we will use </a:t>
            </a:r>
            <a:r>
              <a:rPr lang="en-US" sz="2800" b="1" baseline="300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13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C-tracing to quantify 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“inside-metabolism” vs. “outside-metabolism”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What is the impact of eliminating “outside-metabolism”?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050" b="1" dirty="0">
              <a:solidFill>
                <a:srgbClr val="76079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52945" y="148572"/>
            <a:ext cx="5885065" cy="71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A9A40-436C-4E2A-A2DD-63BDCBB343D0}"/>
              </a:ext>
            </a:extLst>
          </p:cNvPr>
          <p:cNvGrpSpPr/>
          <p:nvPr/>
        </p:nvGrpSpPr>
        <p:grpSpPr>
          <a:xfrm>
            <a:off x="0" y="0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2178D47A-7627-42DC-9481-E90C5041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6F017-2D23-4804-8E71-061BF481A9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F0E579-2963-4BEF-84EF-3998CD90A6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2D7874FE-B137-41D5-8136-F49470AE1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DE1BE4-ACFC-4F97-8188-3F2DB1E87AC1}"/>
                  </a:ext>
                </a:extLst>
              </p:cNvPr>
              <p:cNvSpPr txBox="1"/>
              <p:nvPr/>
            </p:nvSpPr>
            <p:spPr>
              <a:xfrm>
                <a:off x="3875481" y="2690362"/>
                <a:ext cx="2455165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943054" y="949972"/>
            <a:ext cx="5400596" cy="5556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6079D"/>
                </a:solidFill>
                <a:latin typeface="Arial"/>
              </a:rPr>
              <a:t>EVs have not been examined for their biological effects in culture performance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6079D"/>
                </a:solidFill>
                <a:latin typeface="Arial"/>
              </a:rPr>
              <a:t>They are loaded with proteins, lipids &amp; small RNAs, which they release in the medium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6079D"/>
                </a:solidFill>
                <a:latin typeface="Arial"/>
              </a:rPr>
              <a:t>They are dynamically produced and taken up during culture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6079D"/>
                </a:solidFill>
                <a:latin typeface="Arial"/>
              </a:rPr>
              <a:t>Their content varies </a:t>
            </a:r>
            <a:r>
              <a:rPr lang="en-US" sz="2400" b="1" dirty="0" smtClean="0">
                <a:solidFill>
                  <a:srgbClr val="76079D"/>
                </a:solidFill>
                <a:latin typeface="Arial"/>
              </a:rPr>
              <a:t>w/ </a:t>
            </a:r>
            <a:r>
              <a:rPr lang="en-US" sz="2400" b="1" dirty="0">
                <a:solidFill>
                  <a:srgbClr val="76079D"/>
                </a:solidFill>
                <a:latin typeface="Arial"/>
              </a:rPr>
              <a:t>culture age and conditions (</a:t>
            </a:r>
            <a:r>
              <a:rPr lang="en-US" sz="2400" b="1" dirty="0" smtClean="0">
                <a:solidFill>
                  <a:srgbClr val="76079D"/>
                </a:solidFill>
                <a:latin typeface="Arial"/>
              </a:rPr>
              <a:t>e.g., </a:t>
            </a:r>
            <a:r>
              <a:rPr lang="en-US" sz="2400" b="1" dirty="0">
                <a:solidFill>
                  <a:srgbClr val="76079D"/>
                </a:solidFill>
                <a:latin typeface="Arial"/>
              </a:rPr>
              <a:t>stress)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6079D"/>
                </a:solidFill>
                <a:latin typeface="Arial"/>
              </a:rPr>
              <a:t>Can have positive or negative effects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rgbClr val="76079D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b="1" dirty="0">
              <a:solidFill>
                <a:srgbClr val="76079D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b="1" u="sng" dirty="0">
              <a:solidFill>
                <a:srgbClr val="0096FF">
                  <a:lumMod val="75000"/>
                </a:srgbClr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050" b="1" dirty="0">
              <a:solidFill>
                <a:srgbClr val="76079D"/>
              </a:solidFill>
              <a:latin typeface="Arial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D3E538C-C2C7-D566-5954-31D58F7D2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861" y="0"/>
            <a:ext cx="5479981" cy="328247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1337B97-1D38-9554-9419-180176B40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3" y="3143250"/>
            <a:ext cx="497899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6679</TotalTime>
  <Words>1198</Words>
  <Application>Microsoft Office PowerPoint</Application>
  <PresentationFormat>Widescreen</PresentationFormat>
  <Paragraphs>301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Source Sans Pro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Perfusion HCCF collection during transient and pseudo steady-state regimes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Maciek Antoniewicz</cp:lastModifiedBy>
  <cp:revision>77</cp:revision>
  <dcterms:created xsi:type="dcterms:W3CDTF">2017-10-11T19:50:00Z</dcterms:created>
  <dcterms:modified xsi:type="dcterms:W3CDTF">2023-04-19T19:04:50Z</dcterms:modified>
</cp:coreProperties>
</file>