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483" r:id="rId2"/>
    <p:sldId id="267" r:id="rId3"/>
    <p:sldId id="256" r:id="rId4"/>
    <p:sldId id="324" r:id="rId5"/>
    <p:sldId id="259" r:id="rId6"/>
    <p:sldId id="345" r:id="rId7"/>
    <p:sldId id="3475" r:id="rId8"/>
    <p:sldId id="3490" r:id="rId9"/>
    <p:sldId id="3497" r:id="rId10"/>
    <p:sldId id="3500" r:id="rId11"/>
    <p:sldId id="3498" r:id="rId12"/>
    <p:sldId id="3499" r:id="rId13"/>
    <p:sldId id="3501" r:id="rId14"/>
    <p:sldId id="3493" r:id="rId15"/>
    <p:sldId id="3491" r:id="rId16"/>
    <p:sldId id="3478" r:id="rId17"/>
    <p:sldId id="3484" r:id="rId18"/>
    <p:sldId id="3495" r:id="rId19"/>
    <p:sldId id="3486" r:id="rId20"/>
    <p:sldId id="3485" r:id="rId21"/>
    <p:sldId id="3487" r:id="rId22"/>
    <p:sldId id="3488" r:id="rId23"/>
    <p:sldId id="3496" r:id="rId24"/>
    <p:sldId id="3489" r:id="rId25"/>
    <p:sldId id="3477" r:id="rId26"/>
    <p:sldId id="3494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098B4-8412-2244-9B4F-A443AA66FBBD}" v="1" dt="2023-05-17T01:27:00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22" d="100"/>
          <a:sy n="12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Fu, Qiang" userId="cd39a8ac-ebbf-45f8-b949-2694965de25d" providerId="ADAL" clId="{474098B4-8412-2244-9B4F-A443AA66FBBD}"/>
    <pc:docChg chg="modSld">
      <pc:chgData name="Fu, Qiang" userId="cd39a8ac-ebbf-45f8-b949-2694965de25d" providerId="ADAL" clId="{474098B4-8412-2244-9B4F-A443AA66FBBD}" dt="2023-05-17T01:43:11.167" v="3" actId="732"/>
      <pc:docMkLst>
        <pc:docMk/>
      </pc:docMkLst>
      <pc:sldChg chg="addSp modSp mod">
        <pc:chgData name="Fu, Qiang" userId="cd39a8ac-ebbf-45f8-b949-2694965de25d" providerId="ADAL" clId="{474098B4-8412-2244-9B4F-A443AA66FBBD}" dt="2023-05-17T01:27:38.453" v="2" actId="14100"/>
        <pc:sldMkLst>
          <pc:docMk/>
          <pc:sldMk cId="2871796005" sldId="345"/>
        </pc:sldMkLst>
        <pc:spChg chg="mod">
          <ac:chgData name="Fu, Qiang" userId="cd39a8ac-ebbf-45f8-b949-2694965de25d" providerId="ADAL" clId="{474098B4-8412-2244-9B4F-A443AA66FBBD}" dt="2023-05-17T01:27:35.428" v="1" actId="14100"/>
          <ac:spMkLst>
            <pc:docMk/>
            <pc:sldMk cId="2871796005" sldId="345"/>
            <ac:spMk id="3" creationId="{FD3961F2-07AB-5FC3-23FB-929027386CAB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6" creationId="{E60693B8-8A6C-46B6-04B7-7091C76837BE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7" creationId="{3E4DA5A1-C8F2-ED19-A09A-960C85F11E48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8" creationId="{F5E9CD69-3A15-C85E-2DAF-0A503375FFD8}"/>
          </ac:spMkLst>
        </pc:spChg>
        <pc:spChg chg="mod">
          <ac:chgData name="Fu, Qiang" userId="cd39a8ac-ebbf-45f8-b949-2694965de25d" providerId="ADAL" clId="{474098B4-8412-2244-9B4F-A443AA66FBBD}" dt="2023-05-17T01:27:38.453" v="2" actId="14100"/>
          <ac:spMkLst>
            <pc:docMk/>
            <pc:sldMk cId="2871796005" sldId="345"/>
            <ac:spMk id="10" creationId="{CC2FF3F4-CD4A-BCA1-6BE1-F8C363B54765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4" creationId="{D7A16E97-A6B4-96C4-6A2F-8609DC0474EB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5" creationId="{EAB45BAA-B43C-CEAD-9AFF-F851B4F274DD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6" creationId="{76D3891F-E383-A53E-B55D-C8831218A871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18" creationId="{8B5C16C7-7C73-7F17-31BB-C752DB34D201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23" creationId="{528EAD62-4548-4B4C-8AC7-4BBA46461573}"/>
          </ac:spMkLst>
        </pc:spChg>
        <pc:spChg chg="mod">
          <ac:chgData name="Fu, Qiang" userId="cd39a8ac-ebbf-45f8-b949-2694965de25d" providerId="ADAL" clId="{474098B4-8412-2244-9B4F-A443AA66FBBD}" dt="2023-05-17T01:27:00.338" v="0" actId="164"/>
          <ac:spMkLst>
            <pc:docMk/>
            <pc:sldMk cId="2871796005" sldId="345"/>
            <ac:spMk id="24" creationId="{FEC23105-7D0E-CEF3-47D8-044440067FF6}"/>
          </ac:spMkLst>
        </pc:spChg>
        <pc:grpChg chg="add mod">
          <ac:chgData name="Fu, Qiang" userId="cd39a8ac-ebbf-45f8-b949-2694965de25d" providerId="ADAL" clId="{474098B4-8412-2244-9B4F-A443AA66FBBD}" dt="2023-05-17T01:27:00.338" v="0" actId="164"/>
          <ac:grpSpMkLst>
            <pc:docMk/>
            <pc:sldMk cId="2871796005" sldId="345"/>
            <ac:grpSpMk id="2" creationId="{48FB96F2-C33C-D43A-9C7F-1C1A7CD7BE99}"/>
          </ac:grpSpMkLst>
        </pc:grpChg>
      </pc:sldChg>
      <pc:sldChg chg="modSp mod">
        <pc:chgData name="Fu, Qiang" userId="cd39a8ac-ebbf-45f8-b949-2694965de25d" providerId="ADAL" clId="{474098B4-8412-2244-9B4F-A443AA66FBBD}" dt="2023-05-17T01:43:11.167" v="3" actId="732"/>
        <pc:sldMkLst>
          <pc:docMk/>
          <pc:sldMk cId="3798691741" sldId="3488"/>
        </pc:sldMkLst>
        <pc:picChg chg="mod modCrop">
          <ac:chgData name="Fu, Qiang" userId="cd39a8ac-ebbf-45f8-b949-2694965de25d" providerId="ADAL" clId="{474098B4-8412-2244-9B4F-A443AA66FBBD}" dt="2023-05-17T01:43:11.167" v="3" actId="732"/>
          <ac:picMkLst>
            <pc:docMk/>
            <pc:sldMk cId="3798691741" sldId="3488"/>
            <ac:picMk id="8" creationId="{9D7527CF-857E-0886-A7B5-3E1228081CE9}"/>
          </ac:picMkLst>
        </pc:picChg>
      </pc:sld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dirty="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 dirty="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r>
            <a:rPr lang="en-US" sz="1400" dirty="0"/>
            <a:t>Tet off/on switch for 2 AAV cassettes via Golden gate, 1, transfer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 dirty="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r>
            <a:rPr lang="en-US" sz="1400" dirty="0"/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Q4 2023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 dirty="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r>
            <a:rPr lang="en-US" sz="1400" dirty="0"/>
            <a:t>Tet off/on switch for the 3</a:t>
          </a:r>
          <a:r>
            <a:rPr lang="en-US" sz="1400" baseline="30000" dirty="0"/>
            <a:t>rd</a:t>
          </a:r>
          <a:r>
            <a:rPr lang="en-US" sz="1400" dirty="0"/>
            <a:t> AAV cassette via Golden gate, 3, replication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r>
            <a:rPr lang="en-US" sz="1400" dirty="0"/>
            <a:t>Site-specific integration of the 3</a:t>
          </a:r>
          <a:r>
            <a:rPr lang="en-US" sz="1400" baseline="30000" dirty="0"/>
            <a:t>rd</a:t>
          </a:r>
          <a:r>
            <a:rPr lang="en-US" sz="1400" dirty="0"/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 dirty="0"/>
            <a:t>Optimized AAV parts integration, The optimized stable cell line(UML)</a:t>
          </a:r>
          <a:endParaRPr lang="en-US" sz="1400" kern="1200" dirty="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 dirty="0"/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r>
            <a:rPr lang="en-US" sz="1400" dirty="0"/>
            <a:t>Site-specific integration of 2 cassettes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99CD934-D4FF-4845-863B-70C37106CB36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dirty="0">
            <a:solidFill>
              <a:schemeClr val="tx1"/>
            </a:solidFill>
          </a:endParaRPr>
        </a:p>
      </dgm:t>
    </dgm:pt>
    <dgm:pt modelId="{C3E46489-AA02-2349-9AE1-9FC3020B2205}" type="parTrans" cxnId="{034DF0EE-F599-344E-A2BD-5A931FB01F94}">
      <dgm:prSet/>
      <dgm:spPr/>
      <dgm:t>
        <a:bodyPr/>
        <a:lstStyle/>
        <a:p>
          <a:endParaRPr lang="en-US"/>
        </a:p>
      </dgm:t>
    </dgm:pt>
    <dgm:pt modelId="{F40B80BA-051A-9546-A9F5-AD6389D60DB8}" type="sibTrans" cxnId="{034DF0EE-F599-344E-A2BD-5A931FB01F94}">
      <dgm:prSet/>
      <dgm:spPr/>
      <dgm:t>
        <a:bodyPr/>
        <a:lstStyle/>
        <a:p>
          <a:endParaRPr lang="en-US"/>
        </a:p>
      </dgm:t>
    </dgm:pt>
    <dgm:pt modelId="{345C46D1-0FF9-3642-B552-437C676800CF}">
      <dgm:prSet phldrT="[Text]" custT="1"/>
      <dgm:spPr/>
      <dgm:t>
        <a:bodyPr/>
        <a:lstStyle/>
        <a:p>
          <a:r>
            <a:rPr lang="en-US" sz="1400" kern="1200" dirty="0"/>
            <a:t>Evaluate optimized plasmids via transient(UML/UD) </a:t>
          </a:r>
        </a:p>
      </dgm:t>
    </dgm:pt>
    <dgm:pt modelId="{A3906C3D-1D8B-8D4C-B62D-5204F4646745}" type="parTrans" cxnId="{7AF9C479-A258-114E-8025-3A4708D36B78}">
      <dgm:prSet/>
      <dgm:spPr/>
      <dgm:t>
        <a:bodyPr/>
        <a:lstStyle/>
        <a:p>
          <a:endParaRPr lang="en-US"/>
        </a:p>
      </dgm:t>
    </dgm:pt>
    <dgm:pt modelId="{42F0F713-28A0-104E-A0E5-6AB1144AD981}" type="sibTrans" cxnId="{7AF9C479-A258-114E-8025-3A4708D36B78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 dirty="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866D4F50-FFEF-3943-A129-8BE8D6B2E165}">
      <dgm:prSet phldrT="[Text]" custT="1"/>
      <dgm:spPr/>
      <dgm:t>
        <a:bodyPr/>
        <a:lstStyle/>
        <a:p>
          <a:r>
            <a:rPr lang="en-US" sz="1400" kern="1200" dirty="0"/>
            <a:t>Other investigations (UML/UD)</a:t>
          </a:r>
        </a:p>
      </dgm:t>
    </dgm:pt>
    <dgm:pt modelId="{1EA75FFC-1E89-6A48-85DA-E9353C098380}" type="parTrans" cxnId="{7989F042-6359-2642-9B73-34EE3B7FB408}">
      <dgm:prSet/>
      <dgm:spPr/>
      <dgm:t>
        <a:bodyPr/>
        <a:lstStyle/>
        <a:p>
          <a:endParaRPr lang="en-US"/>
        </a:p>
      </dgm:t>
    </dgm:pt>
    <dgm:pt modelId="{1CEE2B5A-771E-9A45-A46A-465287329758}" type="sibTrans" cxnId="{7989F042-6359-2642-9B73-34EE3B7FB408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68664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139838" custLinFactNeighborX="-855" custLinFactNeighborY="18663">
        <dgm:presLayoutVars>
          <dgm:bulletEnabled val="1"/>
        </dgm:presLayoutVars>
      </dgm:prSet>
      <dgm:spPr/>
    </dgm:pt>
  </dgm:ptLst>
  <dgm:cxnLst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B6E7E62C-F615-6145-B112-50C2C1341A3B}" type="presOf" srcId="{B99CD934-D4FF-4845-863B-70C37106CB36}" destId="{397133BD-8AF8-4DC0-8674-274724F30F08}" srcOrd="0" destOrd="2" presId="urn:microsoft.com/office/officeart/2005/8/layout/chevron2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7989F042-6359-2642-9B73-34EE3B7FB408}" srcId="{8D20ABCF-4F97-4F25-9760-9F0837CBDFB3}" destId="{866D4F50-FFEF-3943-A129-8BE8D6B2E165}" srcOrd="2" destOrd="0" parTransId="{1EA75FFC-1E89-6A48-85DA-E9353C098380}" sibTransId="{1CEE2B5A-771E-9A45-A46A-465287329758}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5CF09D63-A5DB-41AA-96E2-DEDE546620D0}" srcId="{ADF3667A-3063-4D4C-9B4E-8ECF85DED5B7}" destId="{DEBE3050-CC65-4825-BD6F-CABE68E674CB}" srcOrd="0" destOrd="0" parTransId="{0DA05C13-3514-420E-8CD2-11C866CBA08D}" sibTransId="{315A152B-DA4F-4663-A074-3E5D14A3FF78}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AF9C479-A258-114E-8025-3A4708D36B78}" srcId="{ADF3667A-3063-4D4C-9B4E-8ECF85DED5B7}" destId="{345C46D1-0FF9-3642-B552-437C676800CF}" srcOrd="1" destOrd="0" parTransId="{A3906C3D-1D8B-8D4C-B62D-5204F4646745}" sibTransId="{42F0F713-28A0-104E-A0E5-6AB1144AD981}"/>
    <dgm:cxn modelId="{7641ED7B-AE73-4E81-839E-759D0C89DC1C}" type="presOf" srcId="{DEBE3050-CC65-4825-BD6F-CABE68E674CB}" destId="{AC0DDFD0-1052-444A-8839-7EFC004038AF}" srcOrd="0" destOrd="0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F2E4C0A7-E3D5-1E4F-967B-483DD84FFDB8}" type="presOf" srcId="{345C46D1-0FF9-3642-B552-437C676800CF}" destId="{AC0DDFD0-1052-444A-8839-7EFC004038AF}" srcOrd="0" destOrd="1" presId="urn:microsoft.com/office/officeart/2005/8/layout/chevron2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7F2755E4-3A1C-914C-82B4-DEF11BC796E7}" type="presOf" srcId="{866D4F50-FFEF-3943-A129-8BE8D6B2E165}" destId="{16ED7C31-3EC1-4C6E-8C30-DF161F02F247}" srcOrd="0" destOrd="2" presId="urn:microsoft.com/office/officeart/2005/8/layout/chevron2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034DF0EE-F599-344E-A2BD-5A931FB01F94}" srcId="{0EB559BC-3496-4DF8-BF70-E1D45A1BB499}" destId="{B99CD934-D4FF-4845-863B-70C37106CB36}" srcOrd="2" destOrd="0" parTransId="{C3E46489-AA02-2349-9AE1-9FC3020B2205}" sibTransId="{F40B80BA-051A-9546-A9F5-AD6389D60DB8}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4372" y="215918"/>
          <a:ext cx="994427" cy="7056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1" y="424386"/>
        <a:ext cx="705682" cy="288745"/>
      </dsp:txXfrm>
    </dsp:sp>
    <dsp:sp modelId="{E5F1C718-AF53-4AC8-9B0B-A73C32FAA7AB}">
      <dsp:nvSpPr>
        <dsp:cNvPr id="0" name=""/>
        <dsp:cNvSpPr/>
      </dsp:nvSpPr>
      <dsp:spPr>
        <a:xfrm rot="5400000">
          <a:off x="4009557" y="-3239174"/>
          <a:ext cx="655276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 dirty="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 dirty="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 dirty="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 dirty="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05682" y="96689"/>
        <a:ext cx="7231038" cy="591300"/>
      </dsp:txXfrm>
    </dsp:sp>
    <dsp:sp modelId="{394EBD4D-1115-4EB0-88A4-DDFC1BB4A72A}">
      <dsp:nvSpPr>
        <dsp:cNvPr id="0" name=""/>
        <dsp:cNvSpPr/>
      </dsp:nvSpPr>
      <dsp:spPr>
        <a:xfrm rot="5400000">
          <a:off x="-151217" y="1225977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427600"/>
        <a:ext cx="705682" cy="302435"/>
      </dsp:txXfrm>
    </dsp:sp>
    <dsp:sp modelId="{7B074A67-81DA-4268-8906-3C958BF1E04B}">
      <dsp:nvSpPr>
        <dsp:cNvPr id="0" name=""/>
        <dsp:cNvSpPr/>
      </dsp:nvSpPr>
      <dsp:spPr>
        <a:xfrm rot="5400000">
          <a:off x="3897554" y="-2229115"/>
          <a:ext cx="879282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Tet off/on switch for 2 AAV cassettes via Golden gate, 1, transfer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Site-specific integration of 2 cassettes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Testing inducible plasmids via transient (UML/UD) </a:t>
          </a:r>
        </a:p>
      </dsp:txBody>
      <dsp:txXfrm rot="-5400000">
        <a:off x="705683" y="1005679"/>
        <a:ext cx="7220103" cy="793436"/>
      </dsp:txXfrm>
    </dsp:sp>
    <dsp:sp modelId="{16F6634F-0085-4289-9159-68BA7D31254C}">
      <dsp:nvSpPr>
        <dsp:cNvPr id="0" name=""/>
        <dsp:cNvSpPr/>
      </dsp:nvSpPr>
      <dsp:spPr>
        <a:xfrm rot="5400000">
          <a:off x="-151217" y="221713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 2023</a:t>
          </a:r>
        </a:p>
      </dsp:txBody>
      <dsp:txXfrm rot="-5400000">
        <a:off x="1" y="2418761"/>
        <a:ext cx="705682" cy="302435"/>
      </dsp:txXfrm>
    </dsp:sp>
    <dsp:sp modelId="{397133BD-8AF8-4DC0-8674-274724F30F08}">
      <dsp:nvSpPr>
        <dsp:cNvPr id="0" name=""/>
        <dsp:cNvSpPr/>
      </dsp:nvSpPr>
      <dsp:spPr>
        <a:xfrm rot="5400000">
          <a:off x="3923296" y="-1237954"/>
          <a:ext cx="827797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Tet off/on switch for the 3</a:t>
          </a:r>
          <a:r>
            <a:rPr lang="en-US" sz="1400" kern="1200" baseline="30000" dirty="0"/>
            <a:t>rd</a:t>
          </a:r>
          <a:r>
            <a:rPr lang="en-US" sz="1400" kern="1200" dirty="0"/>
            <a:t> AAV cassette via Golden gate, 3, replication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Site-specific integration of the 3</a:t>
          </a:r>
          <a:r>
            <a:rPr lang="en-US" sz="1400" kern="1200" baseline="30000" dirty="0"/>
            <a:t>rd</a:t>
          </a:r>
          <a:r>
            <a:rPr lang="en-US" sz="1400" kern="1200" dirty="0"/>
            <a:t> cassette and develop the baseline of stable cells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705682" y="2020070"/>
        <a:ext cx="7222616" cy="746977"/>
      </dsp:txXfrm>
    </dsp:sp>
    <dsp:sp modelId="{0695F176-636C-493C-8498-C348C1B727B2}">
      <dsp:nvSpPr>
        <dsp:cNvPr id="0" name=""/>
        <dsp:cNvSpPr/>
      </dsp:nvSpPr>
      <dsp:spPr>
        <a:xfrm rot="5400000">
          <a:off x="-151217" y="327491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Q4 2023</a:t>
          </a:r>
        </a:p>
      </dsp:txBody>
      <dsp:txXfrm rot="-5400000">
        <a:off x="1" y="3476541"/>
        <a:ext cx="705682" cy="302435"/>
      </dsp:txXfrm>
    </dsp:sp>
    <dsp:sp modelId="{AC0DDFD0-1052-444A-8839-7EFC004038AF}">
      <dsp:nvSpPr>
        <dsp:cNvPr id="0" name=""/>
        <dsp:cNvSpPr/>
      </dsp:nvSpPr>
      <dsp:spPr>
        <a:xfrm rot="5400000">
          <a:off x="3784587" y="-155643"/>
          <a:ext cx="110521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Optimized AAV parts integration, The optimized stable cell line(UML)</a:t>
          </a:r>
          <a:endParaRPr lang="en-US" sz="1400" kern="1200" dirty="0"/>
        </a:p>
      </dsp:txBody>
      <dsp:txXfrm rot="-5400000">
        <a:off x="705682" y="2977214"/>
        <a:ext cx="7209074" cy="997311"/>
      </dsp:txXfrm>
    </dsp:sp>
    <dsp:sp modelId="{B56A3F27-8561-47A5-A6AB-D45E4D70F5D7}">
      <dsp:nvSpPr>
        <dsp:cNvPr id="0" name=""/>
        <dsp:cNvSpPr/>
      </dsp:nvSpPr>
      <dsp:spPr>
        <a:xfrm rot="5400000">
          <a:off x="-151217" y="4357312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2024</a:t>
          </a:r>
        </a:p>
      </dsp:txBody>
      <dsp:txXfrm rot="-5400000">
        <a:off x="1" y="4558935"/>
        <a:ext cx="705682" cy="302435"/>
      </dsp:txXfrm>
    </dsp:sp>
    <dsp:sp modelId="{16ED7C31-3EC1-4C6E-8C30-DF161F02F247}">
      <dsp:nvSpPr>
        <dsp:cNvPr id="0" name=""/>
        <dsp:cNvSpPr/>
      </dsp:nvSpPr>
      <dsp:spPr>
        <a:xfrm rot="5400000">
          <a:off x="3816934" y="1049635"/>
          <a:ext cx="91632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AAV production bottlenecks investigation(UD/UML)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Other investigations (UML/UD)</a:t>
          </a:r>
        </a:p>
      </dsp:txBody>
      <dsp:txXfrm rot="-5400000">
        <a:off x="643584" y="4267717"/>
        <a:ext cx="7218295" cy="82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Features</a:t>
            </a:r>
            <a:r>
              <a:rPr lang="zh-CN" altLang="en-US"/>
              <a:t> </a:t>
            </a:r>
            <a:r>
              <a:rPr lang="en-US" altLang="zh-CN"/>
              <a:t>required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inducible</a:t>
            </a:r>
            <a:r>
              <a:rPr lang="zh-CN" altLang="en-US"/>
              <a:t> </a:t>
            </a:r>
            <a:r>
              <a:rPr lang="en-US" altLang="zh-CN"/>
              <a:t>stable</a:t>
            </a:r>
            <a:r>
              <a:rPr lang="zh-CN" altLang="en-US"/>
              <a:t> </a:t>
            </a:r>
            <a:r>
              <a:rPr lang="en-US" altLang="zh-CN"/>
              <a:t>cell</a:t>
            </a:r>
            <a:r>
              <a:rPr lang="zh-CN" altLang="en-US"/>
              <a:t> </a:t>
            </a:r>
            <a:r>
              <a:rPr lang="en-US" altLang="zh-CN"/>
              <a:t>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synbio.2c00207" TargetMode="External"/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Qiang</a:t>
            </a:r>
            <a:r>
              <a:rPr lang="en-US" sz="1600" b="1">
                <a:solidFill>
                  <a:srgbClr val="000090"/>
                </a:solidFill>
              </a:rPr>
              <a:t> Fu and Emily </a:t>
            </a:r>
            <a:r>
              <a:rPr lang="en-US" sz="1600" b="1" err="1">
                <a:solidFill>
                  <a:srgbClr val="000090"/>
                </a:solidFill>
              </a:rPr>
              <a:t>Doleh</a:t>
            </a:r>
            <a:endParaRPr lang="en-US" sz="1600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</a:t>
            </a:r>
            <a:r>
              <a:rPr lang="en-US" sz="1600" b="1" err="1">
                <a:solidFill>
                  <a:srgbClr val="000090"/>
                </a:solidFill>
              </a:rPr>
              <a:t>Blenner</a:t>
            </a:r>
            <a:r>
              <a:rPr lang="en-US" sz="1600" b="1">
                <a:solidFill>
                  <a:srgbClr val="000090"/>
                </a:solidFill>
              </a:rPr>
              <a:t> (Co-PI)</a:t>
            </a: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33" b="1"/>
              <a:t>Mentor Meeting – April 17,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344287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Silent mutation of </a:t>
            </a:r>
            <a:r>
              <a:rPr lang="en-US" err="1">
                <a:cs typeface="Calibri"/>
              </a:rPr>
              <a:t>BsmBI</a:t>
            </a:r>
            <a:r>
              <a:rPr lang="en-US">
                <a:cs typeface="Calibri"/>
              </a:rPr>
              <a:t> recognition sites within Cap sequence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9A6D2-BF7A-7BAE-E650-5CB711E4B7FD}"/>
              </a:ext>
            </a:extLst>
          </p:cNvPr>
          <p:cNvSpPr/>
          <p:nvPr/>
        </p:nvSpPr>
        <p:spPr>
          <a:xfrm>
            <a:off x="5519166" y="2447273"/>
            <a:ext cx="174073" cy="542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4F63FB-6C12-4B98-10D4-682E3F364814}"/>
              </a:ext>
            </a:extLst>
          </p:cNvPr>
          <p:cNvSpPr/>
          <p:nvPr/>
        </p:nvSpPr>
        <p:spPr>
          <a:xfrm>
            <a:off x="4783377" y="2447305"/>
            <a:ext cx="174073" cy="542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18" b="48376"/>
          <a:stretch/>
        </p:blipFill>
        <p:spPr>
          <a:xfrm>
            <a:off x="1126080" y="1891409"/>
            <a:ext cx="7871948" cy="13966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088089"/>
            <a:ext cx="747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Silencing of internal p19 promoter through removal of start codon to stop transcription of Rep52/40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354A6A-1C49-736E-B636-E4CFAA1118E6}"/>
              </a:ext>
            </a:extLst>
          </p:cNvPr>
          <p:cNvSpPr/>
          <p:nvPr/>
        </p:nvSpPr>
        <p:spPr>
          <a:xfrm>
            <a:off x="3645549" y="2380151"/>
            <a:ext cx="128098" cy="595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216188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Bxb1 sites moved inside ITRs for ease of payload exchange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D43670B-3D64-77A0-5A2E-F9D94276DBAA}"/>
              </a:ext>
            </a:extLst>
          </p:cNvPr>
          <p:cNvSpPr/>
          <p:nvPr/>
        </p:nvSpPr>
        <p:spPr>
          <a:xfrm flipV="1">
            <a:off x="2569925" y="2764702"/>
            <a:ext cx="890848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F9D24D5-4EBD-D30A-DCB3-26AC434081F2}"/>
              </a:ext>
            </a:extLst>
          </p:cNvPr>
          <p:cNvSpPr/>
          <p:nvPr/>
        </p:nvSpPr>
        <p:spPr>
          <a:xfrm flipH="1" flipV="1">
            <a:off x="6327869" y="2734015"/>
            <a:ext cx="839651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216188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Silent mutation of </a:t>
            </a:r>
            <a:r>
              <a:rPr lang="en-US" err="1">
                <a:ea typeface="+mn-lt"/>
                <a:cs typeface="+mn-lt"/>
              </a:rPr>
              <a:t>BsmBI</a:t>
            </a:r>
            <a:r>
              <a:rPr lang="en-US">
                <a:ea typeface="+mn-lt"/>
                <a:cs typeface="+mn-lt"/>
              </a:rPr>
              <a:t> recognition sites within VA sequence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ACD900-645E-A8F6-AF79-3A1A70A5AC7F}"/>
              </a:ext>
            </a:extLst>
          </p:cNvPr>
          <p:cNvSpPr/>
          <p:nvPr/>
        </p:nvSpPr>
        <p:spPr>
          <a:xfrm>
            <a:off x="7443531" y="2360649"/>
            <a:ext cx="83651" cy="4598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48290"/>
              </p:ext>
            </p:extLst>
          </p:nvPr>
        </p:nvGraphicFramePr>
        <p:xfrm>
          <a:off x="1527848" y="1480106"/>
          <a:ext cx="6641576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2721985555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259002198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176: T → A (Gly)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431: A → T (Arg)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88: 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 → A (Arg)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</a:t>
                      </a:r>
                      <a:r>
                        <a:rPr lang="en-US" err="1"/>
                        <a:t>BsmBI</a:t>
                      </a:r>
                      <a:r>
                        <a:rPr lang="en-US"/>
                        <a:t> cut sites for cloning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Removal of </a:t>
                      </a:r>
                      <a:r>
                        <a:rPr lang="en-US" err="1"/>
                        <a:t>BsmBI</a:t>
                      </a:r>
                      <a:r>
                        <a:rPr lang="en-US"/>
                        <a:t> cut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Kept same amino acid with similar codon usage frequency in HEK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papers reported the silencing of the p19 promoter through the mutation of the start codon</a:t>
                      </a:r>
                      <a:r>
                        <a:rPr lang="en-US" baseline="300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r>
              <a:rPr lang="en-US" sz="1050">
                <a:ea typeface="+mn-lt"/>
                <a:cs typeface="+mn-lt"/>
              </a:rPr>
              <a:t>(2) Lee, Z.; Lu, M.; Irfanullah, E.; Soukup, M.; Hu, W.-S. Construction of an RAAV Producer Cell Line through Synthetic Biology. </a:t>
            </a:r>
            <a:r>
              <a:rPr lang="en-US" sz="1050" i="1">
                <a:ea typeface="+mn-lt"/>
                <a:cs typeface="+mn-lt"/>
              </a:rPr>
              <a:t>ACS Synth. Biol.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2022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11</a:t>
            </a:r>
            <a:r>
              <a:rPr lang="en-US" sz="1050">
                <a:ea typeface="+mn-lt"/>
                <a:cs typeface="+mn-lt"/>
              </a:rPr>
              <a:t> (10), 3285–3295. </a:t>
            </a:r>
            <a:r>
              <a:rPr lang="en-US" sz="1050">
                <a:ea typeface="+mn-lt"/>
                <a:cs typeface="+mn-lt"/>
                <a:hlinkClick r:id="rId3"/>
              </a:rPr>
              <a:t>https://doi.org/10.1021/acssynbio.2c00207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pPr algn="l"/>
            <a:endParaRPr lang="en-U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Assembly Timeline</a:t>
            </a:r>
            <a:endParaRPr lang="en-US" sz="2800" b="1">
              <a:latin typeface="Arial"/>
              <a:ea typeface="等线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12FDCD-0270-B30D-EBFC-2030CC5CB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94872"/>
              </p:ext>
            </p:extLst>
          </p:nvPr>
        </p:nvGraphicFramePr>
        <p:xfrm>
          <a:off x="1117007" y="193229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6554466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122482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26019145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22787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Replication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Transfer Plasmid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87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03/02 - 04/11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03/02 - 04/11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03/02 - 3/15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Cloning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03/15 -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present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present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05/15*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05/15*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05/15*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98F951-AC7B-BD2E-9F11-038576C483C9}"/>
              </a:ext>
            </a:extLst>
          </p:cNvPr>
          <p:cNvSpPr txBox="1"/>
          <p:nvPr/>
        </p:nvSpPr>
        <p:spPr>
          <a:xfrm>
            <a:off x="1118261" y="4775594"/>
            <a:ext cx="17022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cs typeface="Calibri"/>
              </a:rPr>
              <a:t>*Tentative</a:t>
            </a:r>
          </a:p>
        </p:txBody>
      </p:sp>
    </p:spTree>
    <p:extLst>
      <p:ext uri="{BB962C8B-B14F-4D97-AF65-F5344CB8AC3E}">
        <p14:creationId xmlns:p14="http://schemas.microsoft.com/office/powerpoint/2010/main" val="66011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33E5-1355-15F2-87D1-F9D15C86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/>
              <a:t>Site-specific integration of Gene of Interest to AAVS1, CCR5 and ROSA26 loci via Crispr-Cas9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8461-3465-B0AF-9DDD-787D406A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257" y="1948901"/>
            <a:ext cx="3934361" cy="1817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Three GSHs in human cells </a:t>
            </a:r>
          </a:p>
          <a:p>
            <a:r>
              <a:rPr lang="en-US" sz="1600">
                <a:effectLst/>
                <a:latin typeface="MinionPro"/>
              </a:rPr>
              <a:t>AAVS1, chromosome 19 (</a:t>
            </a:r>
            <a:r>
              <a:rPr lang="en-US" sz="1600" err="1">
                <a:effectLst/>
                <a:latin typeface="AdvOT0d2c5eb5.B"/>
              </a:rPr>
              <a:t>Bertero</a:t>
            </a:r>
            <a:r>
              <a:rPr lang="en-US" sz="1600">
                <a:latin typeface="AdvOT0d2c5eb5.B"/>
              </a:rPr>
              <a:t> </a:t>
            </a:r>
            <a:r>
              <a:rPr lang="en-US" sz="1600" err="1">
                <a:latin typeface="AdvOT0d2c5eb5.B"/>
              </a:rPr>
              <a:t>etl</a:t>
            </a:r>
            <a:r>
              <a:rPr lang="en-US" sz="1600">
                <a:latin typeface="AdvOT0d2c5eb5.B"/>
              </a:rPr>
              <a:t>. 2016</a:t>
            </a:r>
            <a:r>
              <a:rPr lang="en-US" sz="1600">
                <a:effectLst/>
                <a:latin typeface="MinionPro"/>
              </a:rPr>
              <a:t>)</a:t>
            </a:r>
            <a:endParaRPr lang="en-US" sz="1600"/>
          </a:p>
          <a:p>
            <a:r>
              <a:rPr lang="en-US" sz="1600" i="1">
                <a:effectLst/>
                <a:latin typeface="MinionPro"/>
              </a:rPr>
              <a:t>CCR5</a:t>
            </a:r>
            <a:r>
              <a:rPr lang="en-US" sz="1600">
                <a:effectLst/>
                <a:latin typeface="MinionPro"/>
              </a:rPr>
              <a:t>,  chromosome 3 (</a:t>
            </a:r>
            <a:r>
              <a:rPr lang="en-US" sz="1600">
                <a:latin typeface="MinionPro"/>
              </a:rPr>
              <a:t>C</a:t>
            </a:r>
            <a:r>
              <a:rPr lang="en-US" sz="1600">
                <a:effectLst/>
                <a:latin typeface="MinionPro"/>
              </a:rPr>
              <a:t>hen et al. 2017)</a:t>
            </a:r>
            <a:endParaRPr lang="en-US" sz="1600"/>
          </a:p>
          <a:p>
            <a:r>
              <a:rPr lang="en-US" sz="1600">
                <a:effectLst/>
                <a:latin typeface="MinionPro"/>
              </a:rPr>
              <a:t>Rosa26, </a:t>
            </a:r>
            <a:r>
              <a:rPr lang="en-US" sz="1600">
                <a:effectLst/>
                <a:latin typeface="AdvMinionNormal_Rm"/>
              </a:rPr>
              <a:t>chromosome 3</a:t>
            </a:r>
            <a:r>
              <a:rPr lang="en-US" sz="1600">
                <a:effectLst/>
                <a:latin typeface="MinionPro"/>
              </a:rPr>
              <a:t> (Irion et al. 2007)</a:t>
            </a:r>
            <a:endParaRPr lang="en-US" sz="1600"/>
          </a:p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633874-9E40-E97A-9CC2-BEAE16ED2504}"/>
              </a:ext>
            </a:extLst>
          </p:cNvPr>
          <p:cNvGrpSpPr>
            <a:grpSpLocks noChangeAspect="1"/>
          </p:cNvGrpSpPr>
          <p:nvPr/>
        </p:nvGrpSpPr>
        <p:grpSpPr>
          <a:xfrm>
            <a:off x="951564" y="1401646"/>
            <a:ext cx="4260086" cy="2682469"/>
            <a:chOff x="934386" y="1013853"/>
            <a:chExt cx="5588092" cy="35186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496CBA-561B-F6C6-ABA4-C2EDE4669E4C}"/>
                </a:ext>
              </a:extLst>
            </p:cNvPr>
            <p:cNvGrpSpPr/>
            <p:nvPr/>
          </p:nvGrpSpPr>
          <p:grpSpPr>
            <a:xfrm>
              <a:off x="934386" y="1013853"/>
              <a:ext cx="5588092" cy="3518681"/>
              <a:chOff x="-6486819" y="3621869"/>
              <a:chExt cx="5372327" cy="33741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C3B76A4-CA5C-1951-EF34-31CF3790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6486819" y="3621869"/>
                <a:ext cx="5372327" cy="33741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6A6D14-603F-6BBC-A4BD-550F1D1A4346}"/>
                  </a:ext>
                </a:extLst>
              </p:cNvPr>
              <p:cNvSpPr txBox="1"/>
              <p:nvPr/>
            </p:nvSpPr>
            <p:spPr>
              <a:xfrm>
                <a:off x="-5050799" y="3993710"/>
                <a:ext cx="2877441" cy="2361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>
                    <a:solidFill>
                      <a:schemeClr val="tx1"/>
                    </a:solidFill>
                  </a:rPr>
                  <a:t>Packaging, Replication, or Transfer Cassettes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3E6817AB-9AE5-1D4D-98BD-9A128E93F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57168">
              <a:off x="4022252" y="2724229"/>
              <a:ext cx="370954" cy="22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1B953A-0931-FB02-D191-C6C58B5454FB}"/>
              </a:ext>
            </a:extLst>
          </p:cNvPr>
          <p:cNvSpPr txBox="1"/>
          <p:nvPr/>
        </p:nvSpPr>
        <p:spPr>
          <a:xfrm>
            <a:off x="1333071" y="4631370"/>
            <a:ext cx="7307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Preliminary experiment, site-specific integration of GFP to AAVS1, CCR5 and ROSA26</a:t>
            </a:r>
          </a:p>
        </p:txBody>
      </p:sp>
    </p:spTree>
    <p:extLst>
      <p:ext uri="{BB962C8B-B14F-4D97-AF65-F5344CB8AC3E}">
        <p14:creationId xmlns:p14="http://schemas.microsoft.com/office/powerpoint/2010/main" val="105306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4789-8CBA-CC62-1A79-136D2682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9" y="127140"/>
            <a:ext cx="7886700" cy="1104636"/>
          </a:xfrm>
        </p:spPr>
        <p:txBody>
          <a:bodyPr/>
          <a:lstStyle/>
          <a:p>
            <a:r>
              <a:rPr lang="en-US"/>
              <a:t>Crispr-cas9 Knock in workflow</a:t>
            </a:r>
          </a:p>
        </p:txBody>
      </p:sp>
      <p:pic>
        <p:nvPicPr>
          <p:cNvPr id="17" name="Content Placeholder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1031713-FAFF-8AEC-7C56-145E748D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012" y="4157449"/>
            <a:ext cx="2888392" cy="6446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339378-F95F-DC03-0647-9A450528D4DC}"/>
              </a:ext>
            </a:extLst>
          </p:cNvPr>
          <p:cNvGrpSpPr/>
          <p:nvPr/>
        </p:nvGrpSpPr>
        <p:grpSpPr>
          <a:xfrm>
            <a:off x="1409343" y="1084747"/>
            <a:ext cx="1703158" cy="1151615"/>
            <a:chOff x="1598164" y="1340189"/>
            <a:chExt cx="1703158" cy="11516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F32C86-5E6C-977F-A1B8-0D84A5C5F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8164" y="1546915"/>
              <a:ext cx="1562974" cy="9448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CCAD6B-338D-1720-67A2-883C45FDE9E0}"/>
                </a:ext>
              </a:extLst>
            </p:cNvPr>
            <p:cNvSpPr txBox="1"/>
            <p:nvPr/>
          </p:nvSpPr>
          <p:spPr>
            <a:xfrm>
              <a:off x="1598164" y="1340189"/>
              <a:ext cx="170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1. sgRNA design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C0F598-5212-64FC-4498-AB291A572AFA}"/>
              </a:ext>
            </a:extLst>
          </p:cNvPr>
          <p:cNvGrpSpPr/>
          <p:nvPr/>
        </p:nvGrpSpPr>
        <p:grpSpPr>
          <a:xfrm>
            <a:off x="3536226" y="1142408"/>
            <a:ext cx="2191533" cy="1006372"/>
            <a:chOff x="3113063" y="1322334"/>
            <a:chExt cx="2191533" cy="10063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D7AF8D-F444-7D13-4E7A-B9C5BD51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7274" y="1509942"/>
              <a:ext cx="1158654" cy="8187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14AB22-2377-0ADD-A331-0B97D8DCF8D6}"/>
                </a:ext>
              </a:extLst>
            </p:cNvPr>
            <p:cNvSpPr txBox="1"/>
            <p:nvPr/>
          </p:nvSpPr>
          <p:spPr>
            <a:xfrm>
              <a:off x="3113063" y="1322334"/>
              <a:ext cx="2191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2. Cloning sgRNA to Cas9 vector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36BD66-D698-49C9-E27E-0333036EFACF}"/>
              </a:ext>
            </a:extLst>
          </p:cNvPr>
          <p:cNvCxnSpPr/>
          <p:nvPr/>
        </p:nvCxnSpPr>
        <p:spPr>
          <a:xfrm>
            <a:off x="3219743" y="1685364"/>
            <a:ext cx="4751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688524-A25E-479F-448D-473A548AF539}"/>
              </a:ext>
            </a:extLst>
          </p:cNvPr>
          <p:cNvGrpSpPr/>
          <p:nvPr/>
        </p:nvGrpSpPr>
        <p:grpSpPr>
          <a:xfrm>
            <a:off x="6689336" y="1521299"/>
            <a:ext cx="1875489" cy="1265881"/>
            <a:chOff x="6317705" y="1330016"/>
            <a:chExt cx="1875489" cy="12658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25BBAD-5E8C-184E-1869-3163A6B3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9986" y="1587102"/>
              <a:ext cx="1515890" cy="10087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6E3E2A-282A-9AA5-C0EE-FFA71D1B317E}"/>
                </a:ext>
              </a:extLst>
            </p:cNvPr>
            <p:cNvSpPr txBox="1"/>
            <p:nvPr/>
          </p:nvSpPr>
          <p:spPr>
            <a:xfrm>
              <a:off x="6317705" y="1330016"/>
              <a:ext cx="1875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4. plasmid sequencing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AB9B65-892E-9D18-6CA8-3A211C9716B4}"/>
              </a:ext>
            </a:extLst>
          </p:cNvPr>
          <p:cNvCxnSpPr/>
          <p:nvPr/>
        </p:nvCxnSpPr>
        <p:spPr>
          <a:xfrm>
            <a:off x="5808185" y="2087566"/>
            <a:ext cx="4751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BF0F50-28F0-9465-F589-6F4BD57EFE16}"/>
              </a:ext>
            </a:extLst>
          </p:cNvPr>
          <p:cNvGrpSpPr/>
          <p:nvPr/>
        </p:nvGrpSpPr>
        <p:grpSpPr>
          <a:xfrm>
            <a:off x="3616652" y="2154240"/>
            <a:ext cx="2191533" cy="1218442"/>
            <a:chOff x="3148575" y="3208257"/>
            <a:chExt cx="2191533" cy="1218442"/>
          </a:xfrm>
        </p:grpSpPr>
        <p:pic>
          <p:nvPicPr>
            <p:cNvPr id="26" name="Picture 25" descr="Chart, diagram, radar chart&#10;&#10;Description automatically generated">
              <a:extLst>
                <a:ext uri="{FF2B5EF4-FFF2-40B4-BE49-F238E27FC236}">
                  <a16:creationId xmlns:a16="http://schemas.microsoft.com/office/drawing/2014/main" id="{BD9BCB3F-953E-8DD1-2E13-63B6C697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4398" y="3278095"/>
              <a:ext cx="1156394" cy="11486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DCE5E-D4C7-09EA-F653-E4DCDCE9797A}"/>
                </a:ext>
              </a:extLst>
            </p:cNvPr>
            <p:cNvSpPr txBox="1"/>
            <p:nvPr/>
          </p:nvSpPr>
          <p:spPr>
            <a:xfrm>
              <a:off x="3148575" y="3208257"/>
              <a:ext cx="21915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3. Donor plasmids assembly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F00318-A053-066F-7D3E-E39267851DE2}"/>
              </a:ext>
            </a:extLst>
          </p:cNvPr>
          <p:cNvGrpSpPr/>
          <p:nvPr/>
        </p:nvGrpSpPr>
        <p:grpSpPr>
          <a:xfrm>
            <a:off x="977089" y="3790150"/>
            <a:ext cx="3175579" cy="1229042"/>
            <a:chOff x="1120525" y="3680012"/>
            <a:chExt cx="3175579" cy="12290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DDCD21F-E1C0-E3E2-BE59-C1803ABDA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3439" y="3957011"/>
              <a:ext cx="2729753" cy="9520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9455A5-EEBC-7A78-A439-75564C5359B7}"/>
                </a:ext>
              </a:extLst>
            </p:cNvPr>
            <p:cNvSpPr txBox="1"/>
            <p:nvPr/>
          </p:nvSpPr>
          <p:spPr>
            <a:xfrm>
              <a:off x="1120525" y="3680012"/>
              <a:ext cx="3175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5. HEK293 cells transfected with two plasmids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224656-2D85-F28D-51A7-83B57FBC5D22}"/>
              </a:ext>
            </a:extLst>
          </p:cNvPr>
          <p:cNvCxnSpPr>
            <a:cxnSpLocks/>
          </p:cNvCxnSpPr>
          <p:nvPr/>
        </p:nvCxnSpPr>
        <p:spPr>
          <a:xfrm>
            <a:off x="4095667" y="4339585"/>
            <a:ext cx="13674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4B98C2-62A1-9754-7BCE-A3B1CABF3C52}"/>
              </a:ext>
            </a:extLst>
          </p:cNvPr>
          <p:cNvSpPr txBox="1"/>
          <p:nvPr/>
        </p:nvSpPr>
        <p:spPr>
          <a:xfrm>
            <a:off x="4095667" y="3840758"/>
            <a:ext cx="13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6. Genomic DNA extraction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487AD4-31E8-C2A6-4982-EA7BD843A3CF}"/>
              </a:ext>
            </a:extLst>
          </p:cNvPr>
          <p:cNvSpPr txBox="1"/>
          <p:nvPr/>
        </p:nvSpPr>
        <p:spPr>
          <a:xfrm>
            <a:off x="5852241" y="3600560"/>
            <a:ext cx="219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7. Site-specific integration testing via 5’3’ junction PCR</a:t>
            </a:r>
          </a:p>
        </p:txBody>
      </p:sp>
    </p:spTree>
    <p:extLst>
      <p:ext uri="{BB962C8B-B14F-4D97-AF65-F5344CB8AC3E}">
        <p14:creationId xmlns:p14="http://schemas.microsoft.com/office/powerpoint/2010/main" val="298407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6606-1744-32F9-C23F-B69C6DEA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sgRNA- cas9 plasmids construction for three loci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0531EF-3119-E42F-5559-041799EDD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1738"/>
              </p:ext>
            </p:extLst>
          </p:nvPr>
        </p:nvGraphicFramePr>
        <p:xfrm>
          <a:off x="4849887" y="2446019"/>
          <a:ext cx="3729338" cy="7315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17975">
                  <a:extLst>
                    <a:ext uri="{9D8B030D-6E8A-4147-A177-3AD203B41FA5}">
                      <a16:colId xmlns:a16="http://schemas.microsoft.com/office/drawing/2014/main" val="2703870761"/>
                    </a:ext>
                  </a:extLst>
                </a:gridCol>
                <a:gridCol w="2011363">
                  <a:extLst>
                    <a:ext uri="{9D8B030D-6E8A-4147-A177-3AD203B41FA5}">
                      <a16:colId xmlns:a16="http://schemas.microsoft.com/office/drawing/2014/main" val="4227063528"/>
                    </a:ext>
                  </a:extLst>
                </a:gridCol>
              </a:tblGrid>
              <a:tr h="65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sgRNA for AAVS1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err="1">
                          <a:effectLst/>
                        </a:rPr>
                        <a:t>accccacagtggggccacta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643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sgRNA for CCR5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err="1">
                          <a:effectLst/>
                        </a:rPr>
                        <a:t>ggagagcttggctctgttgg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016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sgRNA for ROSA26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err="1">
                          <a:effectLst/>
                        </a:rPr>
                        <a:t>gtcgagtcgcttctcgatta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4887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D5053F-8899-15F4-1748-B1AD94B71BA3}"/>
              </a:ext>
            </a:extLst>
          </p:cNvPr>
          <p:cNvSpPr txBox="1"/>
          <p:nvPr/>
        </p:nvSpPr>
        <p:spPr>
          <a:xfrm>
            <a:off x="5063875" y="3676057"/>
            <a:ext cx="348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gRNA Oligo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Cloning sgRNA to Cas9 </a:t>
            </a:r>
            <a:r>
              <a:rPr lang="en-US"/>
              <a:t>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plasmid sequencing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43929-C32E-5C90-D203-8C7CAF9A9027}"/>
              </a:ext>
            </a:extLst>
          </p:cNvPr>
          <p:cNvGrpSpPr/>
          <p:nvPr/>
        </p:nvGrpSpPr>
        <p:grpSpPr>
          <a:xfrm>
            <a:off x="136775" y="980689"/>
            <a:ext cx="5311847" cy="3753621"/>
            <a:chOff x="4572000" y="1979254"/>
            <a:chExt cx="5311847" cy="37536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B578F4-539E-040B-F104-E687AD2B6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979254"/>
              <a:ext cx="5311847" cy="375362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973820-721F-7653-348E-D496B2E1BA0C}"/>
                </a:ext>
              </a:extLst>
            </p:cNvPr>
            <p:cNvSpPr/>
            <p:nvPr/>
          </p:nvSpPr>
          <p:spPr>
            <a:xfrm>
              <a:off x="6400799" y="3749903"/>
              <a:ext cx="1473819" cy="627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sgRNA-cas9 backbone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9286 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lvl="1"/>
            <a:r>
              <a:rPr lang="en-US">
                <a:cs typeface="Calibri"/>
              </a:rPr>
              <a:t>Plasmid design and timeline for assembly</a:t>
            </a:r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lvl="1"/>
            <a:r>
              <a:rPr lang="en-US"/>
              <a:t>Crispr-cas9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489F-F6EC-5468-5DC2-C7A553CB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66" y="0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Donor plasmids for three loci </a:t>
            </a:r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2AAEDF97-288C-C11F-3036-9E9C149E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66" y="1215529"/>
            <a:ext cx="3111367" cy="2967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20275-6E3B-B02C-819E-0DF12B2B4164}"/>
              </a:ext>
            </a:extLst>
          </p:cNvPr>
          <p:cNvSpPr txBox="1"/>
          <p:nvPr/>
        </p:nvSpPr>
        <p:spPr>
          <a:xfrm>
            <a:off x="4458984" y="1215529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While waiting for the AAV </a:t>
            </a:r>
            <a:r>
              <a:rPr lang="en-US" sz="1800"/>
              <a:t>3 cassettes made by </a:t>
            </a:r>
            <a:r>
              <a:rPr lang="en-US" sz="1800" err="1"/>
              <a:t>Udel</a:t>
            </a:r>
            <a:r>
              <a:rPr lang="en-US" sz="1800"/>
              <a:t>, select the GFP as </a:t>
            </a:r>
            <a:r>
              <a:rPr lang="en-US" sz="1800" err="1"/>
              <a:t>GoI</a:t>
            </a:r>
            <a:r>
              <a:rPr lang="en-US" sz="1800"/>
              <a:t> for the Crispr-cas</a:t>
            </a:r>
            <a:r>
              <a:rPr lang="en-US"/>
              <a:t>9 site-specific integration. 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After getting the AAV </a:t>
            </a:r>
            <a:r>
              <a:rPr lang="en-US"/>
              <a:t>3 cassettes from </a:t>
            </a:r>
            <a:r>
              <a:rPr lang="en-US" err="1"/>
              <a:t>Udel</a:t>
            </a:r>
            <a:r>
              <a:rPr lang="en-US"/>
              <a:t>, will PCR to clone the donor HA backbone, and connect the HA backbone and </a:t>
            </a:r>
            <a:r>
              <a:rPr lang="en-US" err="1"/>
              <a:t>Udel</a:t>
            </a:r>
            <a:r>
              <a:rPr lang="en-US"/>
              <a:t> inserts via Gibson 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Preliminary experiment to PCR the donor HA backbone and connect with other inserts of interest. 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3" name="Picture 12" descr="Chart, diagram&#10;&#10;Description automatically generated">
            <a:extLst>
              <a:ext uri="{FF2B5EF4-FFF2-40B4-BE49-F238E27FC236}">
                <a16:creationId xmlns:a16="http://schemas.microsoft.com/office/drawing/2014/main" id="{EB5F790C-8327-B1D2-B7B4-73B48886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50" y="1104636"/>
            <a:ext cx="3530834" cy="30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E11F-A12B-BD4C-0A4F-37E59DA4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5" y="95218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HEK293 cells transfected with two plasmids and antibiotics selection</a:t>
            </a:r>
          </a:p>
        </p:txBody>
      </p:sp>
      <p:pic>
        <p:nvPicPr>
          <p:cNvPr id="3" name="Picture 2" descr="A picture containing nature, rain, outdoor, group&#10;&#10;Description automatically generated">
            <a:extLst>
              <a:ext uri="{FF2B5EF4-FFF2-40B4-BE49-F238E27FC236}">
                <a16:creationId xmlns:a16="http://schemas.microsoft.com/office/drawing/2014/main" id="{AA0E8658-04D2-36BF-4E2A-96C5DDD96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5" y="1352120"/>
            <a:ext cx="3578299" cy="2236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6507E-B476-4579-B667-61CA6BE1A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5" y="1063780"/>
            <a:ext cx="3578300" cy="2236338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89DC49A-CDB5-092A-668B-DF1699C73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6" y="3300118"/>
            <a:ext cx="3578299" cy="2235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7EE45-0195-1AB2-3BAC-92D91285C621}"/>
              </a:ext>
            </a:extLst>
          </p:cNvPr>
          <p:cNvSpPr txBox="1"/>
          <p:nvPr/>
        </p:nvSpPr>
        <p:spPr>
          <a:xfrm>
            <a:off x="905436" y="3588457"/>
            <a:ext cx="4008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>
                <a:latin typeface="Times New Roman" panose="02020603050405020304" pitchFamily="18" charset="0"/>
                <a:ea typeface="Malgun Gothic" panose="020B0503020000020004" pitchFamily="34" charset="-127"/>
              </a:rPr>
              <a:t>Selection condition: </a:t>
            </a:r>
            <a:r>
              <a:rPr lang="en-US" sz="1800" kern="1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 </a:t>
            </a:r>
            <a:r>
              <a:rPr lang="en-US" sz="1800" kern="10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μg</a:t>
            </a:r>
            <a:r>
              <a:rPr lang="en-US" sz="1800" kern="1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/mL puromycin, one-week microscopy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>
                <a:latin typeface="Times New Roman" panose="02020603050405020304" pitchFamily="18" charset="0"/>
                <a:ea typeface="Malgun Gothic" panose="020B0503020000020004" pitchFamily="34" charset="-127"/>
              </a:rPr>
              <a:t>Left,  no transfection cells. Cells died.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Right upper, cells grow clone-like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>
                <a:latin typeface="Times New Roman" panose="02020603050405020304" pitchFamily="18" charset="0"/>
                <a:ea typeface="Malgun Gothic" panose="020B0503020000020004" pitchFamily="34" charset="-127"/>
              </a:rPr>
              <a:t>Right down, GFP expression under fluorescence. </a:t>
            </a:r>
            <a:r>
              <a:rPr lang="en-US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98A1-8443-8F55-12EC-AA3A543C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38" y="-12065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Site-specific integration verification for three loci —</a:t>
            </a:r>
            <a:br>
              <a:rPr lang="en-US" sz="2800"/>
            </a:br>
            <a:r>
              <a:rPr lang="en-US" sz="2800"/>
              <a:t>5’3’ junction PCR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527CF-857E-0886-A7B5-3E122808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1" t="37078" r="9107" b="40904"/>
          <a:stretch/>
        </p:blipFill>
        <p:spPr>
          <a:xfrm>
            <a:off x="1773483" y="3772602"/>
            <a:ext cx="6273210" cy="1209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48BBF7-6AC5-846B-2A88-CB762B81B9FA}"/>
              </a:ext>
            </a:extLst>
          </p:cNvPr>
          <p:cNvSpPr txBox="1"/>
          <p:nvPr/>
        </p:nvSpPr>
        <p:spPr>
          <a:xfrm>
            <a:off x="2512027" y="1401646"/>
            <a:ext cx="531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CCR5 Genome sequence  </a:t>
            </a:r>
          </a:p>
          <a:p>
            <a:pPr algn="ctr"/>
            <a:r>
              <a:rPr lang="en-US" sz="2400"/>
              <a:t>  </a:t>
            </a:r>
          </a:p>
          <a:p>
            <a:pPr algn="ctr"/>
            <a:r>
              <a:rPr lang="en-US" sz="1600"/>
              <a:t> Before integration 13,065 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E996A-5A71-5FCF-5844-36A26B6A273E}"/>
              </a:ext>
            </a:extLst>
          </p:cNvPr>
          <p:cNvSpPr txBox="1"/>
          <p:nvPr/>
        </p:nvSpPr>
        <p:spPr>
          <a:xfrm>
            <a:off x="2814012" y="3434048"/>
            <a:ext cx="449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After integration 15,770 bp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5B642-D52C-2BE7-0E5B-049E0A3CC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7" t="41930" r="9335" b="47423"/>
          <a:stretch/>
        </p:blipFill>
        <p:spPr>
          <a:xfrm>
            <a:off x="1493520" y="2560549"/>
            <a:ext cx="6553173" cy="5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9290-40BC-A524-9A15-62A0ABC3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25" y="140385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Site-specific integration verification for three loci —</a:t>
            </a:r>
            <a:br>
              <a:rPr lang="en-US" sz="2800"/>
            </a:br>
            <a:r>
              <a:rPr lang="en-US" sz="2800"/>
              <a:t>5’3’ junction PCR gel electro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252C7-5E83-A133-7029-3CF8FAE0BE30}"/>
              </a:ext>
            </a:extLst>
          </p:cNvPr>
          <p:cNvSpPr txBox="1"/>
          <p:nvPr/>
        </p:nvSpPr>
        <p:spPr>
          <a:xfrm>
            <a:off x="1296728" y="1401646"/>
            <a:ext cx="327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PCR condition: Touchdown PCR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0D664-1367-C056-B39C-F8122F7D212A}"/>
              </a:ext>
            </a:extLst>
          </p:cNvPr>
          <p:cNvSpPr txBox="1"/>
          <p:nvPr/>
        </p:nvSpPr>
        <p:spPr>
          <a:xfrm>
            <a:off x="1394479" y="4618471"/>
            <a:ext cx="648764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lane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indicates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5’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targeted bands (1256 bp) in transfected sample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lane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indicates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3’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targeted bands (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1969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bp) in transfected sample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lane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indicates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3’</a:t>
            </a:r>
            <a:r>
              <a:rPr lang="zh-CN" alt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targeted bands (1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714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bp) in transfected sample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EE287B-F36E-15A6-F204-205194EEBEB6}"/>
              </a:ext>
            </a:extLst>
          </p:cNvPr>
          <p:cNvGrpSpPr/>
          <p:nvPr/>
        </p:nvGrpSpPr>
        <p:grpSpPr>
          <a:xfrm>
            <a:off x="3847334" y="1991867"/>
            <a:ext cx="4721275" cy="2599471"/>
            <a:chOff x="4066940" y="2313641"/>
            <a:chExt cx="4721275" cy="2599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FEAEE0-D7E1-B2B2-00D5-FE85FC78EC05}"/>
                </a:ext>
              </a:extLst>
            </p:cNvPr>
            <p:cNvGrpSpPr/>
            <p:nvPr/>
          </p:nvGrpSpPr>
          <p:grpSpPr>
            <a:xfrm>
              <a:off x="4066940" y="2313641"/>
              <a:ext cx="4068461" cy="2599471"/>
              <a:chOff x="5882934" y="973922"/>
              <a:chExt cx="5424615" cy="34659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1A63833-8C90-4C60-3403-464984BE75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976" t="17750" r="7253" b="31712"/>
              <a:stretch/>
            </p:blipFill>
            <p:spPr>
              <a:xfrm>
                <a:off x="5882934" y="973922"/>
                <a:ext cx="5424615" cy="3465961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9C124FD-BCDD-8EAC-C8BC-B729C6D15A0F}"/>
                  </a:ext>
                </a:extLst>
              </p:cNvPr>
              <p:cNvCxnSpPr/>
              <p:nvPr/>
            </p:nvCxnSpPr>
            <p:spPr>
              <a:xfrm flipH="1">
                <a:off x="7581119" y="2365596"/>
                <a:ext cx="45046" cy="247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F9C7B90-979A-AA33-D4EC-A2B06C9E57AE}"/>
                  </a:ext>
                </a:extLst>
              </p:cNvPr>
              <p:cNvCxnSpPr/>
              <p:nvPr/>
            </p:nvCxnSpPr>
            <p:spPr>
              <a:xfrm flipH="1">
                <a:off x="10106731" y="2026682"/>
                <a:ext cx="45046" cy="257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034F16-D07F-3580-05FD-925565AB8B73}"/>
                  </a:ext>
                </a:extLst>
              </p:cNvPr>
              <p:cNvCxnSpPr/>
              <p:nvPr/>
            </p:nvCxnSpPr>
            <p:spPr>
              <a:xfrm flipH="1">
                <a:off x="8807961" y="1946008"/>
                <a:ext cx="45046" cy="257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DE84E2-149E-0229-480D-6CB31FEAEA05}"/>
                </a:ext>
              </a:extLst>
            </p:cNvPr>
            <p:cNvSpPr txBox="1"/>
            <p:nvPr/>
          </p:nvSpPr>
          <p:spPr>
            <a:xfrm>
              <a:off x="8110358" y="2955504"/>
              <a:ext cx="677857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/>
                <a:t>3000</a:t>
              </a:r>
            </a:p>
            <a:p>
              <a:endParaRPr lang="en-US" altLang="zh-CN" sz="675"/>
            </a:p>
            <a:p>
              <a:r>
                <a:rPr lang="en-US" altLang="zh-CN" sz="1050"/>
                <a:t>2000</a:t>
              </a:r>
            </a:p>
            <a:p>
              <a:r>
                <a:rPr lang="en-US" altLang="zh-CN" sz="1050"/>
                <a:t>1500</a:t>
              </a:r>
            </a:p>
            <a:p>
              <a:r>
                <a:rPr lang="en-US" altLang="zh-CN" sz="1050"/>
                <a:t>1200</a:t>
              </a:r>
            </a:p>
            <a:p>
              <a:r>
                <a:rPr lang="en-US" altLang="zh-CN" sz="1050"/>
                <a:t>1000</a:t>
              </a:r>
            </a:p>
            <a:p>
              <a:endParaRPr lang="en-US" altLang="zh-CN" sz="1050"/>
            </a:p>
            <a:p>
              <a:endParaRPr lang="en-US" altLang="zh-CN" sz="675"/>
            </a:p>
            <a:p>
              <a:r>
                <a:rPr lang="en-US" altLang="zh-CN" sz="1050"/>
                <a:t>500</a:t>
              </a:r>
              <a:endParaRPr lang="en-US" sz="10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BE5FA7-6458-906D-C72B-2A0EFA0E24CF}"/>
              </a:ext>
            </a:extLst>
          </p:cNvPr>
          <p:cNvSpPr txBox="1"/>
          <p:nvPr/>
        </p:nvSpPr>
        <p:spPr>
          <a:xfrm>
            <a:off x="1296728" y="2267338"/>
            <a:ext cx="2499071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5’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3’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Junction PCR results to confirm site-specific integration at </a:t>
            </a:r>
            <a:r>
              <a:rPr lang="en-US" sz="135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AAVS1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locus. Lane 1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&amp;8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the ladder. Lane 2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&amp;4&amp;6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293 NC (no transfection). Lane 3</a:t>
            </a:r>
            <a:r>
              <a:rPr lang="en-US" altLang="zh-CN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&amp;5&amp;7</a:t>
            </a:r>
            <a:r>
              <a:rPr lang="en-US" sz="13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are 293 samples transfected with donor and sgRNACas9 plasmids.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793B60-539C-E7D3-3F3D-95214D08CAB2}"/>
              </a:ext>
            </a:extLst>
          </p:cNvPr>
          <p:cNvSpPr txBox="1"/>
          <p:nvPr/>
        </p:nvSpPr>
        <p:spPr>
          <a:xfrm>
            <a:off x="4000544" y="1917768"/>
            <a:ext cx="37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1       2       3       4       5      6       7       8</a:t>
            </a:r>
          </a:p>
        </p:txBody>
      </p:sp>
    </p:spTree>
    <p:extLst>
      <p:ext uri="{BB962C8B-B14F-4D97-AF65-F5344CB8AC3E}">
        <p14:creationId xmlns:p14="http://schemas.microsoft.com/office/powerpoint/2010/main" val="182860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9290-40BC-A524-9A15-62A0ABC3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/>
              <a:t>Site-specific integration verification for three loci —</a:t>
            </a:r>
            <a:br>
              <a:rPr lang="en-US" sz="2800"/>
            </a:br>
            <a:r>
              <a:rPr lang="en-US" sz="2800"/>
              <a:t>5’3’ junction PCR gel electro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91A2173-3706-A142-2583-2D8BC6256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" t="15745" r="8396" b="25670"/>
          <a:stretch/>
        </p:blipFill>
        <p:spPr bwMode="auto">
          <a:xfrm>
            <a:off x="1377503" y="1806998"/>
            <a:ext cx="2824474" cy="1641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6A7BFE-188D-6310-C1FF-6A614670C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" t="5502" r="-1" b="11296"/>
          <a:stretch/>
        </p:blipFill>
        <p:spPr>
          <a:xfrm>
            <a:off x="1911721" y="3508123"/>
            <a:ext cx="1756039" cy="1909867"/>
          </a:xfrm>
          <a:prstGeom prst="rect">
            <a:avLst/>
          </a:prstGeom>
        </p:spPr>
      </p:pic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8ACEDFAA-D77D-CF1C-C9A7-A31A45044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01428"/>
              </p:ext>
            </p:extLst>
          </p:nvPr>
        </p:nvGraphicFramePr>
        <p:xfrm>
          <a:off x="4826000" y="2553189"/>
          <a:ext cx="3671313" cy="190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1">
                  <a:extLst>
                    <a:ext uri="{9D8B030D-6E8A-4147-A177-3AD203B41FA5}">
                      <a16:colId xmlns:a16="http://schemas.microsoft.com/office/drawing/2014/main" val="977046267"/>
                    </a:ext>
                  </a:extLst>
                </a:gridCol>
                <a:gridCol w="1223771">
                  <a:extLst>
                    <a:ext uri="{9D8B030D-6E8A-4147-A177-3AD203B41FA5}">
                      <a16:colId xmlns:a16="http://schemas.microsoft.com/office/drawing/2014/main" val="3803729849"/>
                    </a:ext>
                  </a:extLst>
                </a:gridCol>
                <a:gridCol w="1223771">
                  <a:extLst>
                    <a:ext uri="{9D8B030D-6E8A-4147-A177-3AD203B41FA5}">
                      <a16:colId xmlns:a16="http://schemas.microsoft.com/office/drawing/2014/main" val="1590997653"/>
                    </a:ext>
                  </a:extLst>
                </a:gridCol>
              </a:tblGrid>
              <a:tr h="688804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Genomic loci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5’ junction target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3’ target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83342"/>
                  </a:ext>
                </a:extLst>
              </a:tr>
              <a:tr h="40702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AAVS1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1256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23024"/>
                  </a:ext>
                </a:extLst>
              </a:tr>
              <a:tr h="40702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CCR5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/>
                        <a:t>1096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2186"/>
                  </a:ext>
                </a:extLst>
              </a:tr>
              <a:tr h="40702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ROSA26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817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1252C7-5E83-A133-7029-3CF8FAE0BE30}"/>
              </a:ext>
            </a:extLst>
          </p:cNvPr>
          <p:cNvSpPr txBox="1"/>
          <p:nvPr/>
        </p:nvSpPr>
        <p:spPr>
          <a:xfrm>
            <a:off x="1296728" y="1401646"/>
            <a:ext cx="327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PCR condition: Touchdown PCR</a:t>
            </a:r>
          </a:p>
        </p:txBody>
      </p:sp>
    </p:spTree>
    <p:extLst>
      <p:ext uri="{BB962C8B-B14F-4D97-AF65-F5344CB8AC3E}">
        <p14:creationId xmlns:p14="http://schemas.microsoft.com/office/powerpoint/2010/main" val="2485969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250" y="138224"/>
            <a:ext cx="4293500" cy="10313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Next Steps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7D2D120-3BB7-68B9-9339-48B0E6DB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25" y="1172560"/>
            <a:ext cx="7886700" cy="362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UML</a:t>
            </a:r>
          </a:p>
          <a:p>
            <a:pPr lvl="1"/>
            <a:r>
              <a:rPr lang="en-US" altLang="zh-CN"/>
              <a:t>Preliminary</a:t>
            </a:r>
            <a:r>
              <a:rPr lang="zh-CN" altLang="en-US"/>
              <a:t> </a:t>
            </a:r>
            <a:r>
              <a:rPr lang="en-US" altLang="zh-CN"/>
              <a:t>experiment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donor</a:t>
            </a:r>
            <a:r>
              <a:rPr lang="zh-CN" altLang="en-US"/>
              <a:t> </a:t>
            </a:r>
            <a:r>
              <a:rPr lang="en-US" altLang="zh-CN"/>
              <a:t>plasmid</a:t>
            </a:r>
            <a:r>
              <a:rPr lang="zh-CN" altLang="en-US"/>
              <a:t> </a:t>
            </a:r>
            <a:r>
              <a:rPr lang="en-US" altLang="zh-CN"/>
              <a:t>assembly</a:t>
            </a:r>
          </a:p>
          <a:p>
            <a:pPr lvl="2"/>
            <a:r>
              <a:rPr lang="en-US"/>
              <a:t>Design the primer to PCR HA backbone</a:t>
            </a:r>
          </a:p>
          <a:p>
            <a:pPr lvl="2"/>
            <a:r>
              <a:rPr lang="en-US"/>
              <a:t>PCR to clone the inserts</a:t>
            </a:r>
          </a:p>
          <a:p>
            <a:pPr lvl="2"/>
            <a:r>
              <a:rPr lang="en-US"/>
              <a:t>Connect the HA backbone and insert via Gibson assembly</a:t>
            </a:r>
          </a:p>
          <a:p>
            <a:r>
              <a:rPr lang="en-US">
                <a:cs typeface="Calibri"/>
              </a:rPr>
              <a:t>UD</a:t>
            </a:r>
          </a:p>
          <a:p>
            <a:pPr lvl="1"/>
            <a:r>
              <a:rPr lang="en-US">
                <a:cs typeface="Calibri"/>
              </a:rPr>
              <a:t>Finish cloning of entry vectors for golden gate assembly</a:t>
            </a:r>
            <a:endParaRPr lang="en-US"/>
          </a:p>
          <a:p>
            <a:pPr lvl="1"/>
            <a:r>
              <a:rPr lang="en-US">
                <a:cs typeface="Calibri"/>
              </a:rPr>
              <a:t>Assemble first iteration of plasmids</a:t>
            </a:r>
          </a:p>
          <a:p>
            <a:pPr lvl="1"/>
            <a:r>
              <a:rPr lang="en-US">
                <a:cs typeface="Calibri"/>
              </a:rPr>
              <a:t>Begin transient transfection tests and send to UML for integration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7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444320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>
            <a:extLst>
              <a:ext uri="{FF2B5EF4-FFF2-40B4-BE49-F238E27FC236}">
                <a16:creationId xmlns:a16="http://schemas.microsoft.com/office/drawing/2014/main" id="{16460ED3-4815-E64D-BBAA-8809BD238529}"/>
              </a:ext>
            </a:extLst>
          </p:cNvPr>
          <p:cNvSpPr/>
          <p:nvPr/>
        </p:nvSpPr>
        <p:spPr>
          <a:xfrm>
            <a:off x="2990996" y="2175235"/>
            <a:ext cx="4481024" cy="565350"/>
          </a:xfrm>
          <a:prstGeom prst="rightArrow">
            <a:avLst/>
          </a:prstGeom>
          <a:solidFill>
            <a:srgbClr val="F9D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B75726D-074A-5247-B121-745D3018C942}"/>
              </a:ext>
            </a:extLst>
          </p:cNvPr>
          <p:cNvSpPr/>
          <p:nvPr/>
        </p:nvSpPr>
        <p:spPr>
          <a:xfrm>
            <a:off x="2990996" y="2939351"/>
            <a:ext cx="4481024" cy="565350"/>
          </a:xfrm>
          <a:prstGeom prst="rightArrow">
            <a:avLst/>
          </a:prstGeom>
          <a:solidFill>
            <a:srgbClr val="F9D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85742A1-8AFE-B046-A91D-72AFB53A2978}"/>
              </a:ext>
            </a:extLst>
          </p:cNvPr>
          <p:cNvSpPr/>
          <p:nvPr/>
        </p:nvSpPr>
        <p:spPr>
          <a:xfrm>
            <a:off x="2990996" y="3757055"/>
            <a:ext cx="4481024" cy="565350"/>
          </a:xfrm>
          <a:prstGeom prst="rightArrow">
            <a:avLst/>
          </a:prstGeom>
          <a:solidFill>
            <a:srgbClr val="F9D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B00E930-07AE-604B-83AF-20342C75879F}"/>
              </a:ext>
            </a:extLst>
          </p:cNvPr>
          <p:cNvSpPr/>
          <p:nvPr/>
        </p:nvSpPr>
        <p:spPr>
          <a:xfrm>
            <a:off x="2990996" y="4521171"/>
            <a:ext cx="4481024" cy="565350"/>
          </a:xfrm>
          <a:prstGeom prst="rightArrow">
            <a:avLst/>
          </a:prstGeom>
          <a:solidFill>
            <a:srgbClr val="F9D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99A6169-4073-9046-B0AE-8406D02E7AF7}"/>
              </a:ext>
            </a:extLst>
          </p:cNvPr>
          <p:cNvSpPr/>
          <p:nvPr/>
        </p:nvSpPr>
        <p:spPr>
          <a:xfrm>
            <a:off x="2990997" y="1369583"/>
            <a:ext cx="4481024" cy="565350"/>
          </a:xfrm>
          <a:prstGeom prst="rightArrow">
            <a:avLst/>
          </a:prstGeom>
          <a:solidFill>
            <a:srgbClr val="F9D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212B7D-0E97-D619-EB54-2F5CD6059CA6}"/>
              </a:ext>
            </a:extLst>
          </p:cNvPr>
          <p:cNvSpPr/>
          <p:nvPr/>
        </p:nvSpPr>
        <p:spPr>
          <a:xfrm>
            <a:off x="1167294" y="650438"/>
            <a:ext cx="6943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for establishing a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stable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B2698F-4236-6249-8BE6-F34507BF2555}"/>
              </a:ext>
            </a:extLst>
          </p:cNvPr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8CBB2-D0D6-4E40-AACB-52C735F73870}"/>
              </a:ext>
            </a:extLst>
          </p:cNvPr>
          <p:cNvSpPr txBox="1"/>
          <p:nvPr/>
        </p:nvSpPr>
        <p:spPr>
          <a:xfrm>
            <a:off x="4170609" y="2911958"/>
            <a:ext cx="24217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Site-specific Integration in stable loci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11CC-4FB2-AA45-A64B-FB28910D0BB3}"/>
              </a:ext>
            </a:extLst>
          </p:cNvPr>
          <p:cNvSpPr txBox="1"/>
          <p:nvPr/>
        </p:nvSpPr>
        <p:spPr>
          <a:xfrm>
            <a:off x="4170609" y="4504413"/>
            <a:ext cx="24217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</a:rPr>
              <a:t>rAAV</a:t>
            </a:r>
            <a:r>
              <a:rPr lang="en-US" b="1">
                <a:solidFill>
                  <a:schemeClr val="bg1"/>
                </a:solidFill>
              </a:rPr>
              <a:t> cargo easy to change 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0779C-B1B8-4F4A-A4C7-1CEA4FCD405D}"/>
              </a:ext>
            </a:extLst>
          </p:cNvPr>
          <p:cNvSpPr txBox="1"/>
          <p:nvPr/>
        </p:nvSpPr>
        <p:spPr>
          <a:xfrm>
            <a:off x="4170609" y="2126548"/>
            <a:ext cx="24217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Balanced expression of rep, cap, helper genes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6785-0C39-E841-98FD-8DA24DE6E861}"/>
              </a:ext>
            </a:extLst>
          </p:cNvPr>
          <p:cNvSpPr txBox="1"/>
          <p:nvPr/>
        </p:nvSpPr>
        <p:spPr>
          <a:xfrm>
            <a:off x="2080721" y="1338681"/>
            <a:ext cx="16290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High-titer </a:t>
            </a:r>
            <a:r>
              <a:rPr lang="en-US" b="1" err="1">
                <a:solidFill>
                  <a:schemeClr val="bg1"/>
                </a:solidFill>
              </a:rPr>
              <a:t>rAAV</a:t>
            </a:r>
            <a:r>
              <a:rPr lang="en-US" b="1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738D3-1374-CF4C-AC5E-FA85F33DA477}"/>
              </a:ext>
            </a:extLst>
          </p:cNvPr>
          <p:cNvSpPr txBox="1"/>
          <p:nvPr/>
        </p:nvSpPr>
        <p:spPr>
          <a:xfrm>
            <a:off x="2080721" y="2125320"/>
            <a:ext cx="16290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High capsid ratio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A1C7F-97D6-F84A-81E4-EBBC5B846A2A}"/>
              </a:ext>
            </a:extLst>
          </p:cNvPr>
          <p:cNvSpPr txBox="1"/>
          <p:nvPr/>
        </p:nvSpPr>
        <p:spPr>
          <a:xfrm>
            <a:off x="2080721" y="2911959"/>
            <a:ext cx="16290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Consistent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5FC62-0B64-CF45-90B4-110117C96DB4}"/>
              </a:ext>
            </a:extLst>
          </p:cNvPr>
          <p:cNvSpPr txBox="1"/>
          <p:nvPr/>
        </p:nvSpPr>
        <p:spPr>
          <a:xfrm>
            <a:off x="2080721" y="3708186"/>
            <a:ext cx="16290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Scalable production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0FD56-21C9-7049-B3B0-9BE660B6D018}"/>
              </a:ext>
            </a:extLst>
          </p:cNvPr>
          <p:cNvSpPr txBox="1"/>
          <p:nvPr/>
        </p:nvSpPr>
        <p:spPr>
          <a:xfrm>
            <a:off x="2080721" y="4504413"/>
            <a:ext cx="16290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Extensible 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EF972-D62D-384B-8549-B1688AE87ABD}"/>
              </a:ext>
            </a:extLst>
          </p:cNvPr>
          <p:cNvSpPr txBox="1"/>
          <p:nvPr/>
        </p:nvSpPr>
        <p:spPr>
          <a:xfrm>
            <a:off x="4170609" y="1338517"/>
            <a:ext cx="24217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Avoid cytotoxicity of rep and helper genes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31319-106A-D34D-96BC-E0417F5BB351}"/>
              </a:ext>
            </a:extLst>
          </p:cNvPr>
          <p:cNvSpPr txBox="1"/>
          <p:nvPr/>
        </p:nvSpPr>
        <p:spPr>
          <a:xfrm>
            <a:off x="4170607" y="3716564"/>
            <a:ext cx="24217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Use of media with no antibiotics</a:t>
            </a:r>
          </a:p>
        </p:txBody>
      </p:sp>
    </p:spTree>
    <p:extLst>
      <p:ext uri="{BB962C8B-B14F-4D97-AF65-F5344CB8AC3E}">
        <p14:creationId xmlns:p14="http://schemas.microsoft.com/office/powerpoint/2010/main" val="391817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CFC6B6F-656B-1D8F-1D52-2FD90BCF0B50}"/>
              </a:ext>
            </a:extLst>
          </p:cNvPr>
          <p:cNvSpPr txBox="1"/>
          <p:nvPr/>
        </p:nvSpPr>
        <p:spPr>
          <a:xfrm>
            <a:off x="2430231" y="-1197"/>
            <a:ext cx="54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zh-CN" altLang="en-US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&amp; Timeline</a:t>
            </a:r>
            <a:endParaRPr lang="en-US" sz="2800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FB96F2-C33C-D43A-9C7F-1C1A7CD7BE99}"/>
              </a:ext>
            </a:extLst>
          </p:cNvPr>
          <p:cNvGrpSpPr/>
          <p:nvPr/>
        </p:nvGrpSpPr>
        <p:grpSpPr>
          <a:xfrm>
            <a:off x="701749" y="498034"/>
            <a:ext cx="8355001" cy="4958559"/>
            <a:chOff x="701749" y="498034"/>
            <a:chExt cx="8355001" cy="49585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9681C9-DA06-4DEE-503C-119A630C36FD}"/>
                </a:ext>
              </a:extLst>
            </p:cNvPr>
            <p:cNvSpPr/>
            <p:nvPr/>
          </p:nvSpPr>
          <p:spPr>
            <a:xfrm>
              <a:off x="1765855" y="1373043"/>
              <a:ext cx="2404872" cy="1225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等线"/>
                  <a:cs typeface="Arial"/>
                </a:rPr>
                <a:t>Design</a:t>
              </a:r>
              <a:r>
                <a:rPr lang="zh-CN" altLang="en-US" sz="1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ea typeface="等线"/>
                  <a:cs typeface="Arial"/>
                </a:rPr>
                <a:t>of</a:t>
              </a:r>
              <a:r>
                <a:rPr lang="zh-CN" altLang="en-US" sz="1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ea typeface="等线"/>
                  <a:cs typeface="Arial"/>
                </a:rPr>
                <a:t>Tet-on/off</a:t>
              </a:r>
              <a:r>
                <a:rPr lang="zh-CN" altLang="en-US" sz="1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ea typeface="等线"/>
                  <a:cs typeface="Arial"/>
                </a:rPr>
                <a:t>inducible</a:t>
              </a:r>
              <a:r>
                <a:rPr lang="zh-CN" altLang="en-US" sz="1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ea typeface="等线"/>
                  <a:cs typeface="Arial"/>
                </a:rPr>
                <a:t>circuits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C21AB1-A5E2-9773-027B-7BB50017C6D9}"/>
                </a:ext>
              </a:extLst>
            </p:cNvPr>
            <p:cNvSpPr/>
            <p:nvPr/>
          </p:nvSpPr>
          <p:spPr>
            <a:xfrm>
              <a:off x="1765855" y="4228443"/>
              <a:ext cx="2404872" cy="1225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cs typeface="Arial"/>
                </a:rPr>
                <a:t>Optimization of gene-level and dynamics by engineered inducible variants, Kozak, and Degron tags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693B8-8A6C-46B6-04B7-7091C76837BE}"/>
                </a:ext>
              </a:extLst>
            </p:cNvPr>
            <p:cNvSpPr/>
            <p:nvPr/>
          </p:nvSpPr>
          <p:spPr>
            <a:xfrm>
              <a:off x="6651878" y="1374319"/>
              <a:ext cx="2404872" cy="12227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Crispr-Cas9 platform development and testing AAVS1, CCR5 and ROSA26 loci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4DA5A1-C8F2-ED19-A09A-960C85F11E48}"/>
                </a:ext>
              </a:extLst>
            </p:cNvPr>
            <p:cNvSpPr/>
            <p:nvPr/>
          </p:nvSpPr>
          <p:spPr>
            <a:xfrm>
              <a:off x="6651878" y="2799467"/>
              <a:ext cx="2404872" cy="1225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AAV parts integration, </a:t>
              </a:r>
              <a:r>
                <a:rPr lang="en-US" sz="1800">
                  <a:effectLst/>
                  <a:ea typeface="Times New Roman" panose="02020603050405020304" pitchFamily="18" charset="0"/>
                </a:rPr>
                <a:t>The baseline of Stable cell line</a:t>
              </a: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5D20AA-8F43-603A-B1DA-B119CADFFA6A}"/>
                </a:ext>
              </a:extLst>
            </p:cNvPr>
            <p:cNvSpPr/>
            <p:nvPr/>
          </p:nvSpPr>
          <p:spPr>
            <a:xfrm>
              <a:off x="4298813" y="2942736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Testing inducible plasmids via transient 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1D86C-2036-69EC-C28F-D4DE3F7CD11A}"/>
                </a:ext>
              </a:extLst>
            </p:cNvPr>
            <p:cNvSpPr/>
            <p:nvPr/>
          </p:nvSpPr>
          <p:spPr>
            <a:xfrm>
              <a:off x="4308797" y="1528491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/>
                <a:t>Analytical methods (qPCR, Elisa, RT-qPCR, WB, proteomics)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A16E97-A6B4-96C4-6A2F-8609DC0474EB}"/>
                </a:ext>
              </a:extLst>
            </p:cNvPr>
            <p:cNvSpPr/>
            <p:nvPr/>
          </p:nvSpPr>
          <p:spPr>
            <a:xfrm>
              <a:off x="1765855" y="2802019"/>
              <a:ext cx="2404872" cy="1222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/>
                <a:t>Tet off/on switch for 3 cassettes via Golden gate</a:t>
              </a:r>
              <a:endParaRPr lang="en-US" sz="16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chemeClr val="bg1"/>
                  </a:solidFill>
                  <a:cs typeface="Arial" panose="020B0604020202020204" pitchFamily="34" charset="0"/>
                </a:rPr>
                <a:t>Transfer plasmid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chemeClr val="bg1"/>
                  </a:solidFill>
                  <a:cs typeface="Arial" panose="020B0604020202020204" pitchFamily="34" charset="0"/>
                </a:rPr>
                <a:t>Assembly plasmid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chemeClr val="bg1"/>
                  </a:solidFill>
                  <a:cs typeface="Arial" panose="020B0604020202020204" pitchFamily="34" charset="0"/>
                </a:rPr>
                <a:t>Replication plasmids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B45BAA-B43C-CEAD-9AFF-F851B4F274DD}"/>
                </a:ext>
              </a:extLst>
            </p:cNvPr>
            <p:cNvSpPr txBox="1"/>
            <p:nvPr/>
          </p:nvSpPr>
          <p:spPr>
            <a:xfrm>
              <a:off x="2098869" y="498034"/>
              <a:ext cx="17554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/>
                <a:t>Udel</a:t>
              </a:r>
              <a:r>
                <a:rPr lang="en-US" b="1"/>
                <a:t> </a:t>
              </a:r>
            </a:p>
            <a:p>
              <a:pPr algn="ctr"/>
              <a:r>
                <a:rPr lang="en-US" sz="1400" b="1"/>
                <a:t>inducible design and plasmid assembly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D3891F-E383-A53E-B55D-C8831218A871}"/>
                </a:ext>
              </a:extLst>
            </p:cNvPr>
            <p:cNvSpPr txBox="1"/>
            <p:nvPr/>
          </p:nvSpPr>
          <p:spPr>
            <a:xfrm>
              <a:off x="6763186" y="498034"/>
              <a:ext cx="21011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UML</a:t>
              </a:r>
            </a:p>
            <a:p>
              <a:pPr algn="ctr"/>
              <a:r>
                <a:rPr lang="en-US" sz="1400" b="1"/>
                <a:t>Crisp-cas9, cell culture, integration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5C16C7-7C73-7F17-31BB-C752DB34D201}"/>
                </a:ext>
              </a:extLst>
            </p:cNvPr>
            <p:cNvSpPr/>
            <p:nvPr/>
          </p:nvSpPr>
          <p:spPr>
            <a:xfrm>
              <a:off x="4298813" y="4376430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Evaluate optimized plasmids via transient 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8EAD62-4548-4B4C-8AC7-4BBA46461573}"/>
                </a:ext>
              </a:extLst>
            </p:cNvPr>
            <p:cNvSpPr/>
            <p:nvPr/>
          </p:nvSpPr>
          <p:spPr>
            <a:xfrm>
              <a:off x="6651878" y="4231297"/>
              <a:ext cx="2404872" cy="1225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Optimized AAV parts integration, The optimized stable cell line</a:t>
              </a:r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C23105-7D0E-CEF3-47D8-044440067FF6}"/>
                </a:ext>
              </a:extLst>
            </p:cNvPr>
            <p:cNvSpPr txBox="1"/>
            <p:nvPr/>
          </p:nvSpPr>
          <p:spPr>
            <a:xfrm>
              <a:off x="4779065" y="824531"/>
              <a:ext cx="1517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UML &amp; UD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FD3961F2-07AB-5FC3-23FB-929027386CAB}"/>
                </a:ext>
              </a:extLst>
            </p:cNvPr>
            <p:cNvSpPr/>
            <p:nvPr/>
          </p:nvSpPr>
          <p:spPr>
            <a:xfrm>
              <a:off x="701749" y="3123958"/>
              <a:ext cx="989425" cy="55195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4-8 M</a:t>
              </a: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F5E9CD69-3A15-C85E-2DAF-0A503375FFD8}"/>
                </a:ext>
              </a:extLst>
            </p:cNvPr>
            <p:cNvSpPr/>
            <p:nvPr/>
          </p:nvSpPr>
          <p:spPr>
            <a:xfrm>
              <a:off x="701749" y="4557652"/>
              <a:ext cx="989425" cy="55195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9-14 M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CC2FF3F4-CD4A-BCA1-6BE1-F8C363B54765}"/>
                </a:ext>
              </a:extLst>
            </p:cNvPr>
            <p:cNvSpPr/>
            <p:nvPr/>
          </p:nvSpPr>
          <p:spPr>
            <a:xfrm>
              <a:off x="701749" y="1709713"/>
              <a:ext cx="989855" cy="55195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1-3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9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81" y="778226"/>
            <a:ext cx="6985946" cy="489371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49F9F-E880-B6A2-4B38-AAEFE25F6748}"/>
              </a:ext>
            </a:extLst>
          </p:cNvPr>
          <p:cNvSpPr txBox="1"/>
          <p:nvPr/>
        </p:nvSpPr>
        <p:spPr>
          <a:xfrm>
            <a:off x="1754997" y="4564541"/>
            <a:ext cx="59503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All sequences ordered were found from literature and compared with NCBI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321681"/>
            <a:ext cx="747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Addition of PhiC31 integrase on assembly plasmid to exchange serotypes in future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F606CD-F189-16FE-5F23-02A0C3C436C1}"/>
              </a:ext>
            </a:extLst>
          </p:cNvPr>
          <p:cNvSpPr/>
          <p:nvPr/>
        </p:nvSpPr>
        <p:spPr>
          <a:xfrm>
            <a:off x="3566727" y="2317237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7EAF8-3EAF-C3D3-3DDB-0261FD3B49CE}"/>
              </a:ext>
            </a:extLst>
          </p:cNvPr>
          <p:cNvSpPr/>
          <p:nvPr/>
        </p:nvSpPr>
        <p:spPr>
          <a:xfrm>
            <a:off x="7502601" y="2317271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C6275-5425-4489-963B-FA30AE75D5D6}"/>
</file>

<file path=customXml/itemProps2.xml><?xml version="1.0" encoding="utf-8"?>
<ds:datastoreItem xmlns:ds="http://schemas.openxmlformats.org/officeDocument/2006/customXml" ds:itemID="{01E17085-2AE4-4DC7-AA5E-56550B60AD4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1532</Words>
  <Application>Microsoft Macintosh PowerPoint</Application>
  <PresentationFormat>On-screen Show (16:10)</PresentationFormat>
  <Paragraphs>232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AdvMinionNormal_Rm</vt:lpstr>
      <vt:lpstr>AdvOT0d2c5eb5.B</vt:lpstr>
      <vt:lpstr>等线</vt:lpstr>
      <vt:lpstr>MinionPro</vt:lpstr>
      <vt:lpstr>TimesNewRomanPSMT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Site-specific integration of Gene of Interest to AAVS1, CCR5 and ROSA26 loci via Crispr-Cas9 system</vt:lpstr>
      <vt:lpstr>Crispr-cas9 Knock in workflow</vt:lpstr>
      <vt:lpstr>sgRNA- cas9 plasmids construction for three loci</vt:lpstr>
      <vt:lpstr>Donor plasmids for three loci </vt:lpstr>
      <vt:lpstr>HEK293 cells transfected with two plasmids and antibiotics selection</vt:lpstr>
      <vt:lpstr>Site-specific integration verification for three loci — 5’3’ junction PCR</vt:lpstr>
      <vt:lpstr>Site-specific integration verification for three loci — 5’3’ junction PCR gel electro</vt:lpstr>
      <vt:lpstr>Site-specific integration verification for three loci — 5’3’ junction PCR gel electro</vt:lpstr>
      <vt:lpstr>Next Steps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Fu, Qiang</cp:lastModifiedBy>
  <cp:revision>1</cp:revision>
  <dcterms:created xsi:type="dcterms:W3CDTF">2017-10-11T19:50:00Z</dcterms:created>
  <dcterms:modified xsi:type="dcterms:W3CDTF">2023-05-17T01:43:21Z</dcterms:modified>
</cp:coreProperties>
</file>