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2.xml" ContentType="application/vnd.openxmlformats-officedocument.presentationml.comments+xml"/>
  <Override PartName="/ppt/comments/comment3.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323" r:id="rId3"/>
    <p:sldId id="318" r:id="rId4"/>
    <p:sldId id="432" r:id="rId5"/>
    <p:sldId id="461" r:id="rId6"/>
    <p:sldId id="486" r:id="rId7"/>
    <p:sldId id="312" r:id="rId8"/>
    <p:sldId id="326" r:id="rId9"/>
    <p:sldId id="327" r:id="rId10"/>
    <p:sldId id="320" r:id="rId11"/>
    <p:sldId id="325" r:id="rId12"/>
    <p:sldId id="324" r:id="rId1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0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loe Bean" initials="CB" lastIdx="3" clrIdx="0">
    <p:extLst>
      <p:ext uri="{19B8F6BF-5375-455C-9EA6-DF929625EA0E}">
        <p15:presenceInfo xmlns:p15="http://schemas.microsoft.com/office/powerpoint/2012/main" userId="S-1-5-21-1214440339-484763869-725345543-51622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0"/>
    <a:srgbClr val="F8DE28"/>
    <a:srgbClr val="211D7D"/>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2E959E-7057-4DE8-9531-A993A58846B2}" v="1030" dt="2020-08-28T21:55:02.0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655" autoAdjust="0"/>
    <p:restoredTop sz="93517" autoAdjust="0"/>
  </p:normalViewPr>
  <p:slideViewPr>
    <p:cSldViewPr snapToGrid="0" snapToObjects="1" showGuides="1">
      <p:cViewPr varScale="1">
        <p:scale>
          <a:sx n="108" d="100"/>
          <a:sy n="108" d="100"/>
        </p:scale>
        <p:origin x="1416" y="192"/>
      </p:cViewPr>
      <p:guideLst>
        <p:guide orient="horz" pos="4001"/>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https://studentuml-my.sharepoint.com/personal/bingyu_kuang_student_uml_edu/Documents/Waste%20Project/Cell%20culture/clone%20development/HEK%20and%20transfect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n-US" b="1" dirty="0">
                <a:solidFill>
                  <a:sysClr val="windowText" lastClr="000000"/>
                </a:solidFill>
              </a:rPr>
              <a:t>Batch Culture (Transient Transfection)</a:t>
            </a:r>
          </a:p>
        </c:rich>
      </c:tx>
      <c:layout>
        <c:manualLayout>
          <c:xMode val="edge"/>
          <c:yMode val="edge"/>
          <c:x val="0.18286111111111109"/>
          <c:y val="3.3214709371292998E-2"/>
        </c:manualLayout>
      </c:layout>
      <c:overlay val="0"/>
      <c:spPr>
        <a:noFill/>
        <a:ln>
          <a:noFill/>
        </a:ln>
        <a:effectLst/>
      </c:spPr>
    </c:title>
    <c:autoTitleDeleted val="0"/>
    <c:plotArea>
      <c:layout>
        <c:manualLayout>
          <c:layoutTarget val="inner"/>
          <c:xMode val="edge"/>
          <c:yMode val="edge"/>
          <c:x val="0.12548381452318461"/>
          <c:y val="0.13467592592592595"/>
          <c:w val="0.83966841644794399"/>
          <c:h val="0.71625801983085435"/>
        </c:manualLayout>
      </c:layout>
      <c:scatterChart>
        <c:scatterStyle val="lineMarker"/>
        <c:varyColors val="0"/>
        <c:ser>
          <c:idx val="1"/>
          <c:order val="0"/>
          <c:tx>
            <c:strRef>
              <c:f>Transfection!$D$2</c:f>
              <c:strCache>
                <c:ptCount val="1"/>
                <c:pt idx="0">
                  <c:v>Control</c:v>
                </c:pt>
              </c:strCache>
            </c:strRef>
          </c:tx>
          <c:spPr>
            <a:ln>
              <a:solidFill>
                <a:schemeClr val="tx1"/>
              </a:solidFill>
            </a:ln>
          </c:spPr>
          <c:marker>
            <c:symbol val="none"/>
          </c:marker>
          <c:errBars>
            <c:errDir val="y"/>
            <c:errBarType val="both"/>
            <c:errValType val="cust"/>
            <c:noEndCap val="0"/>
            <c:plus>
              <c:numRef>
                <c:f>Transfection!$F$2:$F$7</c:f>
                <c:numCache>
                  <c:formatCode>General</c:formatCode>
                  <c:ptCount val="6"/>
                  <c:pt idx="0">
                    <c:v>59927.122928864606</c:v>
                  </c:pt>
                  <c:pt idx="1">
                    <c:v>2689.12708885244</c:v>
                  </c:pt>
                  <c:pt idx="2">
                    <c:v>18054.55744403612</c:v>
                  </c:pt>
                  <c:pt idx="3">
                    <c:v>356874.67114450695</c:v>
                  </c:pt>
                  <c:pt idx="4">
                    <c:v>651516.1673700047</c:v>
                  </c:pt>
                  <c:pt idx="5">
                    <c:v>1368337.8886232742</c:v>
                  </c:pt>
                </c:numCache>
              </c:numRef>
            </c:plus>
            <c:minus>
              <c:numRef>
                <c:f>Transfection!$F$2:$F$7</c:f>
                <c:numCache>
                  <c:formatCode>General</c:formatCode>
                  <c:ptCount val="6"/>
                  <c:pt idx="0">
                    <c:v>59927.122928864606</c:v>
                  </c:pt>
                  <c:pt idx="1">
                    <c:v>2689.12708885244</c:v>
                  </c:pt>
                  <c:pt idx="2">
                    <c:v>18054.55744403612</c:v>
                  </c:pt>
                  <c:pt idx="3">
                    <c:v>356874.67114450695</c:v>
                  </c:pt>
                  <c:pt idx="4">
                    <c:v>651516.1673700047</c:v>
                  </c:pt>
                  <c:pt idx="5">
                    <c:v>1368337.8886232742</c:v>
                  </c:pt>
                </c:numCache>
              </c:numRef>
            </c:minus>
          </c:errBars>
          <c:xVal>
            <c:numRef>
              <c:f>Transfection!$B$2:$B$7</c:f>
              <c:numCache>
                <c:formatCode>General</c:formatCode>
                <c:ptCount val="6"/>
                <c:pt idx="0">
                  <c:v>1</c:v>
                </c:pt>
                <c:pt idx="1">
                  <c:v>2</c:v>
                </c:pt>
                <c:pt idx="2">
                  <c:v>3</c:v>
                </c:pt>
                <c:pt idx="3">
                  <c:v>4</c:v>
                </c:pt>
                <c:pt idx="4">
                  <c:v>5</c:v>
                </c:pt>
                <c:pt idx="5">
                  <c:v>6</c:v>
                </c:pt>
              </c:numCache>
            </c:numRef>
          </c:xVal>
          <c:yVal>
            <c:numRef>
              <c:f>Transfection!$E$2:$E$7</c:f>
              <c:numCache>
                <c:formatCode>General</c:formatCode>
                <c:ptCount val="6"/>
                <c:pt idx="0">
                  <c:v>2196433.375</c:v>
                </c:pt>
                <c:pt idx="1">
                  <c:v>4589258.5</c:v>
                </c:pt>
                <c:pt idx="2">
                  <c:v>9041341.5</c:v>
                </c:pt>
                <c:pt idx="3">
                  <c:v>11575144.5</c:v>
                </c:pt>
                <c:pt idx="4">
                  <c:v>11196758.5</c:v>
                </c:pt>
                <c:pt idx="5">
                  <c:v>7730707</c:v>
                </c:pt>
              </c:numCache>
            </c:numRef>
          </c:yVal>
          <c:smooth val="0"/>
          <c:extLst>
            <c:ext xmlns:c16="http://schemas.microsoft.com/office/drawing/2014/chart" uri="{C3380CC4-5D6E-409C-BE32-E72D297353CC}">
              <c16:uniqueId val="{00000000-8477-4CCC-BBBF-CBCFC8435298}"/>
            </c:ext>
          </c:extLst>
        </c:ser>
        <c:ser>
          <c:idx val="2"/>
          <c:order val="1"/>
          <c:tx>
            <c:strRef>
              <c:f>Transfection!$D$9</c:f>
              <c:strCache>
                <c:ptCount val="1"/>
                <c:pt idx="0">
                  <c:v>Got 1</c:v>
                </c:pt>
              </c:strCache>
            </c:strRef>
          </c:tx>
          <c:spPr>
            <a:ln w="19050" cap="rnd">
              <a:solidFill>
                <a:srgbClr val="C00000"/>
              </a:solidFill>
              <a:round/>
            </a:ln>
            <a:effectLst/>
          </c:spPr>
          <c:marker>
            <c:symbol val="none"/>
          </c:marker>
          <c:errBars>
            <c:errDir val="y"/>
            <c:errBarType val="both"/>
            <c:errValType val="cust"/>
            <c:noEndCap val="0"/>
            <c:plus>
              <c:numRef>
                <c:f>Transfection!$F$9:$F$14</c:f>
                <c:numCache>
                  <c:formatCode>General</c:formatCode>
                  <c:ptCount val="6"/>
                  <c:pt idx="0">
                    <c:v>47250.289332447479</c:v>
                  </c:pt>
                  <c:pt idx="1">
                    <c:v>145784.55863062109</c:v>
                  </c:pt>
                  <c:pt idx="2">
                    <c:v>540496.86718981084</c:v>
                  </c:pt>
                  <c:pt idx="3">
                    <c:v>40003.151932066554</c:v>
                  </c:pt>
                  <c:pt idx="4">
                    <c:v>37262.406048187499</c:v>
                  </c:pt>
                  <c:pt idx="5">
                    <c:v>429862.23309858242</c:v>
                  </c:pt>
                </c:numCache>
              </c:numRef>
            </c:plus>
            <c:minus>
              <c:numRef>
                <c:f>Transfection!$F$9:$F$14</c:f>
                <c:numCache>
                  <c:formatCode>General</c:formatCode>
                  <c:ptCount val="6"/>
                  <c:pt idx="0">
                    <c:v>47250.289332447479</c:v>
                  </c:pt>
                  <c:pt idx="1">
                    <c:v>145784.55863062109</c:v>
                  </c:pt>
                  <c:pt idx="2">
                    <c:v>540496.86718981084</c:v>
                  </c:pt>
                  <c:pt idx="3">
                    <c:v>40003.151932066554</c:v>
                  </c:pt>
                  <c:pt idx="4">
                    <c:v>37262.406048187499</c:v>
                  </c:pt>
                  <c:pt idx="5">
                    <c:v>429862.23309858242</c:v>
                  </c:pt>
                </c:numCache>
              </c:numRef>
            </c:minus>
          </c:errBars>
          <c:xVal>
            <c:numRef>
              <c:f>Transfection!$B$9:$B$14</c:f>
              <c:numCache>
                <c:formatCode>General</c:formatCode>
                <c:ptCount val="6"/>
                <c:pt idx="0">
                  <c:v>1</c:v>
                </c:pt>
                <c:pt idx="1">
                  <c:v>2</c:v>
                </c:pt>
                <c:pt idx="2">
                  <c:v>3</c:v>
                </c:pt>
                <c:pt idx="3">
                  <c:v>4</c:v>
                </c:pt>
                <c:pt idx="4">
                  <c:v>5</c:v>
                </c:pt>
                <c:pt idx="5">
                  <c:v>6</c:v>
                </c:pt>
              </c:numCache>
            </c:numRef>
          </c:xVal>
          <c:yVal>
            <c:numRef>
              <c:f>Transfection!$E$9:$E$14</c:f>
              <c:numCache>
                <c:formatCode>General</c:formatCode>
                <c:ptCount val="6"/>
                <c:pt idx="0">
                  <c:v>2234733.75</c:v>
                </c:pt>
                <c:pt idx="1">
                  <c:v>4319118.25</c:v>
                </c:pt>
                <c:pt idx="2">
                  <c:v>9488451</c:v>
                </c:pt>
                <c:pt idx="3">
                  <c:v>11467450.5</c:v>
                </c:pt>
                <c:pt idx="4">
                  <c:v>13261992.5</c:v>
                </c:pt>
                <c:pt idx="5">
                  <c:v>12155898.5</c:v>
                </c:pt>
              </c:numCache>
            </c:numRef>
          </c:yVal>
          <c:smooth val="0"/>
          <c:extLst>
            <c:ext xmlns:c16="http://schemas.microsoft.com/office/drawing/2014/chart" uri="{C3380CC4-5D6E-409C-BE32-E72D297353CC}">
              <c16:uniqueId val="{00000001-8477-4CCC-BBBF-CBCFC8435298}"/>
            </c:ext>
          </c:extLst>
        </c:ser>
        <c:ser>
          <c:idx val="0"/>
          <c:order val="2"/>
          <c:tx>
            <c:strRef>
              <c:f>Transfection!$D$23</c:f>
              <c:strCache>
                <c:ptCount val="1"/>
                <c:pt idx="0">
                  <c:v>Hoga1, Got1, Cat, Slc35a1</c:v>
                </c:pt>
              </c:strCache>
            </c:strRef>
          </c:tx>
          <c:spPr>
            <a:ln w="19050" cap="rnd">
              <a:solidFill>
                <a:srgbClr val="0070C0"/>
              </a:solidFill>
              <a:round/>
            </a:ln>
            <a:effectLst/>
          </c:spPr>
          <c:marker>
            <c:symbol val="none"/>
          </c:marker>
          <c:errBars>
            <c:errDir val="y"/>
            <c:errBarType val="both"/>
            <c:errValType val="cust"/>
            <c:noEndCap val="0"/>
            <c:plus>
              <c:numRef>
                <c:f>Transfection!$F$23:$F$28</c:f>
                <c:numCache>
                  <c:formatCode>General</c:formatCode>
                  <c:ptCount val="6"/>
                  <c:pt idx="0">
                    <c:v>628467.13795375277</c:v>
                  </c:pt>
                  <c:pt idx="1">
                    <c:v>530509.33745894139</c:v>
                  </c:pt>
                  <c:pt idx="2">
                    <c:v>1879255.41849588</c:v>
                  </c:pt>
                  <c:pt idx="3">
                    <c:v>1052951.2936513256</c:v>
                  </c:pt>
                  <c:pt idx="4">
                    <c:v>573917.56209581182</c:v>
                  </c:pt>
                  <c:pt idx="5">
                    <c:v>188617.19834760562</c:v>
                  </c:pt>
                </c:numCache>
              </c:numRef>
            </c:plus>
            <c:minus>
              <c:numRef>
                <c:f>Transfection!$F$23:$F$28</c:f>
                <c:numCache>
                  <c:formatCode>General</c:formatCode>
                  <c:ptCount val="6"/>
                  <c:pt idx="0">
                    <c:v>628467.13795375277</c:v>
                  </c:pt>
                  <c:pt idx="1">
                    <c:v>530509.33745894139</c:v>
                  </c:pt>
                  <c:pt idx="2">
                    <c:v>1879255.41849588</c:v>
                  </c:pt>
                  <c:pt idx="3">
                    <c:v>1052951.2936513256</c:v>
                  </c:pt>
                  <c:pt idx="4">
                    <c:v>573917.56209581182</c:v>
                  </c:pt>
                  <c:pt idx="5">
                    <c:v>188617.19834760562</c:v>
                  </c:pt>
                </c:numCache>
              </c:numRef>
            </c:minus>
          </c:errBars>
          <c:xVal>
            <c:numRef>
              <c:f>Transfection!$B$23:$B$28</c:f>
              <c:numCache>
                <c:formatCode>General</c:formatCode>
                <c:ptCount val="6"/>
                <c:pt idx="0">
                  <c:v>1</c:v>
                </c:pt>
                <c:pt idx="1">
                  <c:v>2</c:v>
                </c:pt>
                <c:pt idx="2">
                  <c:v>3</c:v>
                </c:pt>
                <c:pt idx="3">
                  <c:v>4</c:v>
                </c:pt>
                <c:pt idx="4">
                  <c:v>5</c:v>
                </c:pt>
                <c:pt idx="5">
                  <c:v>6</c:v>
                </c:pt>
              </c:numCache>
            </c:numRef>
          </c:xVal>
          <c:yVal>
            <c:numRef>
              <c:f>Transfection!$E$23:$E$28</c:f>
              <c:numCache>
                <c:formatCode>General</c:formatCode>
                <c:ptCount val="6"/>
                <c:pt idx="0">
                  <c:v>2097558.625</c:v>
                </c:pt>
                <c:pt idx="1">
                  <c:v>4204081.25</c:v>
                </c:pt>
                <c:pt idx="2">
                  <c:v>8469551.75</c:v>
                </c:pt>
                <c:pt idx="3">
                  <c:v>11549068</c:v>
                </c:pt>
                <c:pt idx="4">
                  <c:v>17335689</c:v>
                </c:pt>
                <c:pt idx="5">
                  <c:v>15336190.5</c:v>
                </c:pt>
              </c:numCache>
            </c:numRef>
          </c:yVal>
          <c:smooth val="0"/>
          <c:extLst>
            <c:ext xmlns:c16="http://schemas.microsoft.com/office/drawing/2014/chart" uri="{C3380CC4-5D6E-409C-BE32-E72D297353CC}">
              <c16:uniqueId val="{00000002-8477-4CCC-BBBF-CBCFC8435298}"/>
            </c:ext>
          </c:extLst>
        </c:ser>
        <c:dLbls>
          <c:showLegendKey val="0"/>
          <c:showVal val="0"/>
          <c:showCatName val="0"/>
          <c:showSerName val="0"/>
          <c:showPercent val="0"/>
          <c:showBubbleSize val="0"/>
        </c:dLbls>
        <c:axId val="472986543"/>
        <c:axId val="267897407"/>
      </c:scatterChart>
      <c:valAx>
        <c:axId val="472986543"/>
        <c:scaling>
          <c:orientation val="minMax"/>
          <c:max val="7"/>
          <c:min val="0"/>
        </c:scaling>
        <c:delete val="0"/>
        <c:axPos val="b"/>
        <c:title>
          <c:tx>
            <c:rich>
              <a:bodyPr/>
              <a:lstStyle/>
              <a:p>
                <a:pPr>
                  <a:defRPr/>
                </a:pPr>
                <a:r>
                  <a:rPr lang="en-US"/>
                  <a:t>Time</a:t>
                </a:r>
                <a:r>
                  <a:rPr lang="en-US" baseline="0"/>
                  <a:t> [day]</a:t>
                </a:r>
                <a:endParaRPr lang="en-US"/>
              </a:p>
            </c:rich>
          </c:tx>
          <c:overlay val="0"/>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267897407"/>
        <c:crosses val="autoZero"/>
        <c:crossBetween val="midCat"/>
      </c:valAx>
      <c:valAx>
        <c:axId val="267897407"/>
        <c:scaling>
          <c:orientation val="minMax"/>
        </c:scaling>
        <c:delete val="0"/>
        <c:axPos val="l"/>
        <c:title>
          <c:tx>
            <c:rich>
              <a:bodyPr/>
              <a:lstStyle/>
              <a:p>
                <a:pPr>
                  <a:defRPr/>
                </a:pPr>
                <a:r>
                  <a:rPr lang="en-US"/>
                  <a:t>VCD [cells/mL]</a:t>
                </a:r>
              </a:p>
            </c:rich>
          </c:tx>
          <c:overlay val="0"/>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72986543"/>
        <c:crosses val="autoZero"/>
        <c:crossBetween val="midCat"/>
        <c:majorUnit val="4000000"/>
        <c:dispUnits>
          <c:builtInUnit val="millions"/>
          <c:dispUnitsLbl>
            <c:tx>
              <c:rich>
                <a:bodyPr/>
                <a:lstStyle/>
                <a:p>
                  <a:pPr>
                    <a:defRPr/>
                  </a:pPr>
                  <a:r>
                    <a:rPr lang="en-US" dirty="0"/>
                    <a:t> Millions</a:t>
                  </a:r>
                </a:p>
              </c:rich>
            </c:tx>
          </c:dispUnitsLbl>
        </c:dispUnits>
      </c:valAx>
      <c:spPr>
        <a:ln>
          <a:solidFill>
            <a:schemeClr val="tx1"/>
          </a:solidFill>
        </a:ln>
      </c:spPr>
    </c:plotArea>
    <c:legend>
      <c:legendPos val="r"/>
      <c:layout>
        <c:manualLayout>
          <c:xMode val="edge"/>
          <c:yMode val="edge"/>
          <c:x val="0.14648556430446194"/>
          <c:y val="0.16541523056948843"/>
          <c:w val="0.32295888013998253"/>
          <c:h val="0.21449839603382911"/>
        </c:manualLayout>
      </c:layout>
      <c:overlay val="0"/>
      <c:txPr>
        <a:bodyPr/>
        <a:lstStyle/>
        <a:p>
          <a:pPr>
            <a:defRPr sz="700"/>
          </a:pPr>
          <a:endParaRPr lang="en-US"/>
        </a:p>
      </c:txPr>
    </c:legend>
    <c:plotVisOnly val="1"/>
    <c:dispBlanksAs val="gap"/>
    <c:showDLblsOverMax val="0"/>
    <c:extLst/>
  </c:chart>
  <c:txPr>
    <a:bodyPr/>
    <a:lstStyle/>
    <a:p>
      <a:pPr>
        <a:defRPr/>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9-05-16T10:01:47.895" idx="1">
    <p:pos x="4749" y="277"/>
    <p:text>Only fill out the sections on this table that apply to your project. In your presentation do not go through this slide line by line, it will be availible for people to view in detail if they want to review it</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5-16T10:21:00.123" idx="2">
    <p:pos x="5131" y="188"/>
    <p:text>Fill out important dates and milestones. Feel free to add or subtract sections as needed. Chloe will assist you with filling out this slide if needed.</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9-05-16T10:29:37.074" idx="3">
    <p:pos x="5293" y="130"/>
    <p:text>Please list five or six key things that have happened over the course of your project. Bullet points are suffient.</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EE8C46-9EE6-4948-85A7-C4F16E6BFEA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3D3B2722-81DE-4F3D-A340-D97F6BD5E75A}">
      <dgm:prSet phldrT="[Text]"/>
      <dgm:spPr>
        <a:solidFill>
          <a:srgbClr val="000090"/>
        </a:solidFill>
        <a:ln>
          <a:solidFill>
            <a:srgbClr val="000090"/>
          </a:solidFill>
        </a:ln>
      </dgm:spPr>
      <dgm:t>
        <a:bodyPr/>
        <a:lstStyle/>
        <a:p>
          <a:r>
            <a:rPr lang="en-US" dirty="0"/>
            <a:t>January-March</a:t>
          </a:r>
        </a:p>
      </dgm:t>
    </dgm:pt>
    <dgm:pt modelId="{CD63D54B-A175-47FA-BD10-C106270EE4FC}" type="parTrans" cxnId="{69708C7B-8639-4933-927B-42A88B7E8CA5}">
      <dgm:prSet/>
      <dgm:spPr/>
      <dgm:t>
        <a:bodyPr/>
        <a:lstStyle/>
        <a:p>
          <a:endParaRPr lang="en-US"/>
        </a:p>
      </dgm:t>
    </dgm:pt>
    <dgm:pt modelId="{F9CE521B-7CCE-49E9-991C-3773768A67AF}" type="sibTrans" cxnId="{69708C7B-8639-4933-927B-42A88B7E8CA5}">
      <dgm:prSet/>
      <dgm:spPr/>
      <dgm:t>
        <a:bodyPr/>
        <a:lstStyle/>
        <a:p>
          <a:endParaRPr lang="en-US"/>
        </a:p>
      </dgm:t>
    </dgm:pt>
    <dgm:pt modelId="{EEECE232-9C7E-418B-B5DF-FA7C80CD9A60}">
      <dgm:prSet phldrT="[Text]"/>
      <dgm:spPr>
        <a:ln>
          <a:solidFill>
            <a:srgbClr val="000090"/>
          </a:solidFill>
        </a:ln>
      </dgm:spPr>
      <dgm:t>
        <a:bodyPr/>
        <a:lstStyle/>
        <a:p>
          <a:r>
            <a:rPr lang="en-US" dirty="0"/>
            <a:t>Process specific genome-scale model (</a:t>
          </a:r>
          <a:r>
            <a:rPr lang="en-US" dirty="0" err="1"/>
            <a:t>GeM</a:t>
          </a:r>
          <a:r>
            <a:rPr lang="en-US" dirty="0"/>
            <a:t>) construction</a:t>
          </a:r>
        </a:p>
      </dgm:t>
    </dgm:pt>
    <dgm:pt modelId="{383A343B-049B-4866-988C-5D318764F264}" type="parTrans" cxnId="{9E0116E9-3272-4004-8D2E-B2C340304F0B}">
      <dgm:prSet/>
      <dgm:spPr/>
      <dgm:t>
        <a:bodyPr/>
        <a:lstStyle/>
        <a:p>
          <a:endParaRPr lang="en-US"/>
        </a:p>
      </dgm:t>
    </dgm:pt>
    <dgm:pt modelId="{AB45B847-3854-466A-AFBE-DF354DAA4B54}" type="sibTrans" cxnId="{9E0116E9-3272-4004-8D2E-B2C340304F0B}">
      <dgm:prSet/>
      <dgm:spPr/>
      <dgm:t>
        <a:bodyPr/>
        <a:lstStyle/>
        <a:p>
          <a:endParaRPr lang="en-US"/>
        </a:p>
      </dgm:t>
    </dgm:pt>
    <dgm:pt modelId="{493C90F0-AC55-4D0F-9149-28EA8E732CA9}">
      <dgm:prSet phldrT="[Text]"/>
      <dgm:spPr>
        <a:ln>
          <a:solidFill>
            <a:srgbClr val="000090"/>
          </a:solidFill>
        </a:ln>
      </dgm:spPr>
      <dgm:t>
        <a:bodyPr/>
        <a:lstStyle/>
        <a:p>
          <a:r>
            <a:rPr lang="en-US" dirty="0"/>
            <a:t>Novel inhibitor quantification method development</a:t>
          </a:r>
        </a:p>
      </dgm:t>
    </dgm:pt>
    <dgm:pt modelId="{55AA6029-B560-4D7F-8021-A370CBE55D55}" type="parTrans" cxnId="{2BB431A1-A3B3-4413-846A-C0B04298539A}">
      <dgm:prSet/>
      <dgm:spPr/>
      <dgm:t>
        <a:bodyPr/>
        <a:lstStyle/>
        <a:p>
          <a:endParaRPr lang="en-US"/>
        </a:p>
      </dgm:t>
    </dgm:pt>
    <dgm:pt modelId="{95926FF6-09CF-44B1-A51C-7D71B7C92BF3}" type="sibTrans" cxnId="{2BB431A1-A3B3-4413-846A-C0B04298539A}">
      <dgm:prSet/>
      <dgm:spPr/>
      <dgm:t>
        <a:bodyPr/>
        <a:lstStyle/>
        <a:p>
          <a:endParaRPr lang="en-US"/>
        </a:p>
      </dgm:t>
    </dgm:pt>
    <dgm:pt modelId="{15DE5941-BE43-464B-90C4-640DB5A13739}">
      <dgm:prSet phldrT="[Text]"/>
      <dgm:spPr>
        <a:solidFill>
          <a:srgbClr val="000090"/>
        </a:solidFill>
        <a:ln>
          <a:solidFill>
            <a:srgbClr val="000090"/>
          </a:solidFill>
        </a:ln>
      </dgm:spPr>
      <dgm:t>
        <a:bodyPr/>
        <a:lstStyle/>
        <a:p>
          <a:r>
            <a:rPr lang="en-US" dirty="0"/>
            <a:t>March-June</a:t>
          </a:r>
        </a:p>
      </dgm:t>
    </dgm:pt>
    <dgm:pt modelId="{2B0AE255-014B-4FC1-8214-FF49989BA433}" type="parTrans" cxnId="{666D5C4B-1A54-4369-9E7A-07369089217F}">
      <dgm:prSet/>
      <dgm:spPr/>
      <dgm:t>
        <a:bodyPr/>
        <a:lstStyle/>
        <a:p>
          <a:endParaRPr lang="en-US"/>
        </a:p>
      </dgm:t>
    </dgm:pt>
    <dgm:pt modelId="{1D4D19D9-3E1C-456B-B2B2-53CAD21F919F}" type="sibTrans" cxnId="{666D5C4B-1A54-4369-9E7A-07369089217F}">
      <dgm:prSet/>
      <dgm:spPr/>
      <dgm:t>
        <a:bodyPr/>
        <a:lstStyle/>
        <a:p>
          <a:endParaRPr lang="en-US"/>
        </a:p>
      </dgm:t>
    </dgm:pt>
    <dgm:pt modelId="{00DA6E85-38A4-462E-9878-AC0B8F9AC589}">
      <dgm:prSet phldrT="[Text]"/>
      <dgm:spPr>
        <a:ln>
          <a:solidFill>
            <a:srgbClr val="000090"/>
          </a:solidFill>
        </a:ln>
      </dgm:spPr>
      <dgm:t>
        <a:bodyPr/>
        <a:lstStyle/>
        <a:p>
          <a:r>
            <a:rPr lang="en-US" dirty="0"/>
            <a:t>Pathway analysis using </a:t>
          </a:r>
          <a:r>
            <a:rPr lang="en-US" dirty="0" err="1"/>
            <a:t>GeM</a:t>
          </a:r>
          <a:r>
            <a:rPr lang="en-US" dirty="0"/>
            <a:t>: guidance to AA DoE conc. range and gene selection</a:t>
          </a:r>
        </a:p>
      </dgm:t>
    </dgm:pt>
    <dgm:pt modelId="{5F466023-2EEF-4FFA-8809-84FBFDF75B0D}" type="parTrans" cxnId="{E05A4084-B64E-4447-855A-681DA2F23179}">
      <dgm:prSet/>
      <dgm:spPr/>
      <dgm:t>
        <a:bodyPr/>
        <a:lstStyle/>
        <a:p>
          <a:endParaRPr lang="en-US"/>
        </a:p>
      </dgm:t>
    </dgm:pt>
    <dgm:pt modelId="{D5AD4259-A11F-4FE8-BCF3-6FEBB59F42B6}" type="sibTrans" cxnId="{E05A4084-B64E-4447-855A-681DA2F23179}">
      <dgm:prSet/>
      <dgm:spPr/>
      <dgm:t>
        <a:bodyPr/>
        <a:lstStyle/>
        <a:p>
          <a:endParaRPr lang="en-US"/>
        </a:p>
      </dgm:t>
    </dgm:pt>
    <dgm:pt modelId="{933DC4BB-BC01-44CB-BAD9-7CF73B183592}">
      <dgm:prSet phldrT="[Text]"/>
      <dgm:spPr>
        <a:ln>
          <a:solidFill>
            <a:srgbClr val="000090"/>
          </a:solidFill>
        </a:ln>
      </dgm:spPr>
      <dgm:t>
        <a:bodyPr/>
        <a:lstStyle/>
        <a:p>
          <a:r>
            <a:rPr lang="en-US" dirty="0"/>
            <a:t>AA depleted media reconstruction (pH, Osmolarity, AA conc.)</a:t>
          </a:r>
        </a:p>
      </dgm:t>
    </dgm:pt>
    <dgm:pt modelId="{BA37B0EC-40CE-46BD-9ECF-0E02576705B5}" type="parTrans" cxnId="{79F109B3-50A4-45BC-A0F0-2ED7633F3E9F}">
      <dgm:prSet/>
      <dgm:spPr/>
      <dgm:t>
        <a:bodyPr/>
        <a:lstStyle/>
        <a:p>
          <a:endParaRPr lang="en-US"/>
        </a:p>
      </dgm:t>
    </dgm:pt>
    <dgm:pt modelId="{52AFA349-FE65-41FB-B92D-FB07E8FFB153}" type="sibTrans" cxnId="{79F109B3-50A4-45BC-A0F0-2ED7633F3E9F}">
      <dgm:prSet/>
      <dgm:spPr/>
      <dgm:t>
        <a:bodyPr/>
        <a:lstStyle/>
        <a:p>
          <a:endParaRPr lang="en-US"/>
        </a:p>
      </dgm:t>
    </dgm:pt>
    <dgm:pt modelId="{D75EA335-5F6A-41CD-BF0E-B395D36FA175}">
      <dgm:prSet phldrT="[Text]"/>
      <dgm:spPr>
        <a:solidFill>
          <a:srgbClr val="000090"/>
        </a:solidFill>
        <a:ln>
          <a:solidFill>
            <a:srgbClr val="000090"/>
          </a:solidFill>
        </a:ln>
      </dgm:spPr>
      <dgm:t>
        <a:bodyPr/>
        <a:lstStyle/>
        <a:p>
          <a:r>
            <a:rPr lang="en-US" dirty="0"/>
            <a:t>June-August</a:t>
          </a:r>
        </a:p>
      </dgm:t>
    </dgm:pt>
    <dgm:pt modelId="{11F43711-A9D6-4EC8-91C9-5181EB8EF756}" type="parTrans" cxnId="{9A986278-4633-4E34-BEBD-B8121FC08AFF}">
      <dgm:prSet/>
      <dgm:spPr/>
      <dgm:t>
        <a:bodyPr/>
        <a:lstStyle/>
        <a:p>
          <a:endParaRPr lang="en-US"/>
        </a:p>
      </dgm:t>
    </dgm:pt>
    <dgm:pt modelId="{C0B79E71-D8AD-4F1F-983A-8D3F58C8ACEE}" type="sibTrans" cxnId="{9A986278-4633-4E34-BEBD-B8121FC08AFF}">
      <dgm:prSet/>
      <dgm:spPr/>
      <dgm:t>
        <a:bodyPr/>
        <a:lstStyle/>
        <a:p>
          <a:endParaRPr lang="en-US"/>
        </a:p>
      </dgm:t>
    </dgm:pt>
    <dgm:pt modelId="{5F20D61E-4879-4F68-BA20-DDBD93A37362}">
      <dgm:prSet phldrT="[Text]"/>
      <dgm:spPr>
        <a:ln>
          <a:solidFill>
            <a:srgbClr val="000090"/>
          </a:solidFill>
        </a:ln>
      </dgm:spPr>
      <dgm:t>
        <a:bodyPr/>
        <a:lstStyle/>
        <a:p>
          <a:r>
            <a:rPr lang="en-US" dirty="0"/>
            <a:t>AA screening DoE, identified the critical AAs</a:t>
          </a:r>
        </a:p>
      </dgm:t>
    </dgm:pt>
    <dgm:pt modelId="{8F700F1D-FCC3-42D5-B593-87788BBA2D52}" type="parTrans" cxnId="{9D86B377-9262-42D1-A283-A6A8F256B77D}">
      <dgm:prSet/>
      <dgm:spPr/>
      <dgm:t>
        <a:bodyPr/>
        <a:lstStyle/>
        <a:p>
          <a:endParaRPr lang="en-US"/>
        </a:p>
      </dgm:t>
    </dgm:pt>
    <dgm:pt modelId="{1AEB832A-B143-44B8-A788-75CAAA77B718}" type="sibTrans" cxnId="{9D86B377-9262-42D1-A283-A6A8F256B77D}">
      <dgm:prSet/>
      <dgm:spPr/>
      <dgm:t>
        <a:bodyPr/>
        <a:lstStyle/>
        <a:p>
          <a:endParaRPr lang="en-US"/>
        </a:p>
      </dgm:t>
    </dgm:pt>
    <dgm:pt modelId="{B0AEE17B-1644-4B4D-A876-D4507E999E65}">
      <dgm:prSet phldrT="[Text]"/>
      <dgm:spPr>
        <a:ln>
          <a:solidFill>
            <a:srgbClr val="000090"/>
          </a:solidFill>
        </a:ln>
      </dgm:spPr>
      <dgm:t>
        <a:bodyPr/>
        <a:lstStyle/>
        <a:p>
          <a:r>
            <a:rPr lang="en-US" dirty="0"/>
            <a:t>Cloning critical genes to mitigate IM accumulation and increased the peak VCD 50.9% in batch culture</a:t>
          </a:r>
        </a:p>
      </dgm:t>
    </dgm:pt>
    <dgm:pt modelId="{B19E3F25-F99F-4616-A26F-5B21523E0273}" type="parTrans" cxnId="{B1C3DA42-6EAD-47D3-BF95-DB9FC946B55B}">
      <dgm:prSet/>
      <dgm:spPr/>
      <dgm:t>
        <a:bodyPr/>
        <a:lstStyle/>
        <a:p>
          <a:endParaRPr lang="en-US"/>
        </a:p>
      </dgm:t>
    </dgm:pt>
    <dgm:pt modelId="{74347327-8083-4A21-866A-16616926A2D0}" type="sibTrans" cxnId="{B1C3DA42-6EAD-47D3-BF95-DB9FC946B55B}">
      <dgm:prSet/>
      <dgm:spPr/>
      <dgm:t>
        <a:bodyPr/>
        <a:lstStyle/>
        <a:p>
          <a:endParaRPr lang="en-US"/>
        </a:p>
      </dgm:t>
    </dgm:pt>
    <dgm:pt modelId="{CFE26064-F702-4A6D-812F-10272D63CD7C}">
      <dgm:prSet phldrT="[Text]"/>
      <dgm:spPr>
        <a:solidFill>
          <a:srgbClr val="000090"/>
        </a:solidFill>
        <a:ln>
          <a:solidFill>
            <a:srgbClr val="000090"/>
          </a:solidFill>
        </a:ln>
      </dgm:spPr>
      <dgm:t>
        <a:bodyPr/>
        <a:lstStyle/>
        <a:p>
          <a:r>
            <a:rPr lang="en-US" dirty="0"/>
            <a:t>August-December</a:t>
          </a:r>
        </a:p>
      </dgm:t>
    </dgm:pt>
    <dgm:pt modelId="{525FFFDB-FFB8-4E33-9580-FCBC802F7977}" type="parTrans" cxnId="{17FA0DBD-5C29-40F5-9C96-49A573F51234}">
      <dgm:prSet/>
      <dgm:spPr/>
      <dgm:t>
        <a:bodyPr/>
        <a:lstStyle/>
        <a:p>
          <a:endParaRPr lang="en-US"/>
        </a:p>
      </dgm:t>
    </dgm:pt>
    <dgm:pt modelId="{216E02EB-146E-42CE-AD27-2A528D308508}" type="sibTrans" cxnId="{17FA0DBD-5C29-40F5-9C96-49A573F51234}">
      <dgm:prSet/>
      <dgm:spPr/>
      <dgm:t>
        <a:bodyPr/>
        <a:lstStyle/>
        <a:p>
          <a:endParaRPr lang="en-US"/>
        </a:p>
      </dgm:t>
    </dgm:pt>
    <dgm:pt modelId="{04B1FF70-2160-478C-915D-0F56C5C23C89}">
      <dgm:prSet phldrT="[Text]"/>
      <dgm:spPr>
        <a:ln>
          <a:solidFill>
            <a:srgbClr val="000090"/>
          </a:solidFill>
        </a:ln>
      </dgm:spPr>
      <dgm:t>
        <a:bodyPr/>
        <a:lstStyle/>
        <a:p>
          <a:r>
            <a:rPr lang="en-US" dirty="0"/>
            <a:t>Patent filed, working on publications and deliverables.</a:t>
          </a:r>
        </a:p>
      </dgm:t>
    </dgm:pt>
    <dgm:pt modelId="{2CCBE104-EE7F-43D5-9EDF-F0BE3E51FEAB}" type="parTrans" cxnId="{6E1A64B1-B77A-449E-9D5E-F029477BBA34}">
      <dgm:prSet/>
      <dgm:spPr/>
      <dgm:t>
        <a:bodyPr/>
        <a:lstStyle/>
        <a:p>
          <a:endParaRPr lang="en-US"/>
        </a:p>
      </dgm:t>
    </dgm:pt>
    <dgm:pt modelId="{DDBAD17D-FC53-4567-A09B-098CE798EAF1}" type="sibTrans" cxnId="{6E1A64B1-B77A-449E-9D5E-F029477BBA34}">
      <dgm:prSet/>
      <dgm:spPr/>
      <dgm:t>
        <a:bodyPr/>
        <a:lstStyle/>
        <a:p>
          <a:endParaRPr lang="en-US"/>
        </a:p>
      </dgm:t>
    </dgm:pt>
    <dgm:pt modelId="{522164A6-E8E1-4C6F-9F5A-F78A00B7D0AF}">
      <dgm:prSet phldrT="[Text]"/>
      <dgm:spPr>
        <a:ln>
          <a:solidFill>
            <a:srgbClr val="000090"/>
          </a:solidFill>
        </a:ln>
      </dgm:spPr>
      <dgm:t>
        <a:bodyPr/>
        <a:lstStyle/>
        <a:p>
          <a:r>
            <a:rPr lang="en-US" dirty="0"/>
            <a:t>AA RSM optimization DoE</a:t>
          </a:r>
        </a:p>
      </dgm:t>
    </dgm:pt>
    <dgm:pt modelId="{8DC5BFE5-316F-419E-BD76-8945B73630BD}" type="parTrans" cxnId="{7178D1F2-5710-48BC-B7F4-A1155EE99BF7}">
      <dgm:prSet/>
      <dgm:spPr/>
    </dgm:pt>
    <dgm:pt modelId="{29A0684A-173C-4DB9-8692-E7AC722C8B06}" type="sibTrans" cxnId="{7178D1F2-5710-48BC-B7F4-A1155EE99BF7}">
      <dgm:prSet/>
      <dgm:spPr/>
    </dgm:pt>
    <dgm:pt modelId="{CD346402-C8E4-44B9-8A42-A127A6E38043}">
      <dgm:prSet phldrT="[Text]"/>
      <dgm:spPr>
        <a:ln>
          <a:solidFill>
            <a:srgbClr val="000090"/>
          </a:solidFill>
        </a:ln>
      </dgm:spPr>
      <dgm:t>
        <a:bodyPr/>
        <a:lstStyle/>
        <a:p>
          <a:r>
            <a:rPr lang="en-US" dirty="0"/>
            <a:t>Cloning the HICA controlling gene</a:t>
          </a:r>
        </a:p>
      </dgm:t>
    </dgm:pt>
    <dgm:pt modelId="{9402D051-E928-4C8B-B92C-8B54855CD6E3}" type="parTrans" cxnId="{2AB5265D-980D-4499-998F-17E31D977F72}">
      <dgm:prSet/>
      <dgm:spPr/>
    </dgm:pt>
    <dgm:pt modelId="{54020860-C51A-46B8-AB97-105ED0D73588}" type="sibTrans" cxnId="{2AB5265D-980D-4499-998F-17E31D977F72}">
      <dgm:prSet/>
      <dgm:spPr/>
    </dgm:pt>
    <dgm:pt modelId="{FDC45A30-C868-4591-B4A2-5E4B2A8A1349}" type="pres">
      <dgm:prSet presAssocID="{2DEE8C46-9EE6-4948-85A7-C4F16E6BFEAB}" presName="linearFlow" presStyleCnt="0">
        <dgm:presLayoutVars>
          <dgm:dir/>
          <dgm:animLvl val="lvl"/>
          <dgm:resizeHandles val="exact"/>
        </dgm:presLayoutVars>
      </dgm:prSet>
      <dgm:spPr/>
    </dgm:pt>
    <dgm:pt modelId="{360602F7-B98B-47D7-9807-854D6C682522}" type="pres">
      <dgm:prSet presAssocID="{3D3B2722-81DE-4F3D-A340-D97F6BD5E75A}" presName="composite" presStyleCnt="0"/>
      <dgm:spPr/>
    </dgm:pt>
    <dgm:pt modelId="{C3C6A5AE-52B6-43AC-9A9F-8BDD43BD0733}" type="pres">
      <dgm:prSet presAssocID="{3D3B2722-81DE-4F3D-A340-D97F6BD5E75A}" presName="parentText" presStyleLbl="alignNode1" presStyleIdx="0" presStyleCnt="4">
        <dgm:presLayoutVars>
          <dgm:chMax val="1"/>
          <dgm:bulletEnabled val="1"/>
        </dgm:presLayoutVars>
      </dgm:prSet>
      <dgm:spPr/>
    </dgm:pt>
    <dgm:pt modelId="{345FC344-9461-45F2-A8DE-2DDAFAAB5265}" type="pres">
      <dgm:prSet presAssocID="{3D3B2722-81DE-4F3D-A340-D97F6BD5E75A}" presName="descendantText" presStyleLbl="alignAcc1" presStyleIdx="0" presStyleCnt="4">
        <dgm:presLayoutVars>
          <dgm:bulletEnabled val="1"/>
        </dgm:presLayoutVars>
      </dgm:prSet>
      <dgm:spPr/>
    </dgm:pt>
    <dgm:pt modelId="{0EFC4222-F5C1-481F-94E3-986E09788735}" type="pres">
      <dgm:prSet presAssocID="{F9CE521B-7CCE-49E9-991C-3773768A67AF}" presName="sp" presStyleCnt="0"/>
      <dgm:spPr/>
    </dgm:pt>
    <dgm:pt modelId="{5DF461BA-A940-4DFB-9B5A-D0F6707E9F2B}" type="pres">
      <dgm:prSet presAssocID="{15DE5941-BE43-464B-90C4-640DB5A13739}" presName="composite" presStyleCnt="0"/>
      <dgm:spPr/>
    </dgm:pt>
    <dgm:pt modelId="{4809B28D-20D2-4F25-8358-B2A527B1A951}" type="pres">
      <dgm:prSet presAssocID="{15DE5941-BE43-464B-90C4-640DB5A13739}" presName="parentText" presStyleLbl="alignNode1" presStyleIdx="1" presStyleCnt="4">
        <dgm:presLayoutVars>
          <dgm:chMax val="1"/>
          <dgm:bulletEnabled val="1"/>
        </dgm:presLayoutVars>
      </dgm:prSet>
      <dgm:spPr/>
    </dgm:pt>
    <dgm:pt modelId="{9D96BF7A-2012-46FF-9EC9-796BAE80B28F}" type="pres">
      <dgm:prSet presAssocID="{15DE5941-BE43-464B-90C4-640DB5A13739}" presName="descendantText" presStyleLbl="alignAcc1" presStyleIdx="1" presStyleCnt="4">
        <dgm:presLayoutVars>
          <dgm:bulletEnabled val="1"/>
        </dgm:presLayoutVars>
      </dgm:prSet>
      <dgm:spPr/>
    </dgm:pt>
    <dgm:pt modelId="{A12A6410-6407-4690-A46E-86A3FEB8AFFA}" type="pres">
      <dgm:prSet presAssocID="{1D4D19D9-3E1C-456B-B2B2-53CAD21F919F}" presName="sp" presStyleCnt="0"/>
      <dgm:spPr/>
    </dgm:pt>
    <dgm:pt modelId="{A91B43B3-8014-4CF8-8EB1-33A69047D1AE}" type="pres">
      <dgm:prSet presAssocID="{D75EA335-5F6A-41CD-BF0E-B395D36FA175}" presName="composite" presStyleCnt="0"/>
      <dgm:spPr/>
    </dgm:pt>
    <dgm:pt modelId="{2080891F-E433-4F41-B26C-A9C3E1C9A9CC}" type="pres">
      <dgm:prSet presAssocID="{D75EA335-5F6A-41CD-BF0E-B395D36FA175}" presName="parentText" presStyleLbl="alignNode1" presStyleIdx="2" presStyleCnt="4">
        <dgm:presLayoutVars>
          <dgm:chMax val="1"/>
          <dgm:bulletEnabled val="1"/>
        </dgm:presLayoutVars>
      </dgm:prSet>
      <dgm:spPr/>
    </dgm:pt>
    <dgm:pt modelId="{B41466B4-D0AE-4E27-899C-962805F8FAC3}" type="pres">
      <dgm:prSet presAssocID="{D75EA335-5F6A-41CD-BF0E-B395D36FA175}" presName="descendantText" presStyleLbl="alignAcc1" presStyleIdx="2" presStyleCnt="4">
        <dgm:presLayoutVars>
          <dgm:bulletEnabled val="1"/>
        </dgm:presLayoutVars>
      </dgm:prSet>
      <dgm:spPr/>
    </dgm:pt>
    <dgm:pt modelId="{C23EFD90-264F-448D-B31C-5F73384DE3DA}" type="pres">
      <dgm:prSet presAssocID="{C0B79E71-D8AD-4F1F-983A-8D3F58C8ACEE}" presName="sp" presStyleCnt="0"/>
      <dgm:spPr/>
    </dgm:pt>
    <dgm:pt modelId="{AD0BB2A5-AFC7-40CF-A6FE-17C2675B1124}" type="pres">
      <dgm:prSet presAssocID="{CFE26064-F702-4A6D-812F-10272D63CD7C}" presName="composite" presStyleCnt="0"/>
      <dgm:spPr/>
    </dgm:pt>
    <dgm:pt modelId="{8CCED249-2B1E-43AD-8934-2219D901A0A9}" type="pres">
      <dgm:prSet presAssocID="{CFE26064-F702-4A6D-812F-10272D63CD7C}" presName="parentText" presStyleLbl="alignNode1" presStyleIdx="3" presStyleCnt="4">
        <dgm:presLayoutVars>
          <dgm:chMax val="1"/>
          <dgm:bulletEnabled val="1"/>
        </dgm:presLayoutVars>
      </dgm:prSet>
      <dgm:spPr/>
    </dgm:pt>
    <dgm:pt modelId="{006B8919-1279-4E83-B802-7104C0A2CC72}" type="pres">
      <dgm:prSet presAssocID="{CFE26064-F702-4A6D-812F-10272D63CD7C}" presName="descendantText" presStyleLbl="alignAcc1" presStyleIdx="3" presStyleCnt="4">
        <dgm:presLayoutVars>
          <dgm:bulletEnabled val="1"/>
        </dgm:presLayoutVars>
      </dgm:prSet>
      <dgm:spPr/>
    </dgm:pt>
  </dgm:ptLst>
  <dgm:cxnLst>
    <dgm:cxn modelId="{2D042800-98D0-4950-9AF1-08DAAF768FE1}" type="presOf" srcId="{D75EA335-5F6A-41CD-BF0E-B395D36FA175}" destId="{2080891F-E433-4F41-B26C-A9C3E1C9A9CC}" srcOrd="0" destOrd="0" presId="urn:microsoft.com/office/officeart/2005/8/layout/chevron2"/>
    <dgm:cxn modelId="{F7004227-571C-4FD2-917D-DB35BF3A8548}" type="presOf" srcId="{3D3B2722-81DE-4F3D-A340-D97F6BD5E75A}" destId="{C3C6A5AE-52B6-43AC-9A9F-8BDD43BD0733}" srcOrd="0" destOrd="0" presId="urn:microsoft.com/office/officeart/2005/8/layout/chevron2"/>
    <dgm:cxn modelId="{62DFFA3D-2DE5-4F05-B5A6-E58C7DAE7B10}" type="presOf" srcId="{2DEE8C46-9EE6-4948-85A7-C4F16E6BFEAB}" destId="{FDC45A30-C868-4591-B4A2-5E4B2A8A1349}" srcOrd="0" destOrd="0" presId="urn:microsoft.com/office/officeart/2005/8/layout/chevron2"/>
    <dgm:cxn modelId="{2AB5265D-980D-4499-998F-17E31D977F72}" srcId="{CFE26064-F702-4A6D-812F-10272D63CD7C}" destId="{CD346402-C8E4-44B9-8A42-A127A6E38043}" srcOrd="2" destOrd="0" parTransId="{9402D051-E928-4C8B-B92C-8B54855CD6E3}" sibTransId="{54020860-C51A-46B8-AB97-105ED0D73588}"/>
    <dgm:cxn modelId="{B1C3DA42-6EAD-47D3-BF95-DB9FC946B55B}" srcId="{D75EA335-5F6A-41CD-BF0E-B395D36FA175}" destId="{B0AEE17B-1644-4B4D-A876-D4507E999E65}" srcOrd="1" destOrd="0" parTransId="{B19E3F25-F99F-4616-A26F-5B21523E0273}" sibTransId="{74347327-8083-4A21-866A-16616926A2D0}"/>
    <dgm:cxn modelId="{666D5C4B-1A54-4369-9E7A-07369089217F}" srcId="{2DEE8C46-9EE6-4948-85A7-C4F16E6BFEAB}" destId="{15DE5941-BE43-464B-90C4-640DB5A13739}" srcOrd="1" destOrd="0" parTransId="{2B0AE255-014B-4FC1-8214-FF49989BA433}" sibTransId="{1D4D19D9-3E1C-456B-B2B2-53CAD21F919F}"/>
    <dgm:cxn modelId="{9D86B377-9262-42D1-A283-A6A8F256B77D}" srcId="{D75EA335-5F6A-41CD-BF0E-B395D36FA175}" destId="{5F20D61E-4879-4F68-BA20-DDBD93A37362}" srcOrd="0" destOrd="0" parTransId="{8F700F1D-FCC3-42D5-B593-87788BBA2D52}" sibTransId="{1AEB832A-B143-44B8-A788-75CAAA77B718}"/>
    <dgm:cxn modelId="{9A986278-4633-4E34-BEBD-B8121FC08AFF}" srcId="{2DEE8C46-9EE6-4948-85A7-C4F16E6BFEAB}" destId="{D75EA335-5F6A-41CD-BF0E-B395D36FA175}" srcOrd="2" destOrd="0" parTransId="{11F43711-A9D6-4EC8-91C9-5181EB8EF756}" sibTransId="{C0B79E71-D8AD-4F1F-983A-8D3F58C8ACEE}"/>
    <dgm:cxn modelId="{69708C7B-8639-4933-927B-42A88B7E8CA5}" srcId="{2DEE8C46-9EE6-4948-85A7-C4F16E6BFEAB}" destId="{3D3B2722-81DE-4F3D-A340-D97F6BD5E75A}" srcOrd="0" destOrd="0" parTransId="{CD63D54B-A175-47FA-BD10-C106270EE4FC}" sibTransId="{F9CE521B-7CCE-49E9-991C-3773768A67AF}"/>
    <dgm:cxn modelId="{E05A4084-B64E-4447-855A-681DA2F23179}" srcId="{15DE5941-BE43-464B-90C4-640DB5A13739}" destId="{00DA6E85-38A4-462E-9878-AC0B8F9AC589}" srcOrd="0" destOrd="0" parTransId="{5F466023-2EEF-4FFA-8809-84FBFDF75B0D}" sibTransId="{D5AD4259-A11F-4FE8-BCF3-6FEBB59F42B6}"/>
    <dgm:cxn modelId="{8451EA98-80F8-4FD6-8178-0A36B29D19E9}" type="presOf" srcId="{933DC4BB-BC01-44CB-BAD9-7CF73B183592}" destId="{9D96BF7A-2012-46FF-9EC9-796BAE80B28F}" srcOrd="0" destOrd="1" presId="urn:microsoft.com/office/officeart/2005/8/layout/chevron2"/>
    <dgm:cxn modelId="{2BB431A1-A3B3-4413-846A-C0B04298539A}" srcId="{3D3B2722-81DE-4F3D-A340-D97F6BD5E75A}" destId="{493C90F0-AC55-4D0F-9149-28EA8E732CA9}" srcOrd="1" destOrd="0" parTransId="{55AA6029-B560-4D7F-8021-A370CBE55D55}" sibTransId="{95926FF6-09CF-44B1-A51C-7D71B7C92BF3}"/>
    <dgm:cxn modelId="{130AD3A6-9D1C-4512-9944-85F83BEAE683}" type="presOf" srcId="{522164A6-E8E1-4C6F-9F5A-F78A00B7D0AF}" destId="{006B8919-1279-4E83-B802-7104C0A2CC72}" srcOrd="0" destOrd="1" presId="urn:microsoft.com/office/officeart/2005/8/layout/chevron2"/>
    <dgm:cxn modelId="{6E1A64B1-B77A-449E-9D5E-F029477BBA34}" srcId="{CFE26064-F702-4A6D-812F-10272D63CD7C}" destId="{04B1FF70-2160-478C-915D-0F56C5C23C89}" srcOrd="0" destOrd="0" parTransId="{2CCBE104-EE7F-43D5-9EDF-F0BE3E51FEAB}" sibTransId="{DDBAD17D-FC53-4567-A09B-098CE798EAF1}"/>
    <dgm:cxn modelId="{3C0EB4B2-35F6-45DD-B7CE-4F62C9CEBCD5}" type="presOf" srcId="{15DE5941-BE43-464B-90C4-640DB5A13739}" destId="{4809B28D-20D2-4F25-8358-B2A527B1A951}" srcOrd="0" destOrd="0" presId="urn:microsoft.com/office/officeart/2005/8/layout/chevron2"/>
    <dgm:cxn modelId="{9DB3C1B2-2CF6-4FDB-8AB7-99291655D885}" type="presOf" srcId="{00DA6E85-38A4-462E-9878-AC0B8F9AC589}" destId="{9D96BF7A-2012-46FF-9EC9-796BAE80B28F}" srcOrd="0" destOrd="0" presId="urn:microsoft.com/office/officeart/2005/8/layout/chevron2"/>
    <dgm:cxn modelId="{79F109B3-50A4-45BC-A0F0-2ED7633F3E9F}" srcId="{15DE5941-BE43-464B-90C4-640DB5A13739}" destId="{933DC4BB-BC01-44CB-BAD9-7CF73B183592}" srcOrd="1" destOrd="0" parTransId="{BA37B0EC-40CE-46BD-9ECF-0E02576705B5}" sibTransId="{52AFA349-FE65-41FB-B92D-FB07E8FFB153}"/>
    <dgm:cxn modelId="{2EC185B3-B1C3-40D3-980F-22F9DB60F613}" type="presOf" srcId="{CFE26064-F702-4A6D-812F-10272D63CD7C}" destId="{8CCED249-2B1E-43AD-8934-2219D901A0A9}" srcOrd="0" destOrd="0" presId="urn:microsoft.com/office/officeart/2005/8/layout/chevron2"/>
    <dgm:cxn modelId="{C945EFB5-78C0-4DA4-9E7B-17186199DAB3}" type="presOf" srcId="{5F20D61E-4879-4F68-BA20-DDBD93A37362}" destId="{B41466B4-D0AE-4E27-899C-962805F8FAC3}" srcOrd="0" destOrd="0" presId="urn:microsoft.com/office/officeart/2005/8/layout/chevron2"/>
    <dgm:cxn modelId="{17FA0DBD-5C29-40F5-9C96-49A573F51234}" srcId="{2DEE8C46-9EE6-4948-85A7-C4F16E6BFEAB}" destId="{CFE26064-F702-4A6D-812F-10272D63CD7C}" srcOrd="3" destOrd="0" parTransId="{525FFFDB-FFB8-4E33-9580-FCBC802F7977}" sibTransId="{216E02EB-146E-42CE-AD27-2A528D308508}"/>
    <dgm:cxn modelId="{B465AACC-FF73-406D-9AAD-0AF9081AE0ED}" type="presOf" srcId="{CD346402-C8E4-44B9-8A42-A127A6E38043}" destId="{006B8919-1279-4E83-B802-7104C0A2CC72}" srcOrd="0" destOrd="2" presId="urn:microsoft.com/office/officeart/2005/8/layout/chevron2"/>
    <dgm:cxn modelId="{69BEB4D0-BED8-4B38-A7D5-F1A406164E57}" type="presOf" srcId="{EEECE232-9C7E-418B-B5DF-FA7C80CD9A60}" destId="{345FC344-9461-45F2-A8DE-2DDAFAAB5265}" srcOrd="0" destOrd="0" presId="urn:microsoft.com/office/officeart/2005/8/layout/chevron2"/>
    <dgm:cxn modelId="{5CF926D9-98A7-4572-B237-7C507EA29BC0}" type="presOf" srcId="{B0AEE17B-1644-4B4D-A876-D4507E999E65}" destId="{B41466B4-D0AE-4E27-899C-962805F8FAC3}" srcOrd="0" destOrd="1" presId="urn:microsoft.com/office/officeart/2005/8/layout/chevron2"/>
    <dgm:cxn modelId="{E819BAE5-96BE-4668-A2E4-6B37A319B2A5}" type="presOf" srcId="{04B1FF70-2160-478C-915D-0F56C5C23C89}" destId="{006B8919-1279-4E83-B802-7104C0A2CC72}" srcOrd="0" destOrd="0" presId="urn:microsoft.com/office/officeart/2005/8/layout/chevron2"/>
    <dgm:cxn modelId="{9E0116E9-3272-4004-8D2E-B2C340304F0B}" srcId="{3D3B2722-81DE-4F3D-A340-D97F6BD5E75A}" destId="{EEECE232-9C7E-418B-B5DF-FA7C80CD9A60}" srcOrd="0" destOrd="0" parTransId="{383A343B-049B-4866-988C-5D318764F264}" sibTransId="{AB45B847-3854-466A-AFBE-DF354DAA4B54}"/>
    <dgm:cxn modelId="{2DB39AEA-4063-46A4-87B1-3F34A6DD76D4}" type="presOf" srcId="{493C90F0-AC55-4D0F-9149-28EA8E732CA9}" destId="{345FC344-9461-45F2-A8DE-2DDAFAAB5265}" srcOrd="0" destOrd="1" presId="urn:microsoft.com/office/officeart/2005/8/layout/chevron2"/>
    <dgm:cxn modelId="{7178D1F2-5710-48BC-B7F4-A1155EE99BF7}" srcId="{CFE26064-F702-4A6D-812F-10272D63CD7C}" destId="{522164A6-E8E1-4C6F-9F5A-F78A00B7D0AF}" srcOrd="1" destOrd="0" parTransId="{8DC5BFE5-316F-419E-BD76-8945B73630BD}" sibTransId="{29A0684A-173C-4DB9-8692-E7AC722C8B06}"/>
    <dgm:cxn modelId="{619637BA-035A-4A50-9FD2-F67CF3FABB47}" type="presParOf" srcId="{FDC45A30-C868-4591-B4A2-5E4B2A8A1349}" destId="{360602F7-B98B-47D7-9807-854D6C682522}" srcOrd="0" destOrd="0" presId="urn:microsoft.com/office/officeart/2005/8/layout/chevron2"/>
    <dgm:cxn modelId="{F7D6ADF0-CD75-49A8-9D8B-BDD69B364D1B}" type="presParOf" srcId="{360602F7-B98B-47D7-9807-854D6C682522}" destId="{C3C6A5AE-52B6-43AC-9A9F-8BDD43BD0733}" srcOrd="0" destOrd="0" presId="urn:microsoft.com/office/officeart/2005/8/layout/chevron2"/>
    <dgm:cxn modelId="{D035CB4E-8B25-48C2-AB31-3432BDF0C120}" type="presParOf" srcId="{360602F7-B98B-47D7-9807-854D6C682522}" destId="{345FC344-9461-45F2-A8DE-2DDAFAAB5265}" srcOrd="1" destOrd="0" presId="urn:microsoft.com/office/officeart/2005/8/layout/chevron2"/>
    <dgm:cxn modelId="{2442DFFB-8233-4E1F-AA42-4C35D99F8267}" type="presParOf" srcId="{FDC45A30-C868-4591-B4A2-5E4B2A8A1349}" destId="{0EFC4222-F5C1-481F-94E3-986E09788735}" srcOrd="1" destOrd="0" presId="urn:microsoft.com/office/officeart/2005/8/layout/chevron2"/>
    <dgm:cxn modelId="{E1863516-71EC-4616-9B7F-EB5E13F0CC09}" type="presParOf" srcId="{FDC45A30-C868-4591-B4A2-5E4B2A8A1349}" destId="{5DF461BA-A940-4DFB-9B5A-D0F6707E9F2B}" srcOrd="2" destOrd="0" presId="urn:microsoft.com/office/officeart/2005/8/layout/chevron2"/>
    <dgm:cxn modelId="{0603F1AA-55B7-4978-B5BD-90FC3A1EC596}" type="presParOf" srcId="{5DF461BA-A940-4DFB-9B5A-D0F6707E9F2B}" destId="{4809B28D-20D2-4F25-8358-B2A527B1A951}" srcOrd="0" destOrd="0" presId="urn:microsoft.com/office/officeart/2005/8/layout/chevron2"/>
    <dgm:cxn modelId="{BB124626-3E96-4D83-90A4-B8E1908BD3DE}" type="presParOf" srcId="{5DF461BA-A940-4DFB-9B5A-D0F6707E9F2B}" destId="{9D96BF7A-2012-46FF-9EC9-796BAE80B28F}" srcOrd="1" destOrd="0" presId="urn:microsoft.com/office/officeart/2005/8/layout/chevron2"/>
    <dgm:cxn modelId="{769CAF1E-9745-4E3D-B4AB-FDED2D788D30}" type="presParOf" srcId="{FDC45A30-C868-4591-B4A2-5E4B2A8A1349}" destId="{A12A6410-6407-4690-A46E-86A3FEB8AFFA}" srcOrd="3" destOrd="0" presId="urn:microsoft.com/office/officeart/2005/8/layout/chevron2"/>
    <dgm:cxn modelId="{4937655F-3A8F-48D8-BDE7-1EC2BD97A33E}" type="presParOf" srcId="{FDC45A30-C868-4591-B4A2-5E4B2A8A1349}" destId="{A91B43B3-8014-4CF8-8EB1-33A69047D1AE}" srcOrd="4" destOrd="0" presId="urn:microsoft.com/office/officeart/2005/8/layout/chevron2"/>
    <dgm:cxn modelId="{3FC7AB6F-5C8A-42B1-BE5A-86723EC900F7}" type="presParOf" srcId="{A91B43B3-8014-4CF8-8EB1-33A69047D1AE}" destId="{2080891F-E433-4F41-B26C-A9C3E1C9A9CC}" srcOrd="0" destOrd="0" presId="urn:microsoft.com/office/officeart/2005/8/layout/chevron2"/>
    <dgm:cxn modelId="{D263A1ED-BA8C-42B1-AB8E-EBD2E7B5F090}" type="presParOf" srcId="{A91B43B3-8014-4CF8-8EB1-33A69047D1AE}" destId="{B41466B4-D0AE-4E27-899C-962805F8FAC3}" srcOrd="1" destOrd="0" presId="urn:microsoft.com/office/officeart/2005/8/layout/chevron2"/>
    <dgm:cxn modelId="{D8A90977-37B1-4FD9-987F-9C60D75C554F}" type="presParOf" srcId="{FDC45A30-C868-4591-B4A2-5E4B2A8A1349}" destId="{C23EFD90-264F-448D-B31C-5F73384DE3DA}" srcOrd="5" destOrd="0" presId="urn:microsoft.com/office/officeart/2005/8/layout/chevron2"/>
    <dgm:cxn modelId="{D9840CEC-CE24-40F4-9144-C002B7F5F35B}" type="presParOf" srcId="{FDC45A30-C868-4591-B4A2-5E4B2A8A1349}" destId="{AD0BB2A5-AFC7-40CF-A6FE-17C2675B1124}" srcOrd="6" destOrd="0" presId="urn:microsoft.com/office/officeart/2005/8/layout/chevron2"/>
    <dgm:cxn modelId="{6EDF19FF-0BF9-4440-B72C-649BC2A7F24E}" type="presParOf" srcId="{AD0BB2A5-AFC7-40CF-A6FE-17C2675B1124}" destId="{8CCED249-2B1E-43AD-8934-2219D901A0A9}" srcOrd="0" destOrd="0" presId="urn:microsoft.com/office/officeart/2005/8/layout/chevron2"/>
    <dgm:cxn modelId="{647F552C-C90E-4CB2-9989-87EDCAE323C4}" type="presParOf" srcId="{AD0BB2A5-AFC7-40CF-A6FE-17C2675B1124}" destId="{006B8919-1279-4E83-B802-7104C0A2CC72}"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C6A5AE-52B6-43AC-9A9F-8BDD43BD0733}">
      <dsp:nvSpPr>
        <dsp:cNvPr id="0" name=""/>
        <dsp:cNvSpPr/>
      </dsp:nvSpPr>
      <dsp:spPr>
        <a:xfrm rot="5400000">
          <a:off x="-199536" y="203131"/>
          <a:ext cx="1330242" cy="931169"/>
        </a:xfrm>
        <a:prstGeom prst="chevron">
          <a:avLst/>
        </a:prstGeom>
        <a:solidFill>
          <a:srgbClr val="000090"/>
        </a:solidFill>
        <a:ln w="25400" cap="flat" cmpd="sng" algn="ctr">
          <a:solidFill>
            <a:srgbClr val="00009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January-March</a:t>
          </a:r>
        </a:p>
      </dsp:txBody>
      <dsp:txXfrm rot="-5400000">
        <a:off x="1" y="469180"/>
        <a:ext cx="931169" cy="399073"/>
      </dsp:txXfrm>
    </dsp:sp>
    <dsp:sp modelId="{345FC344-9461-45F2-A8DE-2DDAFAAB5265}">
      <dsp:nvSpPr>
        <dsp:cNvPr id="0" name=""/>
        <dsp:cNvSpPr/>
      </dsp:nvSpPr>
      <dsp:spPr>
        <a:xfrm rot="5400000">
          <a:off x="3722390" y="-2787625"/>
          <a:ext cx="864657" cy="6447098"/>
        </a:xfrm>
        <a:prstGeom prst="round2SameRect">
          <a:avLst/>
        </a:prstGeom>
        <a:solidFill>
          <a:schemeClr val="lt1">
            <a:alpha val="90000"/>
            <a:hueOff val="0"/>
            <a:satOff val="0"/>
            <a:lumOff val="0"/>
            <a:alphaOff val="0"/>
          </a:schemeClr>
        </a:solidFill>
        <a:ln w="25400" cap="flat" cmpd="sng" algn="ctr">
          <a:solidFill>
            <a:srgbClr val="000090"/>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Process specific genome-scale model (</a:t>
          </a:r>
          <a:r>
            <a:rPr lang="en-US" sz="1700" kern="1200" dirty="0" err="1"/>
            <a:t>GeM</a:t>
          </a:r>
          <a:r>
            <a:rPr lang="en-US" sz="1700" kern="1200" dirty="0"/>
            <a:t>) construction</a:t>
          </a:r>
        </a:p>
        <a:p>
          <a:pPr marL="171450" lvl="1" indent="-171450" algn="l" defTabSz="755650">
            <a:lnSpc>
              <a:spcPct val="90000"/>
            </a:lnSpc>
            <a:spcBef>
              <a:spcPct val="0"/>
            </a:spcBef>
            <a:spcAft>
              <a:spcPct val="15000"/>
            </a:spcAft>
            <a:buChar char="•"/>
          </a:pPr>
          <a:r>
            <a:rPr lang="en-US" sz="1700" kern="1200" dirty="0"/>
            <a:t>Novel inhibitor quantification method development</a:t>
          </a:r>
        </a:p>
      </dsp:txBody>
      <dsp:txXfrm rot="-5400000">
        <a:off x="931170" y="45804"/>
        <a:ext cx="6404889" cy="780239"/>
      </dsp:txXfrm>
    </dsp:sp>
    <dsp:sp modelId="{4809B28D-20D2-4F25-8358-B2A527B1A951}">
      <dsp:nvSpPr>
        <dsp:cNvPr id="0" name=""/>
        <dsp:cNvSpPr/>
      </dsp:nvSpPr>
      <dsp:spPr>
        <a:xfrm rot="5400000">
          <a:off x="-199536" y="1387683"/>
          <a:ext cx="1330242" cy="931169"/>
        </a:xfrm>
        <a:prstGeom prst="chevron">
          <a:avLst/>
        </a:prstGeom>
        <a:solidFill>
          <a:srgbClr val="000090"/>
        </a:solidFill>
        <a:ln w="25400" cap="flat" cmpd="sng" algn="ctr">
          <a:solidFill>
            <a:srgbClr val="00009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March-June</a:t>
          </a:r>
        </a:p>
      </dsp:txBody>
      <dsp:txXfrm rot="-5400000">
        <a:off x="1" y="1653732"/>
        <a:ext cx="931169" cy="399073"/>
      </dsp:txXfrm>
    </dsp:sp>
    <dsp:sp modelId="{9D96BF7A-2012-46FF-9EC9-796BAE80B28F}">
      <dsp:nvSpPr>
        <dsp:cNvPr id="0" name=""/>
        <dsp:cNvSpPr/>
      </dsp:nvSpPr>
      <dsp:spPr>
        <a:xfrm rot="5400000">
          <a:off x="3722390" y="-1603073"/>
          <a:ext cx="864657" cy="6447098"/>
        </a:xfrm>
        <a:prstGeom prst="round2SameRect">
          <a:avLst/>
        </a:prstGeom>
        <a:solidFill>
          <a:schemeClr val="lt1">
            <a:alpha val="90000"/>
            <a:hueOff val="0"/>
            <a:satOff val="0"/>
            <a:lumOff val="0"/>
            <a:alphaOff val="0"/>
          </a:schemeClr>
        </a:solidFill>
        <a:ln w="25400" cap="flat" cmpd="sng" algn="ctr">
          <a:solidFill>
            <a:srgbClr val="000090"/>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Pathway analysis using </a:t>
          </a:r>
          <a:r>
            <a:rPr lang="en-US" sz="1700" kern="1200" dirty="0" err="1"/>
            <a:t>GeM</a:t>
          </a:r>
          <a:r>
            <a:rPr lang="en-US" sz="1700" kern="1200" dirty="0"/>
            <a:t>: guidance to AA DoE conc. range and gene selection</a:t>
          </a:r>
        </a:p>
        <a:p>
          <a:pPr marL="171450" lvl="1" indent="-171450" algn="l" defTabSz="755650">
            <a:lnSpc>
              <a:spcPct val="90000"/>
            </a:lnSpc>
            <a:spcBef>
              <a:spcPct val="0"/>
            </a:spcBef>
            <a:spcAft>
              <a:spcPct val="15000"/>
            </a:spcAft>
            <a:buChar char="•"/>
          </a:pPr>
          <a:r>
            <a:rPr lang="en-US" sz="1700" kern="1200" dirty="0"/>
            <a:t>AA depleted media reconstruction (pH, Osmolarity, AA conc.)</a:t>
          </a:r>
        </a:p>
      </dsp:txBody>
      <dsp:txXfrm rot="-5400000">
        <a:off x="931170" y="1230356"/>
        <a:ext cx="6404889" cy="780239"/>
      </dsp:txXfrm>
    </dsp:sp>
    <dsp:sp modelId="{2080891F-E433-4F41-B26C-A9C3E1C9A9CC}">
      <dsp:nvSpPr>
        <dsp:cNvPr id="0" name=""/>
        <dsp:cNvSpPr/>
      </dsp:nvSpPr>
      <dsp:spPr>
        <a:xfrm rot="5400000">
          <a:off x="-199536" y="2572235"/>
          <a:ext cx="1330242" cy="931169"/>
        </a:xfrm>
        <a:prstGeom prst="chevron">
          <a:avLst/>
        </a:prstGeom>
        <a:solidFill>
          <a:srgbClr val="000090"/>
        </a:solidFill>
        <a:ln w="25400" cap="flat" cmpd="sng" algn="ctr">
          <a:solidFill>
            <a:srgbClr val="00009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June-August</a:t>
          </a:r>
        </a:p>
      </dsp:txBody>
      <dsp:txXfrm rot="-5400000">
        <a:off x="1" y="2838284"/>
        <a:ext cx="931169" cy="399073"/>
      </dsp:txXfrm>
    </dsp:sp>
    <dsp:sp modelId="{B41466B4-D0AE-4E27-899C-962805F8FAC3}">
      <dsp:nvSpPr>
        <dsp:cNvPr id="0" name=""/>
        <dsp:cNvSpPr/>
      </dsp:nvSpPr>
      <dsp:spPr>
        <a:xfrm rot="5400000">
          <a:off x="3722390" y="-418521"/>
          <a:ext cx="864657" cy="6447098"/>
        </a:xfrm>
        <a:prstGeom prst="round2SameRect">
          <a:avLst/>
        </a:prstGeom>
        <a:solidFill>
          <a:schemeClr val="lt1">
            <a:alpha val="90000"/>
            <a:hueOff val="0"/>
            <a:satOff val="0"/>
            <a:lumOff val="0"/>
            <a:alphaOff val="0"/>
          </a:schemeClr>
        </a:solidFill>
        <a:ln w="25400" cap="flat" cmpd="sng" algn="ctr">
          <a:solidFill>
            <a:srgbClr val="000090"/>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AA screening DoE, identified the critical AAs</a:t>
          </a:r>
        </a:p>
        <a:p>
          <a:pPr marL="171450" lvl="1" indent="-171450" algn="l" defTabSz="755650">
            <a:lnSpc>
              <a:spcPct val="90000"/>
            </a:lnSpc>
            <a:spcBef>
              <a:spcPct val="0"/>
            </a:spcBef>
            <a:spcAft>
              <a:spcPct val="15000"/>
            </a:spcAft>
            <a:buChar char="•"/>
          </a:pPr>
          <a:r>
            <a:rPr lang="en-US" sz="1700" kern="1200" dirty="0"/>
            <a:t>Cloning critical genes to mitigate IM accumulation and increased the peak VCD 50.9% in batch culture</a:t>
          </a:r>
        </a:p>
      </dsp:txBody>
      <dsp:txXfrm rot="-5400000">
        <a:off x="931170" y="2414908"/>
        <a:ext cx="6404889" cy="780239"/>
      </dsp:txXfrm>
    </dsp:sp>
    <dsp:sp modelId="{8CCED249-2B1E-43AD-8934-2219D901A0A9}">
      <dsp:nvSpPr>
        <dsp:cNvPr id="0" name=""/>
        <dsp:cNvSpPr/>
      </dsp:nvSpPr>
      <dsp:spPr>
        <a:xfrm rot="5400000">
          <a:off x="-199536" y="3756787"/>
          <a:ext cx="1330242" cy="931169"/>
        </a:xfrm>
        <a:prstGeom prst="chevron">
          <a:avLst/>
        </a:prstGeom>
        <a:solidFill>
          <a:srgbClr val="000090"/>
        </a:solidFill>
        <a:ln w="25400" cap="flat" cmpd="sng" algn="ctr">
          <a:solidFill>
            <a:srgbClr val="00009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August-December</a:t>
          </a:r>
        </a:p>
      </dsp:txBody>
      <dsp:txXfrm rot="-5400000">
        <a:off x="1" y="4022836"/>
        <a:ext cx="931169" cy="399073"/>
      </dsp:txXfrm>
    </dsp:sp>
    <dsp:sp modelId="{006B8919-1279-4E83-B802-7104C0A2CC72}">
      <dsp:nvSpPr>
        <dsp:cNvPr id="0" name=""/>
        <dsp:cNvSpPr/>
      </dsp:nvSpPr>
      <dsp:spPr>
        <a:xfrm rot="5400000">
          <a:off x="3722390" y="766030"/>
          <a:ext cx="864657" cy="6447098"/>
        </a:xfrm>
        <a:prstGeom prst="round2SameRect">
          <a:avLst/>
        </a:prstGeom>
        <a:solidFill>
          <a:schemeClr val="lt1">
            <a:alpha val="90000"/>
            <a:hueOff val="0"/>
            <a:satOff val="0"/>
            <a:lumOff val="0"/>
            <a:alphaOff val="0"/>
          </a:schemeClr>
        </a:solidFill>
        <a:ln w="25400" cap="flat" cmpd="sng" algn="ctr">
          <a:solidFill>
            <a:srgbClr val="000090"/>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Patent filed, working on publications and deliverables.</a:t>
          </a:r>
        </a:p>
        <a:p>
          <a:pPr marL="171450" lvl="1" indent="-171450" algn="l" defTabSz="755650">
            <a:lnSpc>
              <a:spcPct val="90000"/>
            </a:lnSpc>
            <a:spcBef>
              <a:spcPct val="0"/>
            </a:spcBef>
            <a:spcAft>
              <a:spcPct val="15000"/>
            </a:spcAft>
            <a:buChar char="•"/>
          </a:pPr>
          <a:r>
            <a:rPr lang="en-US" sz="1700" kern="1200" dirty="0"/>
            <a:t>AA RSM optimization DoE</a:t>
          </a:r>
        </a:p>
        <a:p>
          <a:pPr marL="171450" lvl="1" indent="-171450" algn="l" defTabSz="755650">
            <a:lnSpc>
              <a:spcPct val="90000"/>
            </a:lnSpc>
            <a:spcBef>
              <a:spcPct val="0"/>
            </a:spcBef>
            <a:spcAft>
              <a:spcPct val="15000"/>
            </a:spcAft>
            <a:buChar char="•"/>
          </a:pPr>
          <a:r>
            <a:rPr lang="en-US" sz="1700" kern="1200" dirty="0"/>
            <a:t>Cloning the HICA controlling gene</a:t>
          </a:r>
        </a:p>
      </dsp:txBody>
      <dsp:txXfrm rot="-5400000">
        <a:off x="931170" y="3599460"/>
        <a:ext cx="6404889" cy="78023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FD4AC19-A3E1-2846-BC29-0EAF93C3D2ED}" type="datetimeFigureOut">
              <a:rPr lang="en-US" smtClean="0"/>
              <a:t>8/31/2020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322B1B0-0CDC-2342-ADCB-1747774FA939}" type="slidenum">
              <a:rPr lang="en-US" smtClean="0"/>
              <a:t>‹#›</a:t>
            </a:fld>
            <a:endParaRPr lang="en-US"/>
          </a:p>
        </p:txBody>
      </p:sp>
    </p:spTree>
    <p:extLst>
      <p:ext uri="{BB962C8B-B14F-4D97-AF65-F5344CB8AC3E}">
        <p14:creationId xmlns:p14="http://schemas.microsoft.com/office/powerpoint/2010/main" val="4758783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a:t>
            </a:r>
            <a:r>
              <a:rPr lang="en-US" dirty="0" err="1"/>
              <a:t>Covid</a:t>
            </a:r>
            <a:r>
              <a:rPr lang="en-US" dirty="0"/>
              <a:t> times, lab shut down, IAB recommends us to utilized the model.</a:t>
            </a:r>
          </a:p>
          <a:p>
            <a:r>
              <a:rPr lang="en-US" dirty="0"/>
              <a:t>We significantly improve the model by applying process specific metabolomics analysis, </a:t>
            </a:r>
          </a:p>
          <a:p>
            <a:r>
              <a:rPr lang="en-US" dirty="0"/>
              <a:t>and add multiple functions for the simulation on clone development and media optimization. </a:t>
            </a:r>
          </a:p>
          <a:p>
            <a:endParaRPr lang="en-US" dirty="0"/>
          </a:p>
          <a:p>
            <a:r>
              <a:rPr lang="en-US" dirty="0"/>
              <a:t>The simulation on what is the best genes to regulate to decrease the inhibitor accumulation and promote growth, </a:t>
            </a:r>
          </a:p>
          <a:p>
            <a:r>
              <a:rPr lang="en-US" dirty="0"/>
              <a:t>and what is the best nutrients to select and their conc. range to abstain the best growth profile. </a:t>
            </a:r>
          </a:p>
        </p:txBody>
      </p:sp>
      <p:sp>
        <p:nvSpPr>
          <p:cNvPr id="4" name="Slide Number Placeholder 3"/>
          <p:cNvSpPr>
            <a:spLocks noGrp="1"/>
          </p:cNvSpPr>
          <p:nvPr>
            <p:ph type="sldNum" sz="quarter" idx="5"/>
          </p:nvPr>
        </p:nvSpPr>
        <p:spPr/>
        <p:txBody>
          <a:bodyPr/>
          <a:lstStyle/>
          <a:p>
            <a:fld id="{C322B1B0-0CDC-2342-ADCB-1747774FA939}" type="slidenum">
              <a:rPr lang="en-US" smtClean="0"/>
              <a:t>4</a:t>
            </a:fld>
            <a:endParaRPr lang="en-US"/>
          </a:p>
        </p:txBody>
      </p:sp>
    </p:spTree>
    <p:extLst>
      <p:ext uri="{BB962C8B-B14F-4D97-AF65-F5344CB8AC3E}">
        <p14:creationId xmlns:p14="http://schemas.microsoft.com/office/powerpoint/2010/main" val="2813205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showed how we identified the AA and the simulation on the optimum concentration range last time. Here is the algorithm for the clone development</a:t>
            </a:r>
          </a:p>
          <a:p>
            <a:endParaRPr lang="en-US" dirty="0"/>
          </a:p>
          <a:p>
            <a:r>
              <a:rPr lang="en-US" dirty="0"/>
              <a:t>we don’t want to metabolites those inhibitors to other non-essential or potentially toxic by-product. So we simulate all the inhibitory metabolites related pathways, to identified the genes that can mitigate the inhibitor accumulation, and also push the inhibitor to energy source, or protein </a:t>
            </a:r>
            <a:r>
              <a:rPr lang="en-US" dirty="0" err="1"/>
              <a:t>productin</a:t>
            </a:r>
            <a:endParaRPr lang="en-US" dirty="0"/>
          </a:p>
        </p:txBody>
      </p:sp>
      <p:sp>
        <p:nvSpPr>
          <p:cNvPr id="4" name="Slide Number Placeholder 3"/>
          <p:cNvSpPr>
            <a:spLocks noGrp="1"/>
          </p:cNvSpPr>
          <p:nvPr>
            <p:ph type="sldNum" sz="quarter" idx="5"/>
          </p:nvPr>
        </p:nvSpPr>
        <p:spPr/>
        <p:txBody>
          <a:bodyPr/>
          <a:lstStyle/>
          <a:p>
            <a:fld id="{C322B1B0-0CDC-2342-ADCB-1747774FA939}" type="slidenum">
              <a:rPr lang="en-US" smtClean="0"/>
              <a:t>5</a:t>
            </a:fld>
            <a:endParaRPr lang="en-US"/>
          </a:p>
        </p:txBody>
      </p:sp>
    </p:spTree>
    <p:extLst>
      <p:ext uri="{BB962C8B-B14F-4D97-AF65-F5344CB8AC3E}">
        <p14:creationId xmlns:p14="http://schemas.microsoft.com/office/powerpoint/2010/main" val="876231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list,</a:t>
            </a:r>
          </a:p>
          <a:p>
            <a:r>
              <a:rPr lang="en-US" dirty="0"/>
              <a:t>Limited time frame, we cloned out 4 genes from different pathways to control different inhibitor accumulation.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Genes were </a:t>
            </a:r>
            <a:r>
              <a:rPr lang="en-US" dirty="0" err="1"/>
              <a:t>intrincly</a:t>
            </a:r>
            <a:r>
              <a:rPr lang="en-US" dirty="0"/>
              <a:t> from CHO, what we did is overexpress them to regulate the CHO cell metabolism more efficiently. As you can tell, those enzymes metabolites the inhibitors to generate energy or glycosylation, which is specifically guided by the </a:t>
            </a:r>
            <a:r>
              <a:rPr lang="en-US" dirty="0" err="1"/>
              <a:t>GeM</a:t>
            </a:r>
            <a:endParaRPr lang="en-US" dirty="0"/>
          </a:p>
          <a:p>
            <a:endParaRPr lang="en-US" dirty="0"/>
          </a:p>
        </p:txBody>
      </p:sp>
      <p:sp>
        <p:nvSpPr>
          <p:cNvPr id="4" name="Slide Number Placeholder 3"/>
          <p:cNvSpPr>
            <a:spLocks noGrp="1"/>
          </p:cNvSpPr>
          <p:nvPr>
            <p:ph type="sldNum" sz="quarter" idx="5"/>
          </p:nvPr>
        </p:nvSpPr>
        <p:spPr/>
        <p:txBody>
          <a:bodyPr/>
          <a:lstStyle/>
          <a:p>
            <a:fld id="{C322B1B0-0CDC-2342-ADCB-1747774FA939}" type="slidenum">
              <a:rPr lang="en-US" smtClean="0"/>
              <a:t>6</a:t>
            </a:fld>
            <a:endParaRPr lang="en-US"/>
          </a:p>
        </p:txBody>
      </p:sp>
    </p:spTree>
    <p:extLst>
      <p:ext uri="{BB962C8B-B14F-4D97-AF65-F5344CB8AC3E}">
        <p14:creationId xmlns:p14="http://schemas.microsoft.com/office/powerpoint/2010/main" val="1266235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22B1B0-0CDC-2342-ADCB-1747774FA939}" type="slidenum">
              <a:rPr lang="en-US" smtClean="0"/>
              <a:t>8</a:t>
            </a:fld>
            <a:endParaRPr lang="en-US"/>
          </a:p>
        </p:txBody>
      </p:sp>
    </p:spTree>
    <p:extLst>
      <p:ext uri="{BB962C8B-B14F-4D97-AF65-F5344CB8AC3E}">
        <p14:creationId xmlns:p14="http://schemas.microsoft.com/office/powerpoint/2010/main" val="1502506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22B1B0-0CDC-2342-ADCB-1747774FA939}" type="slidenum">
              <a:rPr lang="en-US" smtClean="0"/>
              <a:t>9</a:t>
            </a:fld>
            <a:endParaRPr lang="en-US"/>
          </a:p>
        </p:txBody>
      </p:sp>
    </p:spTree>
    <p:extLst>
      <p:ext uri="{BB962C8B-B14F-4D97-AF65-F5344CB8AC3E}">
        <p14:creationId xmlns:p14="http://schemas.microsoft.com/office/powerpoint/2010/main" val="2686955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F8C5045-9A0D-9147-BD07-901EFDF2EEFF}" type="datetimeFigureOut">
              <a:rPr lang="en-US" smtClean="0"/>
              <a:t>8/31/2020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A9487D-4C7F-274E-99A7-C45D4674AC5B}" type="slidenum">
              <a:rPr lang="en-US" smtClean="0"/>
              <a:t>‹#›</a:t>
            </a:fld>
            <a:endParaRPr lang="en-US"/>
          </a:p>
        </p:txBody>
      </p:sp>
    </p:spTree>
    <p:extLst>
      <p:ext uri="{BB962C8B-B14F-4D97-AF65-F5344CB8AC3E}">
        <p14:creationId xmlns:p14="http://schemas.microsoft.com/office/powerpoint/2010/main" val="3089961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8C5045-9A0D-9147-BD07-901EFDF2EEFF}" type="datetimeFigureOut">
              <a:rPr lang="en-US" smtClean="0"/>
              <a:t>8/31/2020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A9487D-4C7F-274E-99A7-C45D4674AC5B}" type="slidenum">
              <a:rPr lang="en-US" smtClean="0"/>
              <a:t>‹#›</a:t>
            </a:fld>
            <a:endParaRPr lang="en-US"/>
          </a:p>
        </p:txBody>
      </p:sp>
    </p:spTree>
    <p:extLst>
      <p:ext uri="{BB962C8B-B14F-4D97-AF65-F5344CB8AC3E}">
        <p14:creationId xmlns:p14="http://schemas.microsoft.com/office/powerpoint/2010/main" val="3703250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8C5045-9A0D-9147-BD07-901EFDF2EEFF}" type="datetimeFigureOut">
              <a:rPr lang="en-US" smtClean="0"/>
              <a:t>8/31/2020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A9487D-4C7F-274E-99A7-C45D4674AC5B}" type="slidenum">
              <a:rPr lang="en-US" smtClean="0"/>
              <a:t>‹#›</a:t>
            </a:fld>
            <a:endParaRPr lang="en-US"/>
          </a:p>
        </p:txBody>
      </p:sp>
    </p:spTree>
    <p:extLst>
      <p:ext uri="{BB962C8B-B14F-4D97-AF65-F5344CB8AC3E}">
        <p14:creationId xmlns:p14="http://schemas.microsoft.com/office/powerpoint/2010/main" val="2629580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8C5045-9A0D-9147-BD07-901EFDF2EEFF}" type="datetimeFigureOut">
              <a:rPr lang="en-US" smtClean="0"/>
              <a:t>8/31/2020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A9487D-4C7F-274E-99A7-C45D4674AC5B}" type="slidenum">
              <a:rPr lang="en-US" smtClean="0"/>
              <a:t>‹#›</a:t>
            </a:fld>
            <a:endParaRPr lang="en-US"/>
          </a:p>
        </p:txBody>
      </p:sp>
    </p:spTree>
    <p:extLst>
      <p:ext uri="{BB962C8B-B14F-4D97-AF65-F5344CB8AC3E}">
        <p14:creationId xmlns:p14="http://schemas.microsoft.com/office/powerpoint/2010/main" val="4204569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8C5045-9A0D-9147-BD07-901EFDF2EEFF}" type="datetimeFigureOut">
              <a:rPr lang="en-US" smtClean="0"/>
              <a:t>8/31/2020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A9487D-4C7F-274E-99A7-C45D4674AC5B}" type="slidenum">
              <a:rPr lang="en-US" smtClean="0"/>
              <a:t>‹#›</a:t>
            </a:fld>
            <a:endParaRPr lang="en-US"/>
          </a:p>
        </p:txBody>
      </p:sp>
    </p:spTree>
    <p:extLst>
      <p:ext uri="{BB962C8B-B14F-4D97-AF65-F5344CB8AC3E}">
        <p14:creationId xmlns:p14="http://schemas.microsoft.com/office/powerpoint/2010/main" val="2464396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F8C5045-9A0D-9147-BD07-901EFDF2EEFF}" type="datetimeFigureOut">
              <a:rPr lang="en-US" smtClean="0"/>
              <a:t>8/31/2020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A9487D-4C7F-274E-99A7-C45D4674AC5B}" type="slidenum">
              <a:rPr lang="en-US" smtClean="0"/>
              <a:t>‹#›</a:t>
            </a:fld>
            <a:endParaRPr lang="en-US"/>
          </a:p>
        </p:txBody>
      </p:sp>
    </p:spTree>
    <p:extLst>
      <p:ext uri="{BB962C8B-B14F-4D97-AF65-F5344CB8AC3E}">
        <p14:creationId xmlns:p14="http://schemas.microsoft.com/office/powerpoint/2010/main" val="1466364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F8C5045-9A0D-9147-BD07-901EFDF2EEFF}" type="datetimeFigureOut">
              <a:rPr lang="en-US" smtClean="0"/>
              <a:t>8/31/2020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A9487D-4C7F-274E-99A7-C45D4674AC5B}" type="slidenum">
              <a:rPr lang="en-US" smtClean="0"/>
              <a:t>‹#›</a:t>
            </a:fld>
            <a:endParaRPr lang="en-US"/>
          </a:p>
        </p:txBody>
      </p:sp>
    </p:spTree>
    <p:extLst>
      <p:ext uri="{BB962C8B-B14F-4D97-AF65-F5344CB8AC3E}">
        <p14:creationId xmlns:p14="http://schemas.microsoft.com/office/powerpoint/2010/main" val="20626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F8C5045-9A0D-9147-BD07-901EFDF2EEFF}" type="datetimeFigureOut">
              <a:rPr lang="en-US" smtClean="0"/>
              <a:t>8/31/2020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A9487D-4C7F-274E-99A7-C45D4674AC5B}" type="slidenum">
              <a:rPr lang="en-US" smtClean="0"/>
              <a:t>‹#›</a:t>
            </a:fld>
            <a:endParaRPr lang="en-US"/>
          </a:p>
        </p:txBody>
      </p:sp>
    </p:spTree>
    <p:extLst>
      <p:ext uri="{BB962C8B-B14F-4D97-AF65-F5344CB8AC3E}">
        <p14:creationId xmlns:p14="http://schemas.microsoft.com/office/powerpoint/2010/main" val="1346786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8C5045-9A0D-9147-BD07-901EFDF2EEFF}" type="datetimeFigureOut">
              <a:rPr lang="en-US" smtClean="0"/>
              <a:t>8/31/2020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A9487D-4C7F-274E-99A7-C45D4674AC5B}" type="slidenum">
              <a:rPr lang="en-US" smtClean="0"/>
              <a:t>‹#›</a:t>
            </a:fld>
            <a:endParaRPr lang="en-US"/>
          </a:p>
        </p:txBody>
      </p:sp>
    </p:spTree>
    <p:extLst>
      <p:ext uri="{BB962C8B-B14F-4D97-AF65-F5344CB8AC3E}">
        <p14:creationId xmlns:p14="http://schemas.microsoft.com/office/powerpoint/2010/main" val="2356314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8C5045-9A0D-9147-BD07-901EFDF2EEFF}" type="datetimeFigureOut">
              <a:rPr lang="en-US" smtClean="0"/>
              <a:t>8/31/2020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A9487D-4C7F-274E-99A7-C45D4674AC5B}" type="slidenum">
              <a:rPr lang="en-US" smtClean="0"/>
              <a:t>‹#›</a:t>
            </a:fld>
            <a:endParaRPr lang="en-US"/>
          </a:p>
        </p:txBody>
      </p:sp>
    </p:spTree>
    <p:extLst>
      <p:ext uri="{BB962C8B-B14F-4D97-AF65-F5344CB8AC3E}">
        <p14:creationId xmlns:p14="http://schemas.microsoft.com/office/powerpoint/2010/main" val="2389620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8C5045-9A0D-9147-BD07-901EFDF2EEFF}" type="datetimeFigureOut">
              <a:rPr lang="en-US" smtClean="0"/>
              <a:t>8/31/2020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A9487D-4C7F-274E-99A7-C45D4674AC5B}" type="slidenum">
              <a:rPr lang="en-US" smtClean="0"/>
              <a:t>‹#›</a:t>
            </a:fld>
            <a:endParaRPr lang="en-US"/>
          </a:p>
        </p:txBody>
      </p:sp>
    </p:spTree>
    <p:extLst>
      <p:ext uri="{BB962C8B-B14F-4D97-AF65-F5344CB8AC3E}">
        <p14:creationId xmlns:p14="http://schemas.microsoft.com/office/powerpoint/2010/main" val="3231533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8C5045-9A0D-9147-BD07-901EFDF2EEFF}" type="datetimeFigureOut">
              <a:rPr lang="en-US" smtClean="0"/>
              <a:t>8/31/2020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A9487D-4C7F-274E-99A7-C45D4674AC5B}" type="slidenum">
              <a:rPr lang="en-US" smtClean="0"/>
              <a:t>‹#›</a:t>
            </a:fld>
            <a:endParaRPr lang="en-US"/>
          </a:p>
        </p:txBody>
      </p:sp>
    </p:spTree>
    <p:extLst>
      <p:ext uri="{BB962C8B-B14F-4D97-AF65-F5344CB8AC3E}">
        <p14:creationId xmlns:p14="http://schemas.microsoft.com/office/powerpoint/2010/main" val="3575390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7.png"/><Relationship Id="rId3" Type="http://schemas.openxmlformats.org/officeDocument/2006/relationships/slideLayout" Target="../slideLayouts/slideLayout1.xml"/><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11" Type="http://schemas.openxmlformats.org/officeDocument/2006/relationships/image" Target="../media/image6.jpeg"/><Relationship Id="rId5" Type="http://schemas.openxmlformats.org/officeDocument/2006/relationships/image" Target="../media/image2.png"/><Relationship Id="rId10" Type="http://schemas.openxmlformats.org/officeDocument/2006/relationships/image" Target="../media/image5.jpeg"/><Relationship Id="rId4" Type="http://schemas.openxmlformats.org/officeDocument/2006/relationships/image" Target="../media/image1.jpg"/><Relationship Id="rId9" Type="http://schemas.microsoft.com/office/2007/relationships/hdphoto" Target="../media/hdphoto2.wdp"/><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12" Type="http://schemas.openxmlformats.org/officeDocument/2006/relationships/comments" Target="../comments/commen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QuickStyle" Target="../diagrams/quickStyle1.xml"/><Relationship Id="rId11" Type="http://schemas.openxmlformats.org/officeDocument/2006/relationships/image" Target="../media/image8.png"/><Relationship Id="rId5" Type="http://schemas.openxmlformats.org/officeDocument/2006/relationships/diagramLayout" Target="../diagrams/layout1.xml"/><Relationship Id="rId10" Type="http://schemas.openxmlformats.org/officeDocument/2006/relationships/image" Target="../media/image2.png"/><Relationship Id="rId4" Type="http://schemas.openxmlformats.org/officeDocument/2006/relationships/diagramData" Target="../diagrams/data1.xml"/><Relationship Id="rId9"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comments" Target="../comments/commen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www.ambic.org/" TargetMode="External"/><Relationship Id="rId5" Type="http://schemas.openxmlformats.org/officeDocument/2006/relationships/image" Target="../media/image2.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5.jpe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slideLayout" Target="../slideLayouts/slideLayout4.xml"/><Relationship Id="rId7" Type="http://schemas.openxmlformats.org/officeDocument/2006/relationships/image" Target="../media/image1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3.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18.png"/><Relationship Id="rId4" Type="http://schemas.openxmlformats.org/officeDocument/2006/relationships/image" Target="../media/image5.jpe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11" Type="http://schemas.openxmlformats.org/officeDocument/2006/relationships/image" Target="../media/image8.png"/><Relationship Id="rId5" Type="http://schemas.openxmlformats.org/officeDocument/2006/relationships/image" Target="../media/image5.jpeg"/><Relationship Id="rId10" Type="http://schemas.openxmlformats.org/officeDocument/2006/relationships/image" Target="../media/image22.emf"/><Relationship Id="rId4" Type="http://schemas.openxmlformats.org/officeDocument/2006/relationships/notesSlide" Target="../notesSlides/notesSlide4.xml"/><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jpeg"/><Relationship Id="rId5" Type="http://schemas.openxmlformats.org/officeDocument/2006/relationships/image" Target="../media/image23.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1648" y="3843496"/>
            <a:ext cx="8798644" cy="2185214"/>
          </a:xfrm>
          <a:prstGeom prst="rect">
            <a:avLst/>
          </a:prstGeom>
          <a:noFill/>
        </p:spPr>
        <p:txBody>
          <a:bodyPr wrap="square" rtlCol="0">
            <a:spAutoFit/>
          </a:bodyPr>
          <a:lstStyle/>
          <a:p>
            <a:pPr algn="ctr"/>
            <a:r>
              <a:rPr lang="en-US" sz="2800" b="1" dirty="0">
                <a:solidFill>
                  <a:srgbClr val="000090"/>
                </a:solidFill>
              </a:rPr>
              <a:t>Identifying Inhibitory Waste By-Products in High Density CHO Cell Cultures</a:t>
            </a:r>
          </a:p>
          <a:p>
            <a:pPr algn="ctr"/>
            <a:endParaRPr lang="en-US" sz="2800" b="1" dirty="0">
              <a:solidFill>
                <a:srgbClr val="000090"/>
              </a:solidFill>
            </a:endParaRPr>
          </a:p>
          <a:p>
            <a:pPr algn="ctr"/>
            <a:r>
              <a:rPr lang="en-US" b="1" dirty="0">
                <a:solidFill>
                  <a:srgbClr val="000090"/>
                </a:solidFill>
              </a:rPr>
              <a:t>Seongkyu Yoon / Michael J. </a:t>
            </a:r>
            <a:r>
              <a:rPr lang="en-US" b="1" dirty="0" err="1">
                <a:solidFill>
                  <a:srgbClr val="000090"/>
                </a:solidFill>
              </a:rPr>
              <a:t>Betenbaugh</a:t>
            </a:r>
            <a:endParaRPr lang="en-US" b="1" dirty="0">
              <a:solidFill>
                <a:srgbClr val="000090"/>
              </a:solidFill>
            </a:endParaRPr>
          </a:p>
          <a:p>
            <a:pPr algn="ctr"/>
            <a:r>
              <a:rPr lang="en-US" b="1" dirty="0">
                <a:solidFill>
                  <a:srgbClr val="000090"/>
                </a:solidFill>
              </a:rPr>
              <a:t>(UML/JHU)</a:t>
            </a:r>
          </a:p>
          <a:p>
            <a:pPr algn="ctr"/>
            <a:r>
              <a:rPr lang="en-US" sz="1600" b="1" dirty="0"/>
              <a:t>Project Update – August 2020</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000" y="2044701"/>
            <a:ext cx="0" cy="0"/>
          </a:xfrm>
          <a:prstGeom prst="rect">
            <a:avLst/>
          </a:prstGeom>
        </p:spPr>
      </p:pic>
      <p:grpSp>
        <p:nvGrpSpPr>
          <p:cNvPr id="13" name="Group 12"/>
          <p:cNvGrpSpPr/>
          <p:nvPr/>
        </p:nvGrpSpPr>
        <p:grpSpPr>
          <a:xfrm>
            <a:off x="231648" y="99993"/>
            <a:ext cx="8798644" cy="6737687"/>
            <a:chOff x="231648" y="99993"/>
            <a:chExt cx="8798644" cy="6737687"/>
          </a:xfrm>
        </p:grpSpPr>
        <p:sp>
          <p:nvSpPr>
            <p:cNvPr id="11" name="TextBox 10"/>
            <p:cNvSpPr txBox="1"/>
            <p:nvPr/>
          </p:nvSpPr>
          <p:spPr>
            <a:xfrm>
              <a:off x="736671" y="5963888"/>
              <a:ext cx="7699740" cy="461665"/>
            </a:xfrm>
            <a:prstGeom prst="rect">
              <a:avLst/>
            </a:prstGeom>
            <a:noFill/>
          </p:spPr>
          <p:txBody>
            <a:bodyPr wrap="square" rtlCol="0">
              <a:spAutoFit/>
            </a:bodyPr>
            <a:lstStyle/>
            <a:p>
              <a:pPr algn="ctr"/>
              <a:r>
                <a:rPr lang="en-US" sz="1200" b="1" dirty="0">
                  <a:solidFill>
                    <a:srgbClr val="FF0000"/>
                  </a:solidFill>
                </a:rPr>
                <a:t>A  National  Science  Foundation-facilitated academic – industry – government  consortia to  advance  precompetitive  knowledge  in  biomanufacturing</a:t>
              </a:r>
            </a:p>
          </p:txBody>
        </p:sp>
        <p:pic>
          <p:nvPicPr>
            <p:cNvPr id="14" name="Picture 13" descr="AMBIC-horizontal.png"/>
            <p:cNvPicPr>
              <a:picLocks noChangeAspect="1"/>
            </p:cNvPicPr>
            <p:nvPr/>
          </p:nvPicPr>
          <p:blipFill rotWithShape="1">
            <a:blip r:embed="rId5">
              <a:extLst>
                <a:ext uri="{28A0092B-C50C-407E-A947-70E740481C1C}">
                  <a14:useLocalDpi xmlns:a14="http://schemas.microsoft.com/office/drawing/2010/main" val="0"/>
                </a:ext>
              </a:extLst>
            </a:blip>
            <a:srcRect r="38298"/>
            <a:stretch/>
          </p:blipFill>
          <p:spPr>
            <a:xfrm>
              <a:off x="2605210" y="399302"/>
              <a:ext cx="3949441" cy="860554"/>
            </a:xfrm>
            <a:prstGeom prst="rect">
              <a:avLst/>
            </a:prstGeom>
            <a:noFill/>
            <a:ln w="28575">
              <a:noFill/>
            </a:ln>
          </p:spPr>
        </p:pic>
        <p:pic>
          <p:nvPicPr>
            <p:cNvPr id="4" name="Picture 3" descr="UD_Logo.jpg"/>
            <p:cNvPicPr>
              <a:picLocks noChangeAspect="1"/>
            </p:cNvPicPr>
            <p:nvPr/>
          </p:nvPicPr>
          <p:blipFill>
            <a:blip r:embed="rId6">
              <a:extLst>
                <a:ext uri="{BEBA8EAE-BF5A-486C-A8C5-ECC9F3942E4B}">
                  <a14:imgProps xmlns:a14="http://schemas.microsoft.com/office/drawing/2010/main">
                    <a14:imgLayer r:embed="rId7">
                      <a14:imgEffect>
                        <a14:sharpenSoften amount="100000"/>
                      </a14:imgEffect>
                    </a14:imgLayer>
                  </a14:imgProps>
                </a:ext>
                <a:ext uri="{28A0092B-C50C-407E-A947-70E740481C1C}">
                  <a14:useLocalDpi xmlns:a14="http://schemas.microsoft.com/office/drawing/2010/main" val="0"/>
                </a:ext>
              </a:extLst>
            </a:blip>
            <a:stretch>
              <a:fillRect/>
            </a:stretch>
          </p:blipFill>
          <p:spPr>
            <a:xfrm>
              <a:off x="3850607" y="1353504"/>
              <a:ext cx="1560726" cy="629656"/>
            </a:xfrm>
            <a:prstGeom prst="rect">
              <a:avLst/>
            </a:prstGeom>
          </p:spPr>
        </p:pic>
        <p:pic>
          <p:nvPicPr>
            <p:cNvPr id="5" name="Picture 4" descr="Johns_Hopkins_Logo.png"/>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a:off x="736671" y="1376498"/>
              <a:ext cx="2852988" cy="587740"/>
            </a:xfrm>
            <a:prstGeom prst="rect">
              <a:avLst/>
            </a:prstGeom>
          </p:spPr>
        </p:pic>
        <p:pic>
          <p:nvPicPr>
            <p:cNvPr id="9" name="Picture 8" descr="NSF.jpe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1648" y="99993"/>
              <a:ext cx="1099312" cy="1107640"/>
            </a:xfrm>
            <a:prstGeom prst="rect">
              <a:avLst/>
            </a:prstGeom>
            <a:solidFill>
              <a:srgbClr val="F8DE28"/>
            </a:solidFill>
          </p:spPr>
        </p:pic>
        <p:pic>
          <p:nvPicPr>
            <p:cNvPr id="6" name="Picture 5" descr="Clemson_Logo.png"/>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tretch>
              <a:fillRect/>
            </a:stretch>
          </p:blipFill>
          <p:spPr>
            <a:xfrm>
              <a:off x="6049522" y="1344985"/>
              <a:ext cx="2219325" cy="638175"/>
            </a:xfrm>
            <a:prstGeom prst="rect">
              <a:avLst/>
            </a:prstGeom>
          </p:spPr>
        </p:pic>
        <p:sp>
          <p:nvSpPr>
            <p:cNvPr id="7" name="TextBox 6"/>
            <p:cNvSpPr txBox="1"/>
            <p:nvPr/>
          </p:nvSpPr>
          <p:spPr>
            <a:xfrm>
              <a:off x="7267808" y="6386048"/>
              <a:ext cx="1762484" cy="369332"/>
            </a:xfrm>
            <a:prstGeom prst="rect">
              <a:avLst/>
            </a:prstGeom>
            <a:noFill/>
          </p:spPr>
          <p:txBody>
            <a:bodyPr wrap="none" rtlCol="0">
              <a:spAutoFit/>
            </a:bodyPr>
            <a:lstStyle/>
            <a:p>
              <a:r>
                <a:rPr lang="en-US" dirty="0" err="1"/>
                <a:t>www.ambic.org</a:t>
              </a:r>
              <a:endParaRPr lang="en-US" dirty="0"/>
            </a:p>
          </p:txBody>
        </p:sp>
        <p:sp>
          <p:nvSpPr>
            <p:cNvPr id="8" name="TextBox 7"/>
            <p:cNvSpPr txBox="1"/>
            <p:nvPr/>
          </p:nvSpPr>
          <p:spPr>
            <a:xfrm>
              <a:off x="568960" y="2858472"/>
              <a:ext cx="8006080" cy="584775"/>
            </a:xfrm>
            <a:prstGeom prst="rect">
              <a:avLst/>
            </a:prstGeom>
            <a:noFill/>
          </p:spPr>
          <p:txBody>
            <a:bodyPr wrap="square" rtlCol="0">
              <a:spAutoFit/>
            </a:bodyPr>
            <a:lstStyle/>
            <a:p>
              <a:pPr algn="ctr"/>
              <a:r>
                <a:rPr lang="en-US" sz="1600" b="1" dirty="0"/>
                <a:t>Industry/University Cooperative Research Center (I/UCRC) </a:t>
              </a:r>
            </a:p>
            <a:p>
              <a:pPr algn="ctr"/>
              <a:r>
                <a:rPr lang="en-US" sz="1600" b="1" dirty="0"/>
                <a:t>Advanced Mammalian Biomanufacturing Innovation Center (AMBIC)</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5259" y="2014505"/>
              <a:ext cx="1828800" cy="793700"/>
            </a:xfrm>
            <a:prstGeom prst="rect">
              <a:avLst/>
            </a:prstGeom>
          </p:spPr>
        </p:pic>
        <p:sp>
          <p:nvSpPr>
            <p:cNvPr id="12" name="Rectangle 11"/>
            <p:cNvSpPr/>
            <p:nvPr/>
          </p:nvSpPr>
          <p:spPr>
            <a:xfrm>
              <a:off x="1330960" y="6406793"/>
              <a:ext cx="6482080" cy="430887"/>
            </a:xfrm>
            <a:prstGeom prst="rect">
              <a:avLst/>
            </a:prstGeom>
          </p:spPr>
          <p:txBody>
            <a:bodyPr wrap="square">
              <a:spAutoFit/>
            </a:bodyPr>
            <a:lstStyle/>
            <a:p>
              <a:pPr algn="ctr"/>
              <a:r>
                <a:rPr lang="en-US" sz="1100" dirty="0"/>
                <a:t>Contents are Proprietary to AMBIC and its Members</a:t>
              </a:r>
            </a:p>
            <a:p>
              <a:pPr algn="ctr"/>
              <a:r>
                <a:rPr lang="en-US" sz="1100" dirty="0"/>
                <a:t>Terms of Center Membership Agreement Apply</a:t>
              </a:r>
            </a:p>
          </p:txBody>
        </p:sp>
      </p:grpSp>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61713" y="1978901"/>
            <a:ext cx="821135" cy="809586"/>
          </a:xfrm>
          <a:prstGeom prst="rect">
            <a:avLst/>
          </a:prstGeom>
        </p:spPr>
      </p:pic>
      <p:pic>
        <p:nvPicPr>
          <p:cNvPr id="16" name="Audio 15">
            <a:hlinkClick r:id="" action="ppaction://media"/>
            <a:extLst>
              <a:ext uri="{FF2B5EF4-FFF2-40B4-BE49-F238E27FC236}">
                <a16:creationId xmlns:a16="http://schemas.microsoft.com/office/drawing/2014/main" id="{61783A53-6040-DD4E-B3F3-2E810A7E6F7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10106342"/>
      </p:ext>
    </p:extLst>
  </p:cSld>
  <p:clrMapOvr>
    <a:masterClrMapping/>
  </p:clrMapOvr>
  <mc:AlternateContent xmlns:mc="http://schemas.openxmlformats.org/markup-compatibility/2006" xmlns:p14="http://schemas.microsoft.com/office/powerpoint/2010/main">
    <mc:Choice Requires="p14">
      <p:transition spd="slow" p14:dur="2000" advTm="43183"/>
    </mc:Choice>
    <mc:Fallback xmlns="">
      <p:transition spd="slow" advTm="43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8918" y="290073"/>
            <a:ext cx="7719322" cy="1143000"/>
          </a:xfrm>
        </p:spPr>
        <p:txBody>
          <a:bodyPr>
            <a:noAutofit/>
          </a:bodyPr>
          <a:lstStyle/>
          <a:p>
            <a:r>
              <a:rPr lang="en-US" b="1" dirty="0">
                <a:solidFill>
                  <a:srgbClr val="000090"/>
                </a:solidFill>
              </a:rPr>
              <a:t>Challenges, Risks &amp; Mitigation Strategies</a:t>
            </a:r>
          </a:p>
        </p:txBody>
      </p:sp>
      <p:sp>
        <p:nvSpPr>
          <p:cNvPr id="3" name="Content Placeholder 2"/>
          <p:cNvSpPr>
            <a:spLocks noGrp="1"/>
          </p:cNvSpPr>
          <p:nvPr>
            <p:ph idx="1"/>
          </p:nvPr>
        </p:nvSpPr>
        <p:spPr>
          <a:xfrm>
            <a:off x="1018278" y="1679170"/>
            <a:ext cx="7719322" cy="4672417"/>
          </a:xfrm>
        </p:spPr>
        <p:txBody>
          <a:bodyPr>
            <a:normAutofit fontScale="92500" lnSpcReduction="10000"/>
          </a:bodyPr>
          <a:lstStyle/>
          <a:p>
            <a:pPr>
              <a:spcBef>
                <a:spcPts val="0"/>
              </a:spcBef>
              <a:spcAft>
                <a:spcPts val="1200"/>
              </a:spcAft>
            </a:pPr>
            <a:r>
              <a:rPr lang="en-US" sz="2800" b="1" dirty="0"/>
              <a:t>Media Optimization:</a:t>
            </a:r>
          </a:p>
          <a:p>
            <a:pPr lvl="1">
              <a:spcBef>
                <a:spcPts val="0"/>
              </a:spcBef>
              <a:spcAft>
                <a:spcPts val="1200"/>
              </a:spcAft>
            </a:pPr>
            <a:r>
              <a:rPr lang="en-US" sz="2400" dirty="0"/>
              <a:t>Batch culture in shake flasks</a:t>
            </a:r>
          </a:p>
          <a:p>
            <a:pPr>
              <a:spcBef>
                <a:spcPts val="0"/>
              </a:spcBef>
              <a:spcAft>
                <a:spcPts val="1200"/>
              </a:spcAft>
            </a:pPr>
            <a:r>
              <a:rPr lang="en-US" sz="2800" b="1" dirty="0"/>
              <a:t>Clone Development:</a:t>
            </a:r>
          </a:p>
          <a:p>
            <a:pPr lvl="1">
              <a:spcBef>
                <a:spcPts val="0"/>
              </a:spcBef>
              <a:spcAft>
                <a:spcPts val="1200"/>
              </a:spcAft>
            </a:pPr>
            <a:r>
              <a:rPr lang="en-US" sz="2400" dirty="0"/>
              <a:t>Batch culture, transient transfection</a:t>
            </a:r>
          </a:p>
          <a:p>
            <a:pPr lvl="1">
              <a:spcBef>
                <a:spcPts val="0"/>
              </a:spcBef>
              <a:spcAft>
                <a:spcPts val="1200"/>
              </a:spcAft>
            </a:pPr>
            <a:r>
              <a:rPr lang="en-US" sz="2400" dirty="0"/>
              <a:t>Stable clones?</a:t>
            </a:r>
          </a:p>
          <a:p>
            <a:pPr>
              <a:spcBef>
                <a:spcPts val="0"/>
              </a:spcBef>
              <a:spcAft>
                <a:spcPts val="1200"/>
              </a:spcAft>
            </a:pPr>
            <a:r>
              <a:rPr lang="en-US" sz="2800" b="1" dirty="0"/>
              <a:t>Biomarkers limitation on identification</a:t>
            </a:r>
          </a:p>
          <a:p>
            <a:pPr lvl="1">
              <a:spcBef>
                <a:spcPts val="0"/>
              </a:spcBef>
              <a:spcAft>
                <a:spcPts val="1200"/>
              </a:spcAft>
            </a:pPr>
            <a:r>
              <a:rPr lang="en-US" sz="2000" dirty="0"/>
              <a:t>Metabolomics without </a:t>
            </a:r>
            <a:r>
              <a:rPr lang="en-US" sz="2000" dirty="0" err="1"/>
              <a:t>GeM</a:t>
            </a:r>
            <a:r>
              <a:rPr lang="en-US" sz="2000" dirty="0"/>
              <a:t> (not ready)</a:t>
            </a:r>
          </a:p>
          <a:p>
            <a:pPr lvl="1">
              <a:spcBef>
                <a:spcPts val="0"/>
              </a:spcBef>
              <a:spcAft>
                <a:spcPts val="1200"/>
              </a:spcAft>
            </a:pPr>
            <a:r>
              <a:rPr lang="en-US" sz="2000" dirty="0"/>
              <a:t>Based on the accumulation</a:t>
            </a:r>
            <a:r>
              <a:rPr lang="en-US" sz="2000" dirty="0">
                <a:sym typeface="Wingdings" panose="05000000000000000000" pitchFamily="2" charset="2"/>
              </a:rPr>
              <a:t> metabolic pathway (</a:t>
            </a:r>
            <a:r>
              <a:rPr lang="en-US" sz="2000" dirty="0" err="1">
                <a:sym typeface="Wingdings" panose="05000000000000000000" pitchFamily="2" charset="2"/>
              </a:rPr>
              <a:t>GeM</a:t>
            </a:r>
            <a:r>
              <a:rPr lang="en-US" sz="2000" dirty="0">
                <a:sym typeface="Wingdings" panose="05000000000000000000" pitchFamily="2" charset="2"/>
              </a:rPr>
              <a:t>)</a:t>
            </a:r>
          </a:p>
          <a:p>
            <a:pPr lvl="1">
              <a:spcBef>
                <a:spcPts val="0"/>
              </a:spcBef>
              <a:spcAft>
                <a:spcPts val="1200"/>
              </a:spcAft>
            </a:pPr>
            <a:r>
              <a:rPr lang="en-US" sz="2000" dirty="0">
                <a:sym typeface="Wingdings" panose="05000000000000000000" pitchFamily="2" charset="2"/>
              </a:rPr>
              <a:t>Not a controlled process  bioreactor </a:t>
            </a:r>
          </a:p>
          <a:p>
            <a:pPr lvl="1">
              <a:spcBef>
                <a:spcPts val="0"/>
              </a:spcBef>
              <a:spcAft>
                <a:spcPts val="1200"/>
              </a:spcAft>
            </a:pPr>
            <a:r>
              <a:rPr lang="en-US" sz="2000" dirty="0">
                <a:sym typeface="Wingdings" panose="05000000000000000000" pitchFamily="2" charset="2"/>
              </a:rPr>
              <a:t>Few inhibitors  metabolic pathway  enhancers/ inhibitors</a:t>
            </a:r>
          </a:p>
          <a:p>
            <a:pPr marL="457200" lvl="1" indent="0">
              <a:spcBef>
                <a:spcPts val="0"/>
              </a:spcBef>
              <a:spcAft>
                <a:spcPts val="1200"/>
              </a:spcAft>
              <a:buNone/>
            </a:pPr>
            <a:endParaRPr lang="en-US" sz="2000" b="1" dirty="0"/>
          </a:p>
        </p:txBody>
      </p:sp>
      <p:sp>
        <p:nvSpPr>
          <p:cNvPr id="14" name="TextBox 13"/>
          <p:cNvSpPr txBox="1"/>
          <p:nvPr/>
        </p:nvSpPr>
        <p:spPr>
          <a:xfrm>
            <a:off x="3942080" y="6524308"/>
            <a:ext cx="1265090" cy="338554"/>
          </a:xfrm>
          <a:prstGeom prst="rect">
            <a:avLst/>
          </a:prstGeom>
          <a:noFill/>
        </p:spPr>
        <p:txBody>
          <a:bodyPr wrap="none" rtlCol="0">
            <a:spAutoFit/>
          </a:bodyPr>
          <a:lstStyle/>
          <a:p>
            <a:r>
              <a:rPr lang="en-US" sz="1600"/>
              <a:t>Confidential</a:t>
            </a:r>
          </a:p>
        </p:txBody>
      </p:sp>
      <p:grpSp>
        <p:nvGrpSpPr>
          <p:cNvPr id="15" name="Group 14"/>
          <p:cNvGrpSpPr/>
          <p:nvPr/>
        </p:nvGrpSpPr>
        <p:grpSpPr>
          <a:xfrm>
            <a:off x="-4335" y="-4647"/>
            <a:ext cx="938719" cy="6656680"/>
            <a:chOff x="-4335" y="-4647"/>
            <a:chExt cx="938719" cy="6656680"/>
          </a:xfrm>
        </p:grpSpPr>
        <p:pic>
          <p:nvPicPr>
            <p:cNvPr id="16" name="Picture 15" descr="NSF.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463" y="5734169"/>
              <a:ext cx="914400" cy="921327"/>
            </a:xfrm>
            <a:prstGeom prst="rect">
              <a:avLst/>
            </a:prstGeom>
          </p:spPr>
        </p:pic>
        <p:grpSp>
          <p:nvGrpSpPr>
            <p:cNvPr id="17" name="Group 16"/>
            <p:cNvGrpSpPr>
              <a:grpSpLocks noChangeAspect="1"/>
            </p:cNvGrpSpPr>
            <p:nvPr/>
          </p:nvGrpSpPr>
          <p:grpSpPr>
            <a:xfrm rot="16200000">
              <a:off x="-2361428" y="2352446"/>
              <a:ext cx="5652905" cy="938719"/>
              <a:chOff x="325118" y="2690361"/>
              <a:chExt cx="6178995" cy="1026083"/>
            </a:xfrm>
          </p:grpSpPr>
          <p:sp>
            <p:nvSpPr>
              <p:cNvPr id="18" name="Rectangle 17"/>
              <p:cNvSpPr/>
              <p:nvPr/>
            </p:nvSpPr>
            <p:spPr>
              <a:xfrm rot="5400000">
                <a:off x="2914007" y="106209"/>
                <a:ext cx="999501" cy="6177280"/>
              </a:xfrm>
              <a:prstGeom prst="rect">
                <a:avLst/>
              </a:prstGeom>
              <a:solidFill>
                <a:srgbClr val="F8DE28"/>
              </a:solidFill>
              <a:ln>
                <a:solidFill>
                  <a:srgbClr val="FBEC8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AMBIC-horizontal.png"/>
              <p:cNvPicPr>
                <a:picLocks noChangeAspect="1"/>
              </p:cNvPicPr>
              <p:nvPr/>
            </p:nvPicPr>
            <p:blipFill rotWithShape="1">
              <a:blip r:embed="rId5">
                <a:extLst>
                  <a:ext uri="{28A0092B-C50C-407E-A947-70E740481C1C}">
                    <a14:useLocalDpi xmlns:a14="http://schemas.microsoft.com/office/drawing/2010/main" val="0"/>
                  </a:ext>
                </a:extLst>
              </a:blip>
              <a:srcRect r="38824"/>
              <a:stretch/>
            </p:blipFill>
            <p:spPr>
              <a:xfrm>
                <a:off x="395795" y="2834194"/>
                <a:ext cx="3356340" cy="737618"/>
              </a:xfrm>
              <a:prstGeom prst="rect">
                <a:avLst/>
              </a:prstGeom>
              <a:solidFill>
                <a:schemeClr val="accent3">
                  <a:lumMod val="75000"/>
                </a:schemeClr>
              </a:solidFill>
              <a:ln>
                <a:noFill/>
              </a:ln>
            </p:spPr>
          </p:pic>
          <p:sp>
            <p:nvSpPr>
              <p:cNvPr id="20" name="TextBox 19"/>
              <p:cNvSpPr txBox="1"/>
              <p:nvPr/>
            </p:nvSpPr>
            <p:spPr>
              <a:xfrm>
                <a:off x="3702014" y="2690361"/>
                <a:ext cx="2802099" cy="1026083"/>
              </a:xfrm>
              <a:prstGeom prst="rect">
                <a:avLst/>
              </a:prstGeom>
              <a:solidFill>
                <a:srgbClr val="F8DE28"/>
              </a:solidFill>
              <a:ln>
                <a:noFill/>
              </a:ln>
            </p:spPr>
            <p:txBody>
              <a:bodyPr wrap="none" rtlCol="0">
                <a:spAutoFit/>
              </a:bodyPr>
              <a:lstStyle/>
              <a:p>
                <a:r>
                  <a:rPr lang="en-US" sz="1100" b="1" dirty="0">
                    <a:solidFill>
                      <a:srgbClr val="211D7D"/>
                    </a:solidFill>
                  </a:rPr>
                  <a:t>Johns Hopkins University</a:t>
                </a:r>
              </a:p>
              <a:p>
                <a:r>
                  <a:rPr lang="en-US" sz="1100" b="1" dirty="0">
                    <a:solidFill>
                      <a:srgbClr val="211D7D"/>
                    </a:solidFill>
                  </a:rPr>
                  <a:t>Clemson University</a:t>
                </a:r>
              </a:p>
              <a:p>
                <a:r>
                  <a:rPr lang="en-US" sz="1100" b="1" dirty="0">
                    <a:solidFill>
                      <a:srgbClr val="211D7D"/>
                    </a:solidFill>
                  </a:rPr>
                  <a:t>University of Delaware</a:t>
                </a:r>
              </a:p>
              <a:p>
                <a:r>
                  <a:rPr lang="en-US" sz="1100" b="1" dirty="0">
                    <a:solidFill>
                      <a:srgbClr val="211D7D"/>
                    </a:solidFill>
                  </a:rPr>
                  <a:t>University of Massachusetts Lowell</a:t>
                </a:r>
              </a:p>
              <a:p>
                <a:r>
                  <a:rPr lang="en-US" sz="1100" b="1" dirty="0">
                    <a:solidFill>
                      <a:srgbClr val="211D7D"/>
                    </a:solidFill>
                  </a:rPr>
                  <a:t>University of Maryland</a:t>
                </a:r>
              </a:p>
            </p:txBody>
          </p:sp>
        </p:grpSp>
      </p:grpSp>
      <p:pic>
        <p:nvPicPr>
          <p:cNvPr id="4" name="Audio 3">
            <a:hlinkClick r:id="" action="ppaction://media"/>
            <a:extLst>
              <a:ext uri="{FF2B5EF4-FFF2-40B4-BE49-F238E27FC236}">
                <a16:creationId xmlns:a16="http://schemas.microsoft.com/office/drawing/2014/main" id="{9C58EBEC-C81E-104B-BB39-2F28C9CC45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5416751"/>
      </p:ext>
    </p:extLst>
  </p:cSld>
  <p:clrMapOvr>
    <a:masterClrMapping/>
  </p:clrMapOvr>
  <mc:AlternateContent xmlns:mc="http://schemas.openxmlformats.org/markup-compatibility/2006" xmlns:p14="http://schemas.microsoft.com/office/powerpoint/2010/main">
    <mc:Choice Requires="p14">
      <p:transition spd="slow" p14:dur="2000" advTm="83457"/>
    </mc:Choice>
    <mc:Fallback xmlns="">
      <p:transition spd="slow" advTm="83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8918" y="290073"/>
            <a:ext cx="7719322" cy="1143000"/>
          </a:xfrm>
        </p:spPr>
        <p:txBody>
          <a:bodyPr>
            <a:noAutofit/>
          </a:bodyPr>
          <a:lstStyle/>
          <a:p>
            <a:r>
              <a:rPr lang="en-US" b="1" dirty="0">
                <a:solidFill>
                  <a:srgbClr val="000090"/>
                </a:solidFill>
              </a:rPr>
              <a:t>Timeline &amp; Milestone Map</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88198405"/>
              </p:ext>
            </p:extLst>
          </p:nvPr>
        </p:nvGraphicFramePr>
        <p:xfrm>
          <a:off x="1350095" y="1460500"/>
          <a:ext cx="7378268" cy="48910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p:cNvSpPr txBox="1"/>
          <p:nvPr/>
        </p:nvSpPr>
        <p:spPr>
          <a:xfrm>
            <a:off x="3942080" y="6524308"/>
            <a:ext cx="1265090" cy="338554"/>
          </a:xfrm>
          <a:prstGeom prst="rect">
            <a:avLst/>
          </a:prstGeom>
          <a:noFill/>
        </p:spPr>
        <p:txBody>
          <a:bodyPr wrap="none" rtlCol="0">
            <a:spAutoFit/>
          </a:bodyPr>
          <a:lstStyle/>
          <a:p>
            <a:r>
              <a:rPr lang="en-US" sz="1600"/>
              <a:t>Confidential</a:t>
            </a:r>
          </a:p>
        </p:txBody>
      </p:sp>
      <p:grpSp>
        <p:nvGrpSpPr>
          <p:cNvPr id="15" name="Group 14"/>
          <p:cNvGrpSpPr/>
          <p:nvPr/>
        </p:nvGrpSpPr>
        <p:grpSpPr>
          <a:xfrm>
            <a:off x="-4335" y="-4647"/>
            <a:ext cx="938719" cy="6656680"/>
            <a:chOff x="-4335" y="-4647"/>
            <a:chExt cx="938719" cy="6656680"/>
          </a:xfrm>
        </p:grpSpPr>
        <p:pic>
          <p:nvPicPr>
            <p:cNvPr id="16" name="Picture 15" descr="NSF.jpe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3463" y="5734169"/>
              <a:ext cx="914400" cy="921327"/>
            </a:xfrm>
            <a:prstGeom prst="rect">
              <a:avLst/>
            </a:prstGeom>
          </p:spPr>
        </p:pic>
        <p:grpSp>
          <p:nvGrpSpPr>
            <p:cNvPr id="17" name="Group 16"/>
            <p:cNvGrpSpPr>
              <a:grpSpLocks noChangeAspect="1"/>
            </p:cNvGrpSpPr>
            <p:nvPr/>
          </p:nvGrpSpPr>
          <p:grpSpPr>
            <a:xfrm rot="16200000">
              <a:off x="-2361428" y="2352446"/>
              <a:ext cx="5652905" cy="938719"/>
              <a:chOff x="325118" y="2690361"/>
              <a:chExt cx="6178995" cy="1026083"/>
            </a:xfrm>
          </p:grpSpPr>
          <p:sp>
            <p:nvSpPr>
              <p:cNvPr id="18" name="Rectangle 17"/>
              <p:cNvSpPr/>
              <p:nvPr/>
            </p:nvSpPr>
            <p:spPr>
              <a:xfrm rot="5400000">
                <a:off x="2914007" y="106209"/>
                <a:ext cx="999501" cy="6177280"/>
              </a:xfrm>
              <a:prstGeom prst="rect">
                <a:avLst/>
              </a:prstGeom>
              <a:solidFill>
                <a:srgbClr val="F8DE28"/>
              </a:solidFill>
              <a:ln>
                <a:solidFill>
                  <a:srgbClr val="FBEC8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AMBIC-horizontal.png"/>
              <p:cNvPicPr>
                <a:picLocks noChangeAspect="1"/>
              </p:cNvPicPr>
              <p:nvPr/>
            </p:nvPicPr>
            <p:blipFill rotWithShape="1">
              <a:blip r:embed="rId10">
                <a:extLst>
                  <a:ext uri="{28A0092B-C50C-407E-A947-70E740481C1C}">
                    <a14:useLocalDpi xmlns:a14="http://schemas.microsoft.com/office/drawing/2010/main" val="0"/>
                  </a:ext>
                </a:extLst>
              </a:blip>
              <a:srcRect r="38824"/>
              <a:stretch/>
            </p:blipFill>
            <p:spPr>
              <a:xfrm>
                <a:off x="395795" y="2834194"/>
                <a:ext cx="3356340" cy="737618"/>
              </a:xfrm>
              <a:prstGeom prst="rect">
                <a:avLst/>
              </a:prstGeom>
              <a:solidFill>
                <a:schemeClr val="accent3">
                  <a:lumMod val="75000"/>
                </a:schemeClr>
              </a:solidFill>
              <a:ln>
                <a:noFill/>
              </a:ln>
            </p:spPr>
          </p:pic>
          <p:sp>
            <p:nvSpPr>
              <p:cNvPr id="20" name="TextBox 19"/>
              <p:cNvSpPr txBox="1"/>
              <p:nvPr/>
            </p:nvSpPr>
            <p:spPr>
              <a:xfrm>
                <a:off x="3702014" y="2690361"/>
                <a:ext cx="2802099" cy="1026083"/>
              </a:xfrm>
              <a:prstGeom prst="rect">
                <a:avLst/>
              </a:prstGeom>
              <a:solidFill>
                <a:srgbClr val="F8DE28"/>
              </a:solidFill>
              <a:ln>
                <a:noFill/>
              </a:ln>
            </p:spPr>
            <p:txBody>
              <a:bodyPr wrap="none" rtlCol="0">
                <a:spAutoFit/>
              </a:bodyPr>
              <a:lstStyle/>
              <a:p>
                <a:r>
                  <a:rPr lang="en-US" sz="1100" b="1" dirty="0">
                    <a:solidFill>
                      <a:srgbClr val="211D7D"/>
                    </a:solidFill>
                  </a:rPr>
                  <a:t>Johns Hopkins University</a:t>
                </a:r>
              </a:p>
              <a:p>
                <a:r>
                  <a:rPr lang="en-US" sz="1100" b="1" dirty="0">
                    <a:solidFill>
                      <a:srgbClr val="211D7D"/>
                    </a:solidFill>
                  </a:rPr>
                  <a:t>Clemson University</a:t>
                </a:r>
              </a:p>
              <a:p>
                <a:r>
                  <a:rPr lang="en-US" sz="1100" b="1" dirty="0">
                    <a:solidFill>
                      <a:srgbClr val="211D7D"/>
                    </a:solidFill>
                  </a:rPr>
                  <a:t>University of Delaware</a:t>
                </a:r>
              </a:p>
              <a:p>
                <a:r>
                  <a:rPr lang="en-US" sz="1100" b="1" dirty="0">
                    <a:solidFill>
                      <a:srgbClr val="211D7D"/>
                    </a:solidFill>
                  </a:rPr>
                  <a:t>University of Massachusetts Lowell</a:t>
                </a:r>
              </a:p>
              <a:p>
                <a:r>
                  <a:rPr lang="en-US" sz="1100" b="1" dirty="0">
                    <a:solidFill>
                      <a:srgbClr val="211D7D"/>
                    </a:solidFill>
                  </a:rPr>
                  <a:t>University of Maryland</a:t>
                </a:r>
              </a:p>
            </p:txBody>
          </p:sp>
        </p:grpSp>
      </p:grpSp>
      <p:pic>
        <p:nvPicPr>
          <p:cNvPr id="3" name="Audio 2">
            <a:hlinkClick r:id="" action="ppaction://media"/>
            <a:extLst>
              <a:ext uri="{FF2B5EF4-FFF2-40B4-BE49-F238E27FC236}">
                <a16:creationId xmlns:a16="http://schemas.microsoft.com/office/drawing/2014/main" id="{214EE8F7-9925-FE4E-AF77-53D8CA538BD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18732271"/>
      </p:ext>
    </p:extLst>
  </p:cSld>
  <p:clrMapOvr>
    <a:masterClrMapping/>
  </p:clrMapOvr>
  <mc:AlternateContent xmlns:mc="http://schemas.openxmlformats.org/markup-compatibility/2006" xmlns:p14="http://schemas.microsoft.com/office/powerpoint/2010/main">
    <mc:Choice Requires="p14">
      <p:transition spd="slow" p14:dur="2000" advTm="116204"/>
    </mc:Choice>
    <mc:Fallback xmlns="">
      <p:transition spd="slow" advTm="116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8918" y="290073"/>
            <a:ext cx="7719322" cy="1143000"/>
          </a:xfrm>
        </p:spPr>
        <p:txBody>
          <a:bodyPr>
            <a:noAutofit/>
          </a:bodyPr>
          <a:lstStyle/>
          <a:p>
            <a:r>
              <a:rPr lang="en-US" b="1" dirty="0">
                <a:solidFill>
                  <a:srgbClr val="000090"/>
                </a:solidFill>
              </a:rPr>
              <a:t>Signature Achievements </a:t>
            </a:r>
          </a:p>
        </p:txBody>
      </p:sp>
      <p:sp>
        <p:nvSpPr>
          <p:cNvPr id="3" name="Content Placeholder 2"/>
          <p:cNvSpPr>
            <a:spLocks noGrp="1"/>
          </p:cNvSpPr>
          <p:nvPr>
            <p:ph idx="1"/>
          </p:nvPr>
        </p:nvSpPr>
        <p:spPr>
          <a:xfrm>
            <a:off x="1018278" y="1460500"/>
            <a:ext cx="7719322" cy="4891088"/>
          </a:xfrm>
        </p:spPr>
        <p:txBody>
          <a:bodyPr>
            <a:normAutofit/>
          </a:bodyPr>
          <a:lstStyle/>
          <a:p>
            <a:pPr>
              <a:spcBef>
                <a:spcPts val="0"/>
              </a:spcBef>
              <a:spcAft>
                <a:spcPts val="1200"/>
              </a:spcAft>
            </a:pPr>
            <a:r>
              <a:rPr lang="en-US" sz="2800" dirty="0"/>
              <a:t>Genome-scale model improved and applied for critical genes and AA conc. range identification</a:t>
            </a:r>
          </a:p>
          <a:p>
            <a:pPr>
              <a:spcBef>
                <a:spcPts val="0"/>
              </a:spcBef>
              <a:spcAft>
                <a:spcPts val="1200"/>
              </a:spcAft>
            </a:pPr>
            <a:r>
              <a:rPr lang="en-US" sz="2800" dirty="0"/>
              <a:t>Four critical CHO cell genes cloned and transfected, IM conc. </a:t>
            </a:r>
            <a:r>
              <a:rPr lang="en-US" sz="2800" dirty="0">
                <a:sym typeface="Wingdings"/>
              </a:rPr>
              <a:t>↓, peak VCD 50.9% ↑ in batch culture</a:t>
            </a:r>
          </a:p>
          <a:p>
            <a:pPr>
              <a:spcBef>
                <a:spcPts val="0"/>
              </a:spcBef>
              <a:spcAft>
                <a:spcPts val="1200"/>
              </a:spcAft>
            </a:pPr>
            <a:r>
              <a:rPr lang="en-US" sz="2800" dirty="0">
                <a:sym typeface="Wingdings"/>
              </a:rPr>
              <a:t>PB screening DoE showing 5 AA ↓(Gln, Ile, </a:t>
            </a:r>
            <a:r>
              <a:rPr lang="en-US" sz="2800" dirty="0" err="1">
                <a:sym typeface="Wingdings"/>
              </a:rPr>
              <a:t>Asn</a:t>
            </a:r>
            <a:r>
              <a:rPr lang="en-US" sz="2800" dirty="0">
                <a:sym typeface="Wingdings"/>
              </a:rPr>
              <a:t>, Leu, </a:t>
            </a:r>
            <a:r>
              <a:rPr lang="en-US" sz="2800" dirty="0" err="1">
                <a:sym typeface="Wingdings"/>
              </a:rPr>
              <a:t>Trp</a:t>
            </a:r>
            <a:r>
              <a:rPr lang="en-US" sz="2800" dirty="0">
                <a:sym typeface="Wingdings"/>
              </a:rPr>
              <a:t>), </a:t>
            </a:r>
            <a:r>
              <a:rPr lang="en-US" sz="2800" dirty="0"/>
              <a:t>IM conc. </a:t>
            </a:r>
            <a:r>
              <a:rPr lang="en-US" sz="2800" dirty="0">
                <a:sym typeface="Wingdings"/>
              </a:rPr>
              <a:t>↓, peak </a:t>
            </a:r>
            <a:r>
              <a:rPr lang="en-US" sz="2800">
                <a:sym typeface="Wingdings"/>
              </a:rPr>
              <a:t>VCD ↑ </a:t>
            </a:r>
            <a:endParaRPr lang="en-US" sz="2800" dirty="0"/>
          </a:p>
        </p:txBody>
      </p:sp>
      <p:sp>
        <p:nvSpPr>
          <p:cNvPr id="14" name="TextBox 13"/>
          <p:cNvSpPr txBox="1"/>
          <p:nvPr/>
        </p:nvSpPr>
        <p:spPr>
          <a:xfrm>
            <a:off x="3942080" y="6524308"/>
            <a:ext cx="1265090" cy="338554"/>
          </a:xfrm>
          <a:prstGeom prst="rect">
            <a:avLst/>
          </a:prstGeom>
          <a:noFill/>
        </p:spPr>
        <p:txBody>
          <a:bodyPr wrap="none" rtlCol="0">
            <a:spAutoFit/>
          </a:bodyPr>
          <a:lstStyle/>
          <a:p>
            <a:r>
              <a:rPr lang="en-US" sz="1600"/>
              <a:t>Confidential</a:t>
            </a:r>
          </a:p>
        </p:txBody>
      </p:sp>
      <p:grpSp>
        <p:nvGrpSpPr>
          <p:cNvPr id="15" name="Group 14"/>
          <p:cNvGrpSpPr/>
          <p:nvPr/>
        </p:nvGrpSpPr>
        <p:grpSpPr>
          <a:xfrm>
            <a:off x="-4335" y="-4647"/>
            <a:ext cx="938719" cy="6656680"/>
            <a:chOff x="-4335" y="-4647"/>
            <a:chExt cx="938719" cy="6656680"/>
          </a:xfrm>
        </p:grpSpPr>
        <p:pic>
          <p:nvPicPr>
            <p:cNvPr id="16" name="Picture 15" descr="NSF.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463" y="5734169"/>
              <a:ext cx="914400" cy="921327"/>
            </a:xfrm>
            <a:prstGeom prst="rect">
              <a:avLst/>
            </a:prstGeom>
          </p:spPr>
        </p:pic>
        <p:grpSp>
          <p:nvGrpSpPr>
            <p:cNvPr id="17" name="Group 16"/>
            <p:cNvGrpSpPr>
              <a:grpSpLocks noChangeAspect="1"/>
            </p:cNvGrpSpPr>
            <p:nvPr/>
          </p:nvGrpSpPr>
          <p:grpSpPr>
            <a:xfrm rot="16200000">
              <a:off x="-2361428" y="2352446"/>
              <a:ext cx="5652905" cy="938719"/>
              <a:chOff x="325118" y="2690361"/>
              <a:chExt cx="6178995" cy="1026083"/>
            </a:xfrm>
          </p:grpSpPr>
          <p:sp>
            <p:nvSpPr>
              <p:cNvPr id="18" name="Rectangle 17"/>
              <p:cNvSpPr/>
              <p:nvPr/>
            </p:nvSpPr>
            <p:spPr>
              <a:xfrm rot="5400000">
                <a:off x="2914007" y="106209"/>
                <a:ext cx="999501" cy="6177280"/>
              </a:xfrm>
              <a:prstGeom prst="rect">
                <a:avLst/>
              </a:prstGeom>
              <a:solidFill>
                <a:srgbClr val="F8DE28"/>
              </a:solidFill>
              <a:ln>
                <a:solidFill>
                  <a:srgbClr val="FBEC8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AMBIC-horizontal.png"/>
              <p:cNvPicPr>
                <a:picLocks noChangeAspect="1"/>
              </p:cNvPicPr>
              <p:nvPr/>
            </p:nvPicPr>
            <p:blipFill rotWithShape="1">
              <a:blip r:embed="rId5">
                <a:extLst>
                  <a:ext uri="{28A0092B-C50C-407E-A947-70E740481C1C}">
                    <a14:useLocalDpi xmlns:a14="http://schemas.microsoft.com/office/drawing/2010/main" val="0"/>
                  </a:ext>
                </a:extLst>
              </a:blip>
              <a:srcRect r="38824"/>
              <a:stretch/>
            </p:blipFill>
            <p:spPr>
              <a:xfrm>
                <a:off x="395795" y="2834194"/>
                <a:ext cx="3356340" cy="737618"/>
              </a:xfrm>
              <a:prstGeom prst="rect">
                <a:avLst/>
              </a:prstGeom>
              <a:solidFill>
                <a:schemeClr val="accent3">
                  <a:lumMod val="75000"/>
                </a:schemeClr>
              </a:solidFill>
              <a:ln>
                <a:noFill/>
              </a:ln>
            </p:spPr>
          </p:pic>
          <p:sp>
            <p:nvSpPr>
              <p:cNvPr id="20" name="TextBox 19"/>
              <p:cNvSpPr txBox="1"/>
              <p:nvPr/>
            </p:nvSpPr>
            <p:spPr>
              <a:xfrm>
                <a:off x="3702014" y="2690361"/>
                <a:ext cx="2802099" cy="1026083"/>
              </a:xfrm>
              <a:prstGeom prst="rect">
                <a:avLst/>
              </a:prstGeom>
              <a:solidFill>
                <a:srgbClr val="F8DE28"/>
              </a:solidFill>
              <a:ln>
                <a:noFill/>
              </a:ln>
            </p:spPr>
            <p:txBody>
              <a:bodyPr wrap="none" rtlCol="0">
                <a:spAutoFit/>
              </a:bodyPr>
              <a:lstStyle/>
              <a:p>
                <a:r>
                  <a:rPr lang="en-US" sz="1100" b="1" dirty="0">
                    <a:solidFill>
                      <a:srgbClr val="211D7D"/>
                    </a:solidFill>
                  </a:rPr>
                  <a:t>Johns Hopkins University</a:t>
                </a:r>
              </a:p>
              <a:p>
                <a:r>
                  <a:rPr lang="en-US" sz="1100" b="1" dirty="0">
                    <a:solidFill>
                      <a:srgbClr val="211D7D"/>
                    </a:solidFill>
                  </a:rPr>
                  <a:t>Clemson University</a:t>
                </a:r>
              </a:p>
              <a:p>
                <a:r>
                  <a:rPr lang="en-US" sz="1100" b="1" dirty="0">
                    <a:solidFill>
                      <a:srgbClr val="211D7D"/>
                    </a:solidFill>
                  </a:rPr>
                  <a:t>University of Delaware</a:t>
                </a:r>
              </a:p>
              <a:p>
                <a:r>
                  <a:rPr lang="en-US" sz="1100" b="1" dirty="0">
                    <a:solidFill>
                      <a:srgbClr val="211D7D"/>
                    </a:solidFill>
                  </a:rPr>
                  <a:t>University of Massachusetts Lowell</a:t>
                </a:r>
              </a:p>
              <a:p>
                <a:r>
                  <a:rPr lang="en-US" sz="1100" b="1" dirty="0">
                    <a:solidFill>
                      <a:srgbClr val="211D7D"/>
                    </a:solidFill>
                  </a:rPr>
                  <a:t>University of Maryland</a:t>
                </a:r>
              </a:p>
            </p:txBody>
          </p:sp>
        </p:grpSp>
      </p:grpSp>
      <p:pic>
        <p:nvPicPr>
          <p:cNvPr id="4" name="Audio 3">
            <a:hlinkClick r:id="" action="ppaction://media"/>
            <a:extLst>
              <a:ext uri="{FF2B5EF4-FFF2-40B4-BE49-F238E27FC236}">
                <a16:creationId xmlns:a16="http://schemas.microsoft.com/office/drawing/2014/main" id="{33FDC564-B703-7743-A835-7E1397E2C9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18005060"/>
      </p:ext>
    </p:extLst>
  </p:cSld>
  <p:clrMapOvr>
    <a:masterClrMapping/>
  </p:clrMapOvr>
  <mc:AlternateContent xmlns:mc="http://schemas.openxmlformats.org/markup-compatibility/2006" xmlns:p14="http://schemas.microsoft.com/office/powerpoint/2010/main">
    <mc:Choice Requires="p14">
      <p:transition spd="slow" p14:dur="2000" advTm="149039"/>
    </mc:Choice>
    <mc:Fallback xmlns="">
      <p:transition spd="slow" advTm="149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8918" y="-13277"/>
            <a:ext cx="7719322" cy="1143000"/>
          </a:xfrm>
        </p:spPr>
        <p:txBody>
          <a:bodyPr>
            <a:noAutofit/>
          </a:bodyPr>
          <a:lstStyle/>
          <a:p>
            <a:r>
              <a:rPr lang="en-US" sz="3200" b="1" dirty="0">
                <a:solidFill>
                  <a:srgbClr val="000090"/>
                </a:solidFill>
              </a:rPr>
              <a:t>Identify Business Value Deliverables</a:t>
            </a:r>
          </a:p>
        </p:txBody>
      </p:sp>
      <p:sp>
        <p:nvSpPr>
          <p:cNvPr id="14" name="TextBox 13"/>
          <p:cNvSpPr txBox="1"/>
          <p:nvPr/>
        </p:nvSpPr>
        <p:spPr>
          <a:xfrm>
            <a:off x="3942080" y="6524308"/>
            <a:ext cx="1265090" cy="338554"/>
          </a:xfrm>
          <a:prstGeom prst="rect">
            <a:avLst/>
          </a:prstGeom>
          <a:noFill/>
        </p:spPr>
        <p:txBody>
          <a:bodyPr wrap="none" rtlCol="0">
            <a:spAutoFit/>
          </a:bodyPr>
          <a:lstStyle/>
          <a:p>
            <a:r>
              <a:rPr lang="en-US" sz="1600"/>
              <a:t>Confidential</a:t>
            </a:r>
          </a:p>
        </p:txBody>
      </p:sp>
      <p:grpSp>
        <p:nvGrpSpPr>
          <p:cNvPr id="15" name="Group 14"/>
          <p:cNvGrpSpPr/>
          <p:nvPr/>
        </p:nvGrpSpPr>
        <p:grpSpPr>
          <a:xfrm>
            <a:off x="-4335" y="-4647"/>
            <a:ext cx="938719" cy="6656680"/>
            <a:chOff x="-4335" y="-4647"/>
            <a:chExt cx="938719" cy="6656680"/>
          </a:xfrm>
        </p:grpSpPr>
        <p:pic>
          <p:nvPicPr>
            <p:cNvPr id="16" name="Picture 15" descr="NSF.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463" y="5734169"/>
              <a:ext cx="914400" cy="921327"/>
            </a:xfrm>
            <a:prstGeom prst="rect">
              <a:avLst/>
            </a:prstGeom>
          </p:spPr>
        </p:pic>
        <p:grpSp>
          <p:nvGrpSpPr>
            <p:cNvPr id="17" name="Group 16"/>
            <p:cNvGrpSpPr>
              <a:grpSpLocks noChangeAspect="1"/>
            </p:cNvGrpSpPr>
            <p:nvPr/>
          </p:nvGrpSpPr>
          <p:grpSpPr>
            <a:xfrm rot="16200000">
              <a:off x="-2361428" y="2352446"/>
              <a:ext cx="5652905" cy="938719"/>
              <a:chOff x="325118" y="2690361"/>
              <a:chExt cx="6178995" cy="1026083"/>
            </a:xfrm>
          </p:grpSpPr>
          <p:sp>
            <p:nvSpPr>
              <p:cNvPr id="18" name="Rectangle 17"/>
              <p:cNvSpPr/>
              <p:nvPr/>
            </p:nvSpPr>
            <p:spPr>
              <a:xfrm rot="5400000">
                <a:off x="2914007" y="106209"/>
                <a:ext cx="999501" cy="6177280"/>
              </a:xfrm>
              <a:prstGeom prst="rect">
                <a:avLst/>
              </a:prstGeom>
              <a:solidFill>
                <a:srgbClr val="F8DE28"/>
              </a:solidFill>
              <a:ln>
                <a:solidFill>
                  <a:srgbClr val="FBEC8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AMBIC-horizontal.png"/>
              <p:cNvPicPr>
                <a:picLocks noChangeAspect="1"/>
              </p:cNvPicPr>
              <p:nvPr/>
            </p:nvPicPr>
            <p:blipFill rotWithShape="1">
              <a:blip r:embed="rId5">
                <a:extLst>
                  <a:ext uri="{28A0092B-C50C-407E-A947-70E740481C1C}">
                    <a14:useLocalDpi xmlns:a14="http://schemas.microsoft.com/office/drawing/2010/main" val="0"/>
                  </a:ext>
                </a:extLst>
              </a:blip>
              <a:srcRect r="38824"/>
              <a:stretch/>
            </p:blipFill>
            <p:spPr>
              <a:xfrm>
                <a:off x="395795" y="2834194"/>
                <a:ext cx="3356340" cy="737618"/>
              </a:xfrm>
              <a:prstGeom prst="rect">
                <a:avLst/>
              </a:prstGeom>
              <a:solidFill>
                <a:schemeClr val="accent3">
                  <a:lumMod val="75000"/>
                </a:schemeClr>
              </a:solidFill>
              <a:ln>
                <a:noFill/>
              </a:ln>
            </p:spPr>
          </p:pic>
          <p:sp>
            <p:nvSpPr>
              <p:cNvPr id="20" name="TextBox 19"/>
              <p:cNvSpPr txBox="1"/>
              <p:nvPr/>
            </p:nvSpPr>
            <p:spPr>
              <a:xfrm>
                <a:off x="3702014" y="2690361"/>
                <a:ext cx="2802099" cy="1026083"/>
              </a:xfrm>
              <a:prstGeom prst="rect">
                <a:avLst/>
              </a:prstGeom>
              <a:solidFill>
                <a:srgbClr val="F8DE28"/>
              </a:solidFill>
              <a:ln>
                <a:noFill/>
              </a:ln>
            </p:spPr>
            <p:txBody>
              <a:bodyPr wrap="none" rtlCol="0">
                <a:spAutoFit/>
              </a:bodyPr>
              <a:lstStyle/>
              <a:p>
                <a:r>
                  <a:rPr lang="en-US" sz="1100" b="1" dirty="0">
                    <a:solidFill>
                      <a:srgbClr val="211D7D"/>
                    </a:solidFill>
                  </a:rPr>
                  <a:t>Johns Hopkins University</a:t>
                </a:r>
              </a:p>
              <a:p>
                <a:r>
                  <a:rPr lang="en-US" sz="1100" b="1" dirty="0">
                    <a:solidFill>
                      <a:srgbClr val="211D7D"/>
                    </a:solidFill>
                  </a:rPr>
                  <a:t>Clemson University</a:t>
                </a:r>
              </a:p>
              <a:p>
                <a:r>
                  <a:rPr lang="en-US" sz="1100" b="1" dirty="0">
                    <a:solidFill>
                      <a:srgbClr val="211D7D"/>
                    </a:solidFill>
                  </a:rPr>
                  <a:t>University of Delaware</a:t>
                </a:r>
              </a:p>
              <a:p>
                <a:r>
                  <a:rPr lang="en-US" sz="1100" b="1" dirty="0">
                    <a:solidFill>
                      <a:srgbClr val="211D7D"/>
                    </a:solidFill>
                  </a:rPr>
                  <a:t>University of Massachusetts Lowell</a:t>
                </a:r>
              </a:p>
              <a:p>
                <a:r>
                  <a:rPr lang="en-US" sz="1100" b="1" dirty="0">
                    <a:solidFill>
                      <a:srgbClr val="211D7D"/>
                    </a:solidFill>
                  </a:rPr>
                  <a:t>University of Maryland</a:t>
                </a:r>
              </a:p>
            </p:txBody>
          </p:sp>
        </p:grpSp>
      </p:grpSp>
      <p:graphicFrame>
        <p:nvGraphicFramePr>
          <p:cNvPr id="4" name="Table 3"/>
          <p:cNvGraphicFramePr>
            <a:graphicFrameLocks noGrp="1"/>
          </p:cNvGraphicFramePr>
          <p:nvPr>
            <p:extLst>
              <p:ext uri="{D42A27DB-BD31-4B8C-83A1-F6EECF244321}">
                <p14:modId xmlns:p14="http://schemas.microsoft.com/office/powerpoint/2010/main" val="2494489080"/>
              </p:ext>
            </p:extLst>
          </p:nvPr>
        </p:nvGraphicFramePr>
        <p:xfrm>
          <a:off x="1155470" y="1132029"/>
          <a:ext cx="7622770" cy="5733139"/>
        </p:xfrm>
        <a:graphic>
          <a:graphicData uri="http://schemas.openxmlformats.org/drawingml/2006/table">
            <a:tbl>
              <a:tblPr/>
              <a:tblGrid>
                <a:gridCol w="648393">
                  <a:extLst>
                    <a:ext uri="{9D8B030D-6E8A-4147-A177-3AD203B41FA5}">
                      <a16:colId xmlns:a16="http://schemas.microsoft.com/office/drawing/2014/main" val="2742210696"/>
                    </a:ext>
                  </a:extLst>
                </a:gridCol>
                <a:gridCol w="1737360">
                  <a:extLst>
                    <a:ext uri="{9D8B030D-6E8A-4147-A177-3AD203B41FA5}">
                      <a16:colId xmlns:a16="http://schemas.microsoft.com/office/drawing/2014/main" val="205425799"/>
                    </a:ext>
                  </a:extLst>
                </a:gridCol>
                <a:gridCol w="5237017">
                  <a:extLst>
                    <a:ext uri="{9D8B030D-6E8A-4147-A177-3AD203B41FA5}">
                      <a16:colId xmlns:a16="http://schemas.microsoft.com/office/drawing/2014/main" val="955151665"/>
                    </a:ext>
                  </a:extLst>
                </a:gridCol>
              </a:tblGrid>
              <a:tr h="174953">
                <a:tc gridSpan="3">
                  <a:txBody>
                    <a:bodyPr/>
                    <a:lstStyle/>
                    <a:p>
                      <a:pPr algn="l" rtl="0" fontAlgn="ctr"/>
                      <a:r>
                        <a:rPr lang="en-US" sz="1000" b="1" i="0" u="none" strike="noStrike" dirty="0">
                          <a:solidFill>
                            <a:srgbClr val="FFFFFF"/>
                          </a:solidFill>
                          <a:effectLst/>
                          <a:latin typeface="Calibri" panose="020F0502020204030204" pitchFamily="34" charset="0"/>
                        </a:rPr>
                        <a:t>Project Name:  Identifying Inhibitory Waste By-Products in High Density CHO Cell Cultures</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82206482"/>
                  </a:ext>
                </a:extLst>
              </a:tr>
              <a:tr h="167347">
                <a:tc gridSpan="3">
                  <a:txBody>
                    <a:bodyPr/>
                    <a:lstStyle/>
                    <a:p>
                      <a:pPr algn="l" rtl="0" fontAlgn="ctr"/>
                      <a:r>
                        <a:rPr lang="en-US" sz="1000" b="1" i="0" u="none" strike="noStrike" dirty="0">
                          <a:solidFill>
                            <a:srgbClr val="FFFFFF"/>
                          </a:solidFill>
                          <a:effectLst/>
                          <a:latin typeface="Calibri" panose="020F0502020204030204" pitchFamily="34" charset="0"/>
                        </a:rPr>
                        <a:t>Project Academic PI: Seongkyu Yoon (UML) / Michael J. </a:t>
                      </a:r>
                      <a:r>
                        <a:rPr lang="en-US" sz="1000" b="1" i="0" u="none" strike="noStrike" dirty="0" err="1">
                          <a:solidFill>
                            <a:srgbClr val="FFFFFF"/>
                          </a:solidFill>
                          <a:effectLst/>
                          <a:latin typeface="Calibri" panose="020F0502020204030204" pitchFamily="34" charset="0"/>
                        </a:rPr>
                        <a:t>Betenbaugh</a:t>
                      </a:r>
                      <a:r>
                        <a:rPr lang="en-US" sz="1000" b="1" i="0" u="none" strike="noStrike" dirty="0">
                          <a:solidFill>
                            <a:srgbClr val="FFFFFF"/>
                          </a:solidFill>
                          <a:effectLst/>
                          <a:latin typeface="Calibri" panose="020F0502020204030204" pitchFamily="34" charset="0"/>
                        </a:rPr>
                        <a:t> (JHU)</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40422047"/>
                  </a:ext>
                </a:extLst>
              </a:tr>
              <a:tr h="167347">
                <a:tc gridSpan="3">
                  <a:txBody>
                    <a:bodyPr/>
                    <a:lstStyle/>
                    <a:p>
                      <a:pPr algn="l" rtl="0" fontAlgn="ctr"/>
                      <a:r>
                        <a:rPr lang="en-US" sz="1000" b="1" i="0" u="none" strike="noStrike" dirty="0">
                          <a:solidFill>
                            <a:srgbClr val="FFFFFF"/>
                          </a:solidFill>
                          <a:effectLst/>
                          <a:latin typeface="Calibri" panose="020F0502020204030204" pitchFamily="34" charset="0"/>
                        </a:rPr>
                        <a:t>Project IAB Lead: </a:t>
                      </a:r>
                      <a:r>
                        <a:rPr lang="en-US" sz="1000" dirty="0">
                          <a:solidFill>
                            <a:schemeClr val="bg1"/>
                          </a:solidFill>
                          <a:effectLst/>
                        </a:rPr>
                        <a:t>Wai Lam Ling (Merck)</a:t>
                      </a:r>
                      <a:endParaRPr lang="en-US" sz="1000" b="1" i="0" u="none" strike="noStrike" dirty="0">
                        <a:solidFill>
                          <a:srgbClr val="FFFFFF"/>
                        </a:solidFill>
                        <a:effectLst/>
                        <a:latin typeface="Calibri" panose="020F0502020204030204" pitchFamily="34" charset="0"/>
                      </a:endParaRP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34110699"/>
                  </a:ext>
                </a:extLst>
              </a:tr>
              <a:tr h="167347">
                <a:tc gridSpan="3">
                  <a:txBody>
                    <a:bodyPr/>
                    <a:lstStyle/>
                    <a:p>
                      <a:pPr algn="l" rtl="0" fontAlgn="ctr"/>
                      <a:r>
                        <a:rPr lang="en-US" sz="1000" b="1" i="0" u="none" strike="noStrike">
                          <a:solidFill>
                            <a:srgbClr val="FFFFFF"/>
                          </a:solidFill>
                          <a:effectLst/>
                          <a:latin typeface="Calibri" panose="020F0502020204030204" pitchFamily="34" charset="0"/>
                        </a:rPr>
                        <a:t> </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03599429"/>
                  </a:ext>
                </a:extLst>
              </a:tr>
              <a:tr h="167347">
                <a:tc>
                  <a:txBody>
                    <a:bodyPr/>
                    <a:lstStyle/>
                    <a:p>
                      <a:pPr algn="l" rtl="0" fontAlgn="ctr"/>
                      <a:r>
                        <a:rPr lang="en-US" sz="1000" b="1" i="0" u="none" strike="noStrike" dirty="0">
                          <a:solidFill>
                            <a:srgbClr val="FFFFFF"/>
                          </a:solidFill>
                          <a:effectLst/>
                          <a:latin typeface="Calibri" panose="020F0502020204030204" pitchFamily="34" charset="0"/>
                        </a:rPr>
                        <a:t>Category</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l" rtl="0" fontAlgn="ctr"/>
                      <a:r>
                        <a:rPr lang="en-US" sz="1000" b="1" i="0" u="none" strike="noStrike">
                          <a:solidFill>
                            <a:srgbClr val="000000"/>
                          </a:solidFill>
                          <a:effectLst/>
                          <a:latin typeface="Calibri" panose="020F0502020204030204" pitchFamily="34" charset="0"/>
                        </a:rPr>
                        <a:t>Sub-Category</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rtl="0" fontAlgn="ctr"/>
                      <a:r>
                        <a:rPr lang="en-US" sz="1000" b="1" i="0" u="none" strike="noStrike">
                          <a:solidFill>
                            <a:srgbClr val="000000"/>
                          </a:solidFill>
                          <a:effectLst/>
                          <a:latin typeface="Calibri" panose="020F0502020204030204" pitchFamily="34" charset="0"/>
                        </a:rPr>
                        <a:t>Business Value Deliverables</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301848473"/>
                  </a:ext>
                </a:extLst>
              </a:tr>
              <a:tr h="167347">
                <a:tc rowSpan="2">
                  <a:txBody>
                    <a:bodyPr/>
                    <a:lstStyle/>
                    <a:p>
                      <a:pPr algn="l" rtl="0" fontAlgn="ctr"/>
                      <a:r>
                        <a:rPr lang="en-US" sz="1000" b="1" i="0" u="none" strike="noStrike">
                          <a:solidFill>
                            <a:srgbClr val="FFFFFF"/>
                          </a:solidFill>
                          <a:effectLst/>
                          <a:latin typeface="Calibri" panose="020F0502020204030204" pitchFamily="34" charset="0"/>
                        </a:rPr>
                        <a:t>Technical Data</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l" rtl="0" fontAlgn="ctr"/>
                      <a:r>
                        <a:rPr lang="en-US" sz="1000" b="0" i="0" u="none" strike="noStrike">
                          <a:solidFill>
                            <a:srgbClr val="000000"/>
                          </a:solidFill>
                          <a:effectLst/>
                          <a:latin typeface="Calibri" panose="020F0502020204030204" pitchFamily="34" charset="0"/>
                        </a:rPr>
                        <a:t>Digital Data</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 Inhibitory metabolic pathway related genes and nutrients list. The nutrients and gene list  with their cloning primers to control the inhibitory metabolites accumulation . </a:t>
                      </a:r>
                      <a:r>
                        <a:rPr lang="en-US" sz="1000" b="0" i="0" u="none" strike="noStrike" kern="1200" dirty="0">
                          <a:solidFill>
                            <a:srgbClr val="000000"/>
                          </a:solidFill>
                          <a:effectLst/>
                          <a:latin typeface="Calibri" panose="020F0502020204030204" pitchFamily="34" charset="0"/>
                          <a:ea typeface="+mn-ea"/>
                          <a:cs typeface="+mn-cs"/>
                        </a:rPr>
                        <a:t>Spreadsheets containing all identified inhibitory metabolites, origin sources, pathway associations, experimental identification and validation results. </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600596935"/>
                  </a:ext>
                </a:extLst>
              </a:tr>
              <a:tr h="167347">
                <a:tc vMerge="1">
                  <a:txBody>
                    <a:bodyPr/>
                    <a:lstStyle/>
                    <a:p>
                      <a:endParaRPr lang="en-US"/>
                    </a:p>
                  </a:txBody>
                  <a:tcPr/>
                </a:tc>
                <a:tc>
                  <a:txBody>
                    <a:bodyPr/>
                    <a:lstStyle/>
                    <a:p>
                      <a:pPr algn="l" rtl="0" fontAlgn="ctr"/>
                      <a:r>
                        <a:rPr lang="en-US" sz="1000" b="0" i="0" u="none" strike="noStrike">
                          <a:solidFill>
                            <a:srgbClr val="000000"/>
                          </a:solidFill>
                          <a:effectLst/>
                          <a:latin typeface="Calibri" panose="020F0502020204030204" pitchFamily="34" charset="0"/>
                        </a:rPr>
                        <a:t>Printed Data</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rtl="0" fontAlgn="ctr"/>
                      <a:r>
                        <a:rPr lang="en-US" sz="1000" b="0" i="0" u="none" strike="noStrike" dirty="0">
                          <a:solidFill>
                            <a:srgbClr val="000000"/>
                          </a:solidFill>
                          <a:effectLst/>
                          <a:latin typeface="Calibri" panose="020F0502020204030204" pitchFamily="34" charset="0"/>
                        </a:rPr>
                        <a:t> Novel inhibitory metabolites ID</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012739796"/>
                  </a:ext>
                </a:extLst>
              </a:tr>
              <a:tr h="167347">
                <a:tc rowSpan="3">
                  <a:txBody>
                    <a:bodyPr/>
                    <a:lstStyle/>
                    <a:p>
                      <a:pPr algn="l" rtl="0" fontAlgn="ctr"/>
                      <a:r>
                        <a:rPr lang="en-US" sz="1000" b="1" i="0" u="none" strike="noStrike">
                          <a:solidFill>
                            <a:srgbClr val="FFFFFF"/>
                          </a:solidFill>
                          <a:effectLst/>
                          <a:latin typeface="Calibri" panose="020F0502020204030204" pitchFamily="34" charset="0"/>
                        </a:rPr>
                        <a:t>Procedure</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l" rtl="0" fontAlgn="ctr"/>
                      <a:r>
                        <a:rPr lang="en-US" sz="1000" b="0" i="0" u="none" strike="noStrike">
                          <a:solidFill>
                            <a:srgbClr val="000000"/>
                          </a:solidFill>
                          <a:effectLst/>
                          <a:latin typeface="Calibri" panose="020F0502020204030204" pitchFamily="34" charset="0"/>
                        </a:rPr>
                        <a:t>Manual</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rtl="0" fontAlgn="ctr"/>
                      <a:r>
                        <a:rPr lang="en-US" sz="1000" b="0" i="0" u="none" strike="noStrike" dirty="0">
                          <a:solidFill>
                            <a:srgbClr val="000000"/>
                          </a:solidFill>
                          <a:effectLst/>
                          <a:latin typeface="Calibri" panose="020F0502020204030204" pitchFamily="34" charset="0"/>
                        </a:rPr>
                        <a:t> </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0118647"/>
                  </a:ext>
                </a:extLst>
              </a:tr>
              <a:tr h="167347">
                <a:tc vMerge="1">
                  <a:txBody>
                    <a:bodyPr/>
                    <a:lstStyle/>
                    <a:p>
                      <a:endParaRPr lang="en-US"/>
                    </a:p>
                  </a:txBody>
                  <a:tcPr/>
                </a:tc>
                <a:tc>
                  <a:txBody>
                    <a:bodyPr/>
                    <a:lstStyle/>
                    <a:p>
                      <a:pPr algn="l" rtl="0" fontAlgn="ctr"/>
                      <a:r>
                        <a:rPr lang="en-US" sz="1000" b="0" i="0" u="none" strike="noStrike">
                          <a:solidFill>
                            <a:srgbClr val="000000"/>
                          </a:solidFill>
                          <a:effectLst/>
                          <a:latin typeface="Calibri" panose="020F0502020204030204" pitchFamily="34" charset="0"/>
                        </a:rPr>
                        <a:t>Protocols</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rtl="0" fontAlgn="ctr"/>
                      <a:r>
                        <a:rPr lang="en-US" sz="1000" b="0" i="0" u="none" strike="noStrike" dirty="0">
                          <a:solidFill>
                            <a:srgbClr val="000000"/>
                          </a:solidFill>
                          <a:effectLst/>
                          <a:latin typeface="Calibri" panose="020F0502020204030204" pitchFamily="34" charset="0"/>
                        </a:rPr>
                        <a:t> </a:t>
                      </a:r>
                      <a:r>
                        <a:rPr lang="en-US" sz="1000" b="0" i="0" u="none" strike="noStrike" kern="1200" dirty="0">
                          <a:solidFill>
                            <a:srgbClr val="000000"/>
                          </a:solidFill>
                          <a:effectLst/>
                          <a:latin typeface="Calibri" panose="020F0502020204030204" pitchFamily="34" charset="0"/>
                          <a:ea typeface="+mn-ea"/>
                          <a:cs typeface="+mn-cs"/>
                        </a:rPr>
                        <a:t>Instrument names (LC, NMR, MS), model numbers, software used in analyses.  Description of steps for instrument use and data analyses.  Methods used in experimental runs, instrument settings and operation. Hoga1, Got1, Cat, Slc35a1 Gene cloning, plasmid construction, and transient transfection.</a:t>
                      </a:r>
                      <a:endParaRPr lang="en-US" sz="1000" b="0" i="0" u="none" strike="noStrike" dirty="0">
                        <a:solidFill>
                          <a:srgbClr val="000000"/>
                        </a:solidFill>
                        <a:effectLst/>
                        <a:latin typeface="Calibri" panose="020F0502020204030204" pitchFamily="34" charset="0"/>
                      </a:endParaRP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934943316"/>
                  </a:ext>
                </a:extLst>
              </a:tr>
              <a:tr h="167347">
                <a:tc vMerge="1">
                  <a:txBody>
                    <a:bodyPr/>
                    <a:lstStyle/>
                    <a:p>
                      <a:endParaRPr lang="en-US"/>
                    </a:p>
                  </a:txBody>
                  <a:tcPr/>
                </a:tc>
                <a:tc>
                  <a:txBody>
                    <a:bodyPr/>
                    <a:lstStyle/>
                    <a:p>
                      <a:pPr algn="l" rtl="0" fontAlgn="ctr"/>
                      <a:r>
                        <a:rPr lang="en-US" sz="1000" b="0" i="0" u="none" strike="noStrike">
                          <a:solidFill>
                            <a:srgbClr val="000000"/>
                          </a:solidFill>
                          <a:effectLst/>
                          <a:latin typeface="Calibri" panose="020F0502020204030204" pitchFamily="34" charset="0"/>
                        </a:rPr>
                        <a:t>Design Specifications</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 </a:t>
                      </a:r>
                      <a:r>
                        <a:rPr lang="en-US" sz="1000" b="0" i="0" u="none" strike="noStrike" kern="1200" dirty="0">
                          <a:solidFill>
                            <a:srgbClr val="000000"/>
                          </a:solidFill>
                          <a:effectLst/>
                          <a:latin typeface="Calibri" panose="020F0502020204030204" pitchFamily="34" charset="0"/>
                          <a:ea typeface="+mn-ea"/>
                          <a:cs typeface="+mn-cs"/>
                        </a:rPr>
                        <a:t>Theory and mechanism of action of inhibitory metabolites in batch and fed-batch CHO systems.</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489836426"/>
                  </a:ext>
                </a:extLst>
              </a:tr>
              <a:tr h="167347">
                <a:tc rowSpan="4">
                  <a:txBody>
                    <a:bodyPr/>
                    <a:lstStyle/>
                    <a:p>
                      <a:pPr algn="l" rtl="0" fontAlgn="ctr"/>
                      <a:r>
                        <a:rPr lang="en-US" sz="1000" b="1" i="0" u="none" strike="noStrike">
                          <a:solidFill>
                            <a:srgbClr val="FFFFFF"/>
                          </a:solidFill>
                          <a:effectLst/>
                          <a:latin typeface="Calibri" panose="020F0502020204030204" pitchFamily="34" charset="0"/>
                        </a:rPr>
                        <a:t>Computer Programs</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l" rtl="0" fontAlgn="ctr"/>
                      <a:r>
                        <a:rPr lang="en-US" sz="1000" b="0" i="0" u="none" strike="noStrike">
                          <a:solidFill>
                            <a:srgbClr val="000000"/>
                          </a:solidFill>
                          <a:effectLst/>
                          <a:latin typeface="Calibri" panose="020F0502020204030204" pitchFamily="34" charset="0"/>
                        </a:rPr>
                        <a:t>Web-accessed, server-hosted</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 </a:t>
                      </a:r>
                      <a:r>
                        <a:rPr lang="en-US" sz="1000" b="0" i="0" u="none" strike="noStrike" kern="1200" dirty="0">
                          <a:solidFill>
                            <a:srgbClr val="000000"/>
                          </a:solidFill>
                          <a:effectLst/>
                          <a:latin typeface="Calibri" panose="020F0502020204030204" pitchFamily="34" charset="0"/>
                          <a:ea typeface="+mn-ea"/>
                          <a:cs typeface="+mn-cs"/>
                        </a:rPr>
                        <a:t>Data analysis server/web were excluded in the novel inhibitory metabolites protocol </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786715960"/>
                  </a:ext>
                </a:extLst>
              </a:tr>
              <a:tr h="167347">
                <a:tc vMerge="1">
                  <a:txBody>
                    <a:bodyPr/>
                    <a:lstStyle/>
                    <a:p>
                      <a:endParaRPr lang="en-US"/>
                    </a:p>
                  </a:txBody>
                  <a:tcPr/>
                </a:tc>
                <a:tc>
                  <a:txBody>
                    <a:bodyPr/>
                    <a:lstStyle/>
                    <a:p>
                      <a:pPr algn="l" rtl="0" fontAlgn="ctr"/>
                      <a:r>
                        <a:rPr lang="en-US" sz="1000" b="0" i="0" u="none" strike="noStrike">
                          <a:solidFill>
                            <a:srgbClr val="000000"/>
                          </a:solidFill>
                          <a:effectLst/>
                          <a:latin typeface="Calibri" panose="020F0502020204030204" pitchFamily="34" charset="0"/>
                        </a:rPr>
                        <a:t>Distributed compiled software</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rtl="0" fontAlgn="ctr"/>
                      <a:r>
                        <a:rPr lang="en-US" sz="1000" b="0" i="0" u="none" strike="noStrike" dirty="0">
                          <a:solidFill>
                            <a:srgbClr val="000000"/>
                          </a:solidFill>
                          <a:effectLst/>
                          <a:latin typeface="Calibri" panose="020F0502020204030204" pitchFamily="34" charset="0"/>
                        </a:rPr>
                        <a:t> </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017022632"/>
                  </a:ext>
                </a:extLst>
              </a:tr>
              <a:tr h="167347">
                <a:tc vMerge="1">
                  <a:txBody>
                    <a:bodyPr/>
                    <a:lstStyle/>
                    <a:p>
                      <a:endParaRPr lang="en-US"/>
                    </a:p>
                  </a:txBody>
                  <a:tcPr/>
                </a:tc>
                <a:tc>
                  <a:txBody>
                    <a:bodyPr/>
                    <a:lstStyle/>
                    <a:p>
                      <a:pPr algn="l" rtl="0" fontAlgn="ctr"/>
                      <a:r>
                        <a:rPr lang="en-US" sz="1000" b="0" i="0" u="none" strike="noStrike">
                          <a:solidFill>
                            <a:srgbClr val="000000"/>
                          </a:solidFill>
                          <a:effectLst/>
                          <a:latin typeface="Calibri" panose="020F0502020204030204" pitchFamily="34" charset="0"/>
                        </a:rPr>
                        <a:t>Formatted, annotated code</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rtl="0" fontAlgn="ctr"/>
                      <a:r>
                        <a:rPr lang="en-US" sz="1000" b="0" i="0" u="none" strike="noStrike" dirty="0">
                          <a:solidFill>
                            <a:srgbClr val="000000"/>
                          </a:solidFill>
                          <a:effectLst/>
                          <a:latin typeface="Calibri" panose="020F0502020204030204" pitchFamily="34" charset="0"/>
                        </a:rPr>
                        <a:t> Modified Genome-scale Model in </a:t>
                      </a:r>
                      <a:r>
                        <a:rPr lang="en-US" sz="1000" b="0" i="0" u="none" strike="noStrike" dirty="0" err="1">
                          <a:solidFill>
                            <a:srgbClr val="000000"/>
                          </a:solidFill>
                          <a:effectLst/>
                          <a:latin typeface="Calibri" panose="020F0502020204030204" pitchFamily="34" charset="0"/>
                        </a:rPr>
                        <a:t>Matlab</a:t>
                      </a:r>
                      <a:endParaRPr lang="en-US" sz="1000" b="0" i="0" u="none" strike="noStrike" dirty="0">
                        <a:solidFill>
                          <a:srgbClr val="000000"/>
                        </a:solidFill>
                        <a:effectLst/>
                        <a:latin typeface="Calibri" panose="020F0502020204030204" pitchFamily="34" charset="0"/>
                      </a:endParaRP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3117854007"/>
                  </a:ext>
                </a:extLst>
              </a:tr>
              <a:tr h="167347">
                <a:tc vMerge="1">
                  <a:txBody>
                    <a:bodyPr/>
                    <a:lstStyle/>
                    <a:p>
                      <a:endParaRPr lang="en-US"/>
                    </a:p>
                  </a:txBody>
                  <a:tcPr/>
                </a:tc>
                <a:tc>
                  <a:txBody>
                    <a:bodyPr/>
                    <a:lstStyle/>
                    <a:p>
                      <a:pPr algn="l" rtl="0" fontAlgn="ctr"/>
                      <a:r>
                        <a:rPr lang="en-US" sz="1000" b="0" i="0" u="none" strike="noStrike">
                          <a:solidFill>
                            <a:srgbClr val="000000"/>
                          </a:solidFill>
                          <a:effectLst/>
                          <a:latin typeface="Calibri" panose="020F0502020204030204" pitchFamily="34" charset="0"/>
                        </a:rPr>
                        <a:t>Printed algorithm</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rtl="0" fontAlgn="ctr"/>
                      <a:r>
                        <a:rPr lang="en-US" sz="1000" b="0" i="0" u="none" strike="noStrike">
                          <a:solidFill>
                            <a:srgbClr val="000000"/>
                          </a:solidFill>
                          <a:effectLst/>
                          <a:latin typeface="Calibri" panose="020F0502020204030204" pitchFamily="34" charset="0"/>
                        </a:rPr>
                        <a:t> </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4054457821"/>
                  </a:ext>
                </a:extLst>
              </a:tr>
              <a:tr h="167347">
                <a:tc rowSpan="5">
                  <a:txBody>
                    <a:bodyPr/>
                    <a:lstStyle/>
                    <a:p>
                      <a:pPr algn="l" rtl="0" fontAlgn="ctr"/>
                      <a:r>
                        <a:rPr lang="en-US" sz="1000" b="1" i="0" u="none" strike="noStrike">
                          <a:solidFill>
                            <a:srgbClr val="FFFFFF"/>
                          </a:solidFill>
                          <a:effectLst/>
                          <a:latin typeface="Calibri" panose="020F0502020204030204" pitchFamily="34" charset="0"/>
                        </a:rPr>
                        <a:t>Reports</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l" rtl="0" fontAlgn="ctr"/>
                      <a:r>
                        <a:rPr lang="en-US" sz="1000" b="0" i="0" u="none" strike="noStrike">
                          <a:solidFill>
                            <a:srgbClr val="000000"/>
                          </a:solidFill>
                          <a:effectLst/>
                          <a:latin typeface="Calibri" panose="020F0502020204030204" pitchFamily="34" charset="0"/>
                        </a:rPr>
                        <a:t>Meeting Slides and Minutes</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 </a:t>
                      </a:r>
                      <a:r>
                        <a:rPr lang="en-US" sz="1000" b="0" i="0" u="none" strike="noStrike" kern="1200" dirty="0">
                          <a:solidFill>
                            <a:srgbClr val="000000"/>
                          </a:solidFill>
                          <a:effectLst/>
                          <a:latin typeface="Calibri" panose="020F0502020204030204" pitchFamily="34" charset="0"/>
                          <a:ea typeface="+mn-ea"/>
                          <a:cs typeface="+mn-cs"/>
                        </a:rPr>
                        <a:t>Monthly meeting slide deck stored on </a:t>
                      </a:r>
                      <a:r>
                        <a:rPr lang="en-US" sz="1000" b="0" i="0" u="none" strike="noStrike" kern="1200" dirty="0">
                          <a:solidFill>
                            <a:srgbClr val="000000"/>
                          </a:solidFill>
                          <a:effectLst/>
                          <a:latin typeface="Calibri" panose="020F0502020204030204" pitchFamily="34" charset="0"/>
                          <a:ea typeface="+mn-ea"/>
                          <a:cs typeface="+mn-cs"/>
                          <a:hlinkClick r:id="rId6"/>
                        </a:rPr>
                        <a:t>www.AMBIC.org</a:t>
                      </a:r>
                      <a:r>
                        <a:rPr lang="en-US" sz="1000" b="0" i="0" u="none" strike="noStrike" kern="1200" dirty="0">
                          <a:solidFill>
                            <a:srgbClr val="000000"/>
                          </a:solidFill>
                          <a:effectLst/>
                          <a:latin typeface="Calibri" panose="020F0502020204030204" pitchFamily="34" charset="0"/>
                          <a:ea typeface="+mn-ea"/>
                          <a:cs typeface="+mn-cs"/>
                        </a:rPr>
                        <a:t> site in “Identifying inhibitory waste by-product in high density CHO cell culture” page.</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072460612"/>
                  </a:ext>
                </a:extLst>
              </a:tr>
              <a:tr h="167347">
                <a:tc vMerge="1">
                  <a:txBody>
                    <a:bodyPr/>
                    <a:lstStyle/>
                    <a:p>
                      <a:endParaRPr lang="en-US"/>
                    </a:p>
                  </a:txBody>
                  <a:tcPr/>
                </a:tc>
                <a:tc>
                  <a:txBody>
                    <a:bodyPr/>
                    <a:lstStyle/>
                    <a:p>
                      <a:pPr algn="l" rtl="0" fontAlgn="ctr"/>
                      <a:r>
                        <a:rPr lang="en-US" sz="1000" b="0" i="0" u="none" strike="noStrike">
                          <a:solidFill>
                            <a:srgbClr val="000000"/>
                          </a:solidFill>
                          <a:effectLst/>
                          <a:latin typeface="Calibri" panose="020F0502020204030204" pitchFamily="34" charset="0"/>
                        </a:rPr>
                        <a:t>Peer-reviewed publication</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marR="0" algn="l" defTabSz="457200" rtl="0" eaLnBrk="1" fontAlgn="ctr" latinLnBrk="0" hangingPunct="1">
                        <a:lnSpc>
                          <a:spcPct val="107000"/>
                        </a:lnSpc>
                        <a:spcBef>
                          <a:spcPts val="0"/>
                        </a:spcBef>
                        <a:spcAft>
                          <a:spcPts val="0"/>
                        </a:spcAft>
                      </a:pPr>
                      <a:r>
                        <a:rPr lang="en-US" sz="1000" b="0" i="0" u="none" strike="noStrike" kern="1200" dirty="0">
                          <a:solidFill>
                            <a:srgbClr val="000000"/>
                          </a:solidFill>
                          <a:effectLst/>
                          <a:latin typeface="Calibri" panose="020F0502020204030204" pitchFamily="34" charset="0"/>
                          <a:ea typeface="+mn-ea"/>
                          <a:cs typeface="+mn-cs"/>
                        </a:rPr>
                        <a:t>Publication in notable journal</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469907269"/>
                  </a:ext>
                </a:extLst>
              </a:tr>
              <a:tr h="167347">
                <a:tc vMerge="1">
                  <a:txBody>
                    <a:bodyPr/>
                    <a:lstStyle/>
                    <a:p>
                      <a:endParaRPr lang="en-US"/>
                    </a:p>
                  </a:txBody>
                  <a:tcPr/>
                </a:tc>
                <a:tc>
                  <a:txBody>
                    <a:bodyPr/>
                    <a:lstStyle/>
                    <a:p>
                      <a:pPr algn="l" rtl="0" fontAlgn="ctr"/>
                      <a:r>
                        <a:rPr lang="en-US" sz="1000" b="0" i="0" u="none" strike="noStrike">
                          <a:solidFill>
                            <a:srgbClr val="000000"/>
                          </a:solidFill>
                          <a:effectLst/>
                          <a:latin typeface="Calibri" panose="020F0502020204030204" pitchFamily="34" charset="0"/>
                        </a:rPr>
                        <a:t>Thesis or Dissertation</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algn="l" defTabSz="457200" rtl="0" eaLnBrk="1" fontAlgn="ctr" latinLnBrk="0" hangingPunct="1">
                        <a:lnSpc>
                          <a:spcPct val="107000"/>
                        </a:lnSpc>
                        <a:spcBef>
                          <a:spcPts val="0"/>
                        </a:spcBef>
                        <a:spcAft>
                          <a:spcPts val="0"/>
                        </a:spcAft>
                      </a:pPr>
                      <a:r>
                        <a:rPr lang="en-US" sz="1000" b="0" i="0" u="none" strike="noStrike" kern="1200" dirty="0">
                          <a:solidFill>
                            <a:srgbClr val="000000"/>
                          </a:solidFill>
                          <a:effectLst/>
                          <a:latin typeface="Calibri" panose="020F0502020204030204" pitchFamily="34" charset="0"/>
                          <a:ea typeface="+mn-ea"/>
                          <a:cs typeface="+mn-cs"/>
                        </a:rPr>
                        <a:t> Publication, thesis or dissertation reference associated with work conducted to be distributed to IAB as they become available</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63661551"/>
                  </a:ext>
                </a:extLst>
              </a:tr>
              <a:tr h="167347">
                <a:tc vMerge="1">
                  <a:txBody>
                    <a:bodyPr/>
                    <a:lstStyle/>
                    <a:p>
                      <a:endParaRPr lang="en-US"/>
                    </a:p>
                  </a:txBody>
                  <a:tcPr/>
                </a:tc>
                <a:tc>
                  <a:txBody>
                    <a:bodyPr/>
                    <a:lstStyle/>
                    <a:p>
                      <a:pPr algn="l" rtl="0" fontAlgn="ctr"/>
                      <a:r>
                        <a:rPr lang="en-US" sz="1000" b="0" i="0" u="none" strike="noStrike">
                          <a:solidFill>
                            <a:srgbClr val="000000"/>
                          </a:solidFill>
                          <a:effectLst/>
                          <a:latin typeface="Calibri" panose="020F0502020204030204" pitchFamily="34" charset="0"/>
                        </a:rPr>
                        <a:t>Internal Technical Report</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1000" b="0" i="0" u="none" strike="noStrike" kern="1200" dirty="0">
                          <a:solidFill>
                            <a:srgbClr val="000000"/>
                          </a:solidFill>
                          <a:effectLst/>
                          <a:latin typeface="Calibri" panose="020F0502020204030204" pitchFamily="34" charset="0"/>
                          <a:ea typeface="+mn-ea"/>
                          <a:cs typeface="+mn-cs"/>
                        </a:rPr>
                        <a:t> Internal technical reports associated with work conducted to be distributed to IAB as they become available</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072120177"/>
                  </a:ext>
                </a:extLst>
              </a:tr>
              <a:tr h="167347">
                <a:tc vMerge="1">
                  <a:txBody>
                    <a:bodyPr/>
                    <a:lstStyle/>
                    <a:p>
                      <a:endParaRPr lang="en-US"/>
                    </a:p>
                  </a:txBody>
                  <a:tcPr/>
                </a:tc>
                <a:tc>
                  <a:txBody>
                    <a:bodyPr/>
                    <a:lstStyle/>
                    <a:p>
                      <a:pPr algn="l" rtl="0" fontAlgn="ctr"/>
                      <a:r>
                        <a:rPr lang="en-US" sz="1000" b="0" i="0" u="none" strike="noStrike">
                          <a:solidFill>
                            <a:srgbClr val="000000"/>
                          </a:solidFill>
                          <a:effectLst/>
                          <a:latin typeface="Calibri" panose="020F0502020204030204" pitchFamily="34" charset="0"/>
                        </a:rPr>
                        <a:t>Public Presentation</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sz="1000" b="0" i="0" u="none" strike="noStrike" kern="1200" dirty="0">
                          <a:solidFill>
                            <a:srgbClr val="000000"/>
                          </a:solidFill>
                          <a:effectLst/>
                          <a:latin typeface="Calibri" panose="020F0502020204030204" pitchFamily="34" charset="0"/>
                          <a:ea typeface="+mn-ea"/>
                          <a:cs typeface="+mn-cs"/>
                        </a:rPr>
                        <a:t> Public Presentation at National Meeting.  Presentation slides stored on </a:t>
                      </a:r>
                      <a:r>
                        <a:rPr lang="en-US" sz="1000" b="0" i="0" u="none" strike="noStrike" kern="1200" dirty="0">
                          <a:solidFill>
                            <a:srgbClr val="000000"/>
                          </a:solidFill>
                          <a:effectLst/>
                          <a:latin typeface="Calibri" panose="020F0502020204030204" pitchFamily="34" charset="0"/>
                          <a:ea typeface="+mn-ea"/>
                          <a:cs typeface="+mn-cs"/>
                          <a:hlinkClick r:id="rId6"/>
                        </a:rPr>
                        <a:t>www.AMBIC.org</a:t>
                      </a:r>
                      <a:r>
                        <a:rPr lang="en-US" sz="1000" b="0" i="0" u="none" strike="noStrike" kern="1200" dirty="0">
                          <a:solidFill>
                            <a:srgbClr val="000000"/>
                          </a:solidFill>
                          <a:effectLst/>
                          <a:latin typeface="Calibri" panose="020F0502020204030204" pitchFamily="34" charset="0"/>
                          <a:ea typeface="+mn-ea"/>
                          <a:cs typeface="+mn-cs"/>
                        </a:rPr>
                        <a:t> site.</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322382371"/>
                  </a:ext>
                </a:extLst>
              </a:tr>
              <a:tr h="167347">
                <a:tc rowSpan="3">
                  <a:txBody>
                    <a:bodyPr/>
                    <a:lstStyle/>
                    <a:p>
                      <a:pPr algn="l" rtl="0" fontAlgn="ctr"/>
                      <a:r>
                        <a:rPr lang="en-US" sz="1000" b="1" i="0" u="none" strike="noStrike">
                          <a:solidFill>
                            <a:srgbClr val="FFFFFF"/>
                          </a:solidFill>
                          <a:effectLst/>
                          <a:latin typeface="Calibri" panose="020F0502020204030204" pitchFamily="34" charset="0"/>
                        </a:rPr>
                        <a:t>Training</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l" rtl="0" fontAlgn="ctr"/>
                      <a:r>
                        <a:rPr lang="en-US" sz="1000" b="0" i="0" u="none" strike="noStrike">
                          <a:solidFill>
                            <a:srgbClr val="000000"/>
                          </a:solidFill>
                          <a:effectLst/>
                          <a:latin typeface="Calibri" panose="020F0502020204030204" pitchFamily="34" charset="0"/>
                        </a:rPr>
                        <a:t>Individual Study Documents</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1000" b="0" i="0" u="none" strike="noStrike" kern="1200" dirty="0">
                          <a:solidFill>
                            <a:srgbClr val="000000"/>
                          </a:solidFill>
                          <a:effectLst/>
                          <a:latin typeface="Calibri" panose="020F0502020204030204" pitchFamily="34" charset="0"/>
                          <a:ea typeface="+mn-ea"/>
                          <a:cs typeface="+mn-cs"/>
                        </a:rPr>
                        <a:t> Refer to published research papers and protocols</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318916955"/>
                  </a:ext>
                </a:extLst>
              </a:tr>
              <a:tr h="167347">
                <a:tc vMerge="1">
                  <a:txBody>
                    <a:bodyPr/>
                    <a:lstStyle/>
                    <a:p>
                      <a:endParaRPr lang="en-US"/>
                    </a:p>
                  </a:txBody>
                  <a:tcPr/>
                </a:tc>
                <a:tc>
                  <a:txBody>
                    <a:bodyPr/>
                    <a:lstStyle/>
                    <a:p>
                      <a:pPr algn="l" rtl="0" fontAlgn="ctr"/>
                      <a:r>
                        <a:rPr lang="en-US" sz="1000" b="0" i="0" u="none" strike="noStrike">
                          <a:solidFill>
                            <a:srgbClr val="000000"/>
                          </a:solidFill>
                          <a:effectLst/>
                          <a:latin typeface="Calibri" panose="020F0502020204030204" pitchFamily="34" charset="0"/>
                        </a:rPr>
                        <a:t>Recorded Webinar</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rtl="0" fontAlgn="ctr"/>
                      <a:r>
                        <a:rPr lang="en-US" sz="1000" b="0" i="0" u="none" strike="noStrike" dirty="0">
                          <a:solidFill>
                            <a:srgbClr val="000000"/>
                          </a:solidFill>
                          <a:effectLst/>
                          <a:latin typeface="Calibri" panose="020F0502020204030204" pitchFamily="34" charset="0"/>
                        </a:rPr>
                        <a:t> </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4078880172"/>
                  </a:ext>
                </a:extLst>
              </a:tr>
              <a:tr h="167347">
                <a:tc vMerge="1">
                  <a:txBody>
                    <a:bodyPr/>
                    <a:lstStyle/>
                    <a:p>
                      <a:endParaRPr lang="en-US"/>
                    </a:p>
                  </a:txBody>
                  <a:tcPr/>
                </a:tc>
                <a:tc>
                  <a:txBody>
                    <a:bodyPr/>
                    <a:lstStyle/>
                    <a:p>
                      <a:pPr algn="l" rtl="0" fontAlgn="ctr"/>
                      <a:r>
                        <a:rPr lang="en-US" sz="1000" b="0" i="0" u="none" strike="noStrike">
                          <a:solidFill>
                            <a:srgbClr val="000000"/>
                          </a:solidFill>
                          <a:effectLst/>
                          <a:latin typeface="Calibri" panose="020F0502020204030204" pitchFamily="34" charset="0"/>
                        </a:rPr>
                        <a:t>Live Class, Course or lab</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rtl="0" fontAlgn="ctr"/>
                      <a:r>
                        <a:rPr lang="en-US" sz="1000" b="0" i="0" u="none" strike="noStrike">
                          <a:solidFill>
                            <a:srgbClr val="000000"/>
                          </a:solidFill>
                          <a:effectLst/>
                          <a:latin typeface="Calibri" panose="020F0502020204030204" pitchFamily="34" charset="0"/>
                        </a:rPr>
                        <a:t> </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591679731"/>
                  </a:ext>
                </a:extLst>
              </a:tr>
              <a:tr h="167347">
                <a:tc rowSpan="3">
                  <a:txBody>
                    <a:bodyPr/>
                    <a:lstStyle/>
                    <a:p>
                      <a:pPr algn="l" rtl="0" fontAlgn="ctr"/>
                      <a:r>
                        <a:rPr lang="en-US" sz="1000" b="1" i="0" u="none" strike="noStrike">
                          <a:solidFill>
                            <a:srgbClr val="FFFFFF"/>
                          </a:solidFill>
                          <a:effectLst/>
                          <a:latin typeface="Calibri" panose="020F0502020204030204" pitchFamily="34" charset="0"/>
                        </a:rPr>
                        <a:t>Material</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l" rtl="0" fontAlgn="ctr"/>
                      <a:r>
                        <a:rPr lang="en-US" sz="1000" b="0" i="0" u="none" strike="noStrike">
                          <a:solidFill>
                            <a:srgbClr val="000000"/>
                          </a:solidFill>
                          <a:effectLst/>
                          <a:latin typeface="Calibri" panose="020F0502020204030204" pitchFamily="34" charset="0"/>
                        </a:rPr>
                        <a:t>Organism</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rtl="0" fontAlgn="ctr"/>
                      <a:r>
                        <a:rPr lang="en-US" sz="1000" b="0" i="0" u="none" strike="noStrike" dirty="0">
                          <a:solidFill>
                            <a:srgbClr val="000000"/>
                          </a:solidFill>
                          <a:effectLst/>
                          <a:latin typeface="Calibri" panose="020F0502020204030204" pitchFamily="34" charset="0"/>
                        </a:rPr>
                        <a:t> </a:t>
                      </a:r>
                      <a:r>
                        <a:rPr lang="en-US" sz="1000" b="0" i="0" u="none" strike="noStrike" kern="1200" dirty="0">
                          <a:solidFill>
                            <a:srgbClr val="000000"/>
                          </a:solidFill>
                          <a:effectLst/>
                          <a:latin typeface="Calibri" panose="020F0502020204030204" pitchFamily="34" charset="0"/>
                          <a:ea typeface="+mn-ea"/>
                          <a:cs typeface="+mn-cs"/>
                        </a:rPr>
                        <a:t>AMBIC CHO cells from NIH </a:t>
                      </a:r>
                      <a:endParaRPr lang="en-US" sz="1000" b="0" i="0" u="none" strike="noStrike" dirty="0">
                        <a:solidFill>
                          <a:srgbClr val="000000"/>
                        </a:solidFill>
                        <a:effectLst/>
                        <a:latin typeface="Calibri" panose="020F0502020204030204" pitchFamily="34" charset="0"/>
                      </a:endParaRP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92590178"/>
                  </a:ext>
                </a:extLst>
              </a:tr>
              <a:tr h="167347">
                <a:tc vMerge="1">
                  <a:txBody>
                    <a:bodyPr/>
                    <a:lstStyle/>
                    <a:p>
                      <a:endParaRPr lang="en-US"/>
                    </a:p>
                  </a:txBody>
                  <a:tcPr/>
                </a:tc>
                <a:tc>
                  <a:txBody>
                    <a:bodyPr/>
                    <a:lstStyle/>
                    <a:p>
                      <a:pPr algn="l" rtl="0" fontAlgn="ctr"/>
                      <a:r>
                        <a:rPr lang="en-US" sz="1000" b="0" i="0" u="none" strike="noStrike">
                          <a:solidFill>
                            <a:srgbClr val="000000"/>
                          </a:solidFill>
                          <a:effectLst/>
                          <a:latin typeface="Calibri" panose="020F0502020204030204" pitchFamily="34" charset="0"/>
                        </a:rPr>
                        <a:t>Process Product or Byproduct</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 CHO cell metabolic</a:t>
                      </a:r>
                      <a:r>
                        <a:rPr lang="en-US" sz="1000" b="0" i="0" u="none" strike="noStrike" baseline="0" dirty="0">
                          <a:solidFill>
                            <a:srgbClr val="000000"/>
                          </a:solidFill>
                          <a:effectLst/>
                          <a:latin typeface="Calibri" panose="020F0502020204030204" pitchFamily="34" charset="0"/>
                        </a:rPr>
                        <a:t> biomarker and inhibitor identification</a:t>
                      </a:r>
                      <a:endParaRPr lang="en-US" sz="1000" b="0" i="0" u="none" strike="noStrike" dirty="0">
                        <a:solidFill>
                          <a:srgbClr val="000000"/>
                        </a:solidFill>
                        <a:effectLst/>
                        <a:latin typeface="Calibri" panose="020F0502020204030204" pitchFamily="34" charset="0"/>
                      </a:endParaRP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4110637919"/>
                  </a:ext>
                </a:extLst>
              </a:tr>
              <a:tr h="167347">
                <a:tc vMerge="1">
                  <a:txBody>
                    <a:bodyPr/>
                    <a:lstStyle/>
                    <a:p>
                      <a:endParaRPr lang="en-US"/>
                    </a:p>
                  </a:txBody>
                  <a:tcPr/>
                </a:tc>
                <a:tc>
                  <a:txBody>
                    <a:bodyPr/>
                    <a:lstStyle/>
                    <a:p>
                      <a:pPr algn="l" rtl="0" fontAlgn="ctr"/>
                      <a:r>
                        <a:rPr lang="en-US" sz="1000" b="0" i="0" u="none" strike="noStrike">
                          <a:solidFill>
                            <a:srgbClr val="000000"/>
                          </a:solidFill>
                          <a:effectLst/>
                          <a:latin typeface="Calibri" panose="020F0502020204030204" pitchFamily="34" charset="0"/>
                        </a:rPr>
                        <a:t>Reference Material</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rtl="0" fontAlgn="ctr"/>
                      <a:r>
                        <a:rPr lang="en-US" sz="1000" b="0" i="0" u="none" strike="noStrike" dirty="0">
                          <a:solidFill>
                            <a:srgbClr val="000000"/>
                          </a:solidFill>
                          <a:effectLst/>
                          <a:latin typeface="Calibri" panose="020F0502020204030204" pitchFamily="34" charset="0"/>
                        </a:rPr>
                        <a:t> AMBIC 1.0 Media and Feed</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391657725"/>
                  </a:ext>
                </a:extLst>
              </a:tr>
              <a:tr h="167347">
                <a:tc rowSpan="2">
                  <a:txBody>
                    <a:bodyPr/>
                    <a:lstStyle/>
                    <a:p>
                      <a:pPr algn="l" rtl="0" fontAlgn="ctr"/>
                      <a:r>
                        <a:rPr lang="en-US" sz="1000" b="1" i="0" u="none" strike="noStrike" dirty="0">
                          <a:solidFill>
                            <a:srgbClr val="FFFFFF"/>
                          </a:solidFill>
                          <a:effectLst/>
                          <a:latin typeface="Calibri" panose="020F0502020204030204" pitchFamily="34" charset="0"/>
                        </a:rPr>
                        <a:t>Analysis</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l" rtl="0" fontAlgn="ctr"/>
                      <a:r>
                        <a:rPr lang="en-US" sz="1000" b="0" i="0" u="none" strike="noStrike">
                          <a:solidFill>
                            <a:srgbClr val="000000"/>
                          </a:solidFill>
                          <a:effectLst/>
                          <a:latin typeface="Calibri" panose="020F0502020204030204" pitchFamily="34" charset="0"/>
                        </a:rPr>
                        <a:t>Testing of IAB material</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  Under discussion with IAB</a:t>
                      </a:r>
                      <a:r>
                        <a:rPr lang="en-US" sz="1000" b="0" i="0" u="none" strike="noStrike" baseline="0" dirty="0">
                          <a:solidFill>
                            <a:srgbClr val="000000"/>
                          </a:solidFill>
                          <a:effectLst/>
                          <a:latin typeface="Calibri" panose="020F0502020204030204" pitchFamily="34" charset="0"/>
                        </a:rPr>
                        <a:t> members</a:t>
                      </a:r>
                      <a:endParaRPr lang="en-US" sz="1000" b="0" i="0" u="none" strike="noStrike" dirty="0">
                        <a:solidFill>
                          <a:srgbClr val="000000"/>
                        </a:solidFill>
                        <a:effectLst/>
                        <a:latin typeface="Calibri" panose="020F0502020204030204" pitchFamily="34" charset="0"/>
                      </a:endParaRP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332853597"/>
                  </a:ext>
                </a:extLst>
              </a:tr>
              <a:tr h="167347">
                <a:tc vMerge="1">
                  <a:txBody>
                    <a:bodyPr/>
                    <a:lstStyle/>
                    <a:p>
                      <a:endParaRPr lang="en-US"/>
                    </a:p>
                  </a:txBody>
                  <a:tcPr/>
                </a:tc>
                <a:tc>
                  <a:txBody>
                    <a:bodyPr/>
                    <a:lstStyle/>
                    <a:p>
                      <a:pPr algn="l" rtl="0" fontAlgn="ctr"/>
                      <a:r>
                        <a:rPr lang="en-US" sz="1000" b="0" i="0" u="none" strike="noStrike">
                          <a:solidFill>
                            <a:srgbClr val="000000"/>
                          </a:solidFill>
                          <a:effectLst/>
                          <a:latin typeface="Calibri" panose="020F0502020204030204" pitchFamily="34" charset="0"/>
                        </a:rPr>
                        <a:t>Evaluation with IAB data</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  M</a:t>
                      </a:r>
                      <a:r>
                        <a:rPr lang="en-US" sz="1000" b="0" i="0" u="none" strike="noStrike" baseline="0" dirty="0">
                          <a:solidFill>
                            <a:srgbClr val="000000"/>
                          </a:solidFill>
                          <a:effectLst/>
                          <a:latin typeface="Calibri" panose="020F0502020204030204" pitchFamily="34" charset="0"/>
                        </a:rPr>
                        <a:t>etabolome dataset are provided</a:t>
                      </a:r>
                      <a:endParaRPr lang="en-US" sz="1000" b="0" i="0" u="none" strike="noStrike" dirty="0">
                        <a:solidFill>
                          <a:srgbClr val="000000"/>
                        </a:solidFill>
                        <a:effectLst/>
                        <a:latin typeface="Calibri" panose="020F0502020204030204" pitchFamily="34" charset="0"/>
                      </a:endParaRP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942876748"/>
                  </a:ext>
                </a:extLst>
              </a:tr>
            </a:tbl>
          </a:graphicData>
        </a:graphic>
      </p:graphicFrame>
      <p:pic>
        <p:nvPicPr>
          <p:cNvPr id="3" name="Audio 2">
            <a:hlinkClick r:id="" action="ppaction://media"/>
            <a:extLst>
              <a:ext uri="{FF2B5EF4-FFF2-40B4-BE49-F238E27FC236}">
                <a16:creationId xmlns:a16="http://schemas.microsoft.com/office/drawing/2014/main" id="{BD1861CE-8B29-3C4B-A417-DAB7E39AC7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01804036"/>
      </p:ext>
    </p:extLst>
  </p:cSld>
  <p:clrMapOvr>
    <a:masterClrMapping/>
  </p:clrMapOvr>
  <mc:AlternateContent xmlns:mc="http://schemas.openxmlformats.org/markup-compatibility/2006" xmlns:p14="http://schemas.microsoft.com/office/powerpoint/2010/main">
    <mc:Choice Requires="p14">
      <p:transition spd="slow" p14:dur="2000" advTm="35396"/>
    </mc:Choice>
    <mc:Fallback xmlns="">
      <p:transition spd="slow" advTm="35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8034" y="284163"/>
            <a:ext cx="7797318" cy="1143000"/>
          </a:xfrm>
        </p:spPr>
        <p:txBody>
          <a:bodyPr>
            <a:normAutofit/>
          </a:bodyPr>
          <a:lstStyle/>
          <a:p>
            <a:r>
              <a:rPr lang="en-US" b="1" dirty="0">
                <a:solidFill>
                  <a:srgbClr val="000090"/>
                </a:solidFill>
              </a:rPr>
              <a:t>Goals &amp; Objectives</a:t>
            </a:r>
          </a:p>
        </p:txBody>
      </p:sp>
      <p:grpSp>
        <p:nvGrpSpPr>
          <p:cNvPr id="9" name="Group 8"/>
          <p:cNvGrpSpPr/>
          <p:nvPr/>
        </p:nvGrpSpPr>
        <p:grpSpPr>
          <a:xfrm>
            <a:off x="-4335" y="-4647"/>
            <a:ext cx="938719" cy="6656680"/>
            <a:chOff x="-4335" y="-4647"/>
            <a:chExt cx="938719" cy="6656680"/>
          </a:xfrm>
        </p:grpSpPr>
        <p:pic>
          <p:nvPicPr>
            <p:cNvPr id="10" name="Picture 9" descr="NSF.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463" y="5734169"/>
              <a:ext cx="914400" cy="921327"/>
            </a:xfrm>
            <a:prstGeom prst="rect">
              <a:avLst/>
            </a:prstGeom>
          </p:spPr>
        </p:pic>
        <p:grpSp>
          <p:nvGrpSpPr>
            <p:cNvPr id="11" name="Group 10"/>
            <p:cNvGrpSpPr>
              <a:grpSpLocks noChangeAspect="1"/>
            </p:cNvGrpSpPr>
            <p:nvPr/>
          </p:nvGrpSpPr>
          <p:grpSpPr>
            <a:xfrm rot="16200000">
              <a:off x="-2361428" y="2352446"/>
              <a:ext cx="5652905" cy="938719"/>
              <a:chOff x="325118" y="2690361"/>
              <a:chExt cx="6178995" cy="1026083"/>
            </a:xfrm>
          </p:grpSpPr>
          <p:sp>
            <p:nvSpPr>
              <p:cNvPr id="12" name="Rectangle 11"/>
              <p:cNvSpPr/>
              <p:nvPr/>
            </p:nvSpPr>
            <p:spPr>
              <a:xfrm rot="5400000">
                <a:off x="2914007" y="106209"/>
                <a:ext cx="999501" cy="6177280"/>
              </a:xfrm>
              <a:prstGeom prst="rect">
                <a:avLst/>
              </a:prstGeom>
              <a:solidFill>
                <a:srgbClr val="F8DE28"/>
              </a:solidFill>
              <a:ln>
                <a:solidFill>
                  <a:srgbClr val="FBEC8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AMBIC-horizontal.png"/>
              <p:cNvPicPr>
                <a:picLocks noChangeAspect="1"/>
              </p:cNvPicPr>
              <p:nvPr/>
            </p:nvPicPr>
            <p:blipFill rotWithShape="1">
              <a:blip r:embed="rId5">
                <a:extLst>
                  <a:ext uri="{28A0092B-C50C-407E-A947-70E740481C1C}">
                    <a14:useLocalDpi xmlns:a14="http://schemas.microsoft.com/office/drawing/2010/main" val="0"/>
                  </a:ext>
                </a:extLst>
              </a:blip>
              <a:srcRect r="38824"/>
              <a:stretch/>
            </p:blipFill>
            <p:spPr>
              <a:xfrm>
                <a:off x="395795" y="2834194"/>
                <a:ext cx="3356340" cy="737618"/>
              </a:xfrm>
              <a:prstGeom prst="rect">
                <a:avLst/>
              </a:prstGeom>
              <a:solidFill>
                <a:schemeClr val="accent3">
                  <a:lumMod val="75000"/>
                </a:schemeClr>
              </a:solidFill>
              <a:ln>
                <a:noFill/>
              </a:ln>
            </p:spPr>
          </p:pic>
          <p:sp>
            <p:nvSpPr>
              <p:cNvPr id="17" name="TextBox 16"/>
              <p:cNvSpPr txBox="1"/>
              <p:nvPr/>
            </p:nvSpPr>
            <p:spPr>
              <a:xfrm>
                <a:off x="3702014" y="2690361"/>
                <a:ext cx="2802099" cy="1026083"/>
              </a:xfrm>
              <a:prstGeom prst="rect">
                <a:avLst/>
              </a:prstGeom>
              <a:solidFill>
                <a:srgbClr val="F8DE28"/>
              </a:solidFill>
              <a:ln>
                <a:noFill/>
              </a:ln>
            </p:spPr>
            <p:txBody>
              <a:bodyPr wrap="none" rtlCol="0">
                <a:spAutoFit/>
              </a:bodyPr>
              <a:lstStyle/>
              <a:p>
                <a:r>
                  <a:rPr lang="en-US" sz="1100" b="1" dirty="0">
                    <a:solidFill>
                      <a:srgbClr val="211D7D"/>
                    </a:solidFill>
                  </a:rPr>
                  <a:t>Johns Hopkins University</a:t>
                </a:r>
              </a:p>
              <a:p>
                <a:r>
                  <a:rPr lang="en-US" sz="1100" b="1" dirty="0">
                    <a:solidFill>
                      <a:srgbClr val="211D7D"/>
                    </a:solidFill>
                  </a:rPr>
                  <a:t>Clemson University</a:t>
                </a:r>
              </a:p>
              <a:p>
                <a:r>
                  <a:rPr lang="en-US" sz="1100" b="1" dirty="0">
                    <a:solidFill>
                      <a:srgbClr val="211D7D"/>
                    </a:solidFill>
                  </a:rPr>
                  <a:t>University of Delaware</a:t>
                </a:r>
              </a:p>
              <a:p>
                <a:r>
                  <a:rPr lang="en-US" sz="1100" b="1" dirty="0">
                    <a:solidFill>
                      <a:srgbClr val="211D7D"/>
                    </a:solidFill>
                  </a:rPr>
                  <a:t>University of Massachusetts Lowell</a:t>
                </a:r>
              </a:p>
              <a:p>
                <a:r>
                  <a:rPr lang="en-US" sz="1100" b="1" dirty="0">
                    <a:solidFill>
                      <a:srgbClr val="211D7D"/>
                    </a:solidFill>
                  </a:rPr>
                  <a:t>University of Maryland</a:t>
                </a:r>
              </a:p>
            </p:txBody>
          </p:sp>
        </p:grpSp>
      </p:grpSp>
      <p:sp>
        <p:nvSpPr>
          <p:cNvPr id="13" name="TextBox 12"/>
          <p:cNvSpPr txBox="1"/>
          <p:nvPr/>
        </p:nvSpPr>
        <p:spPr>
          <a:xfrm>
            <a:off x="3942080" y="6524308"/>
            <a:ext cx="1265090" cy="338554"/>
          </a:xfrm>
          <a:prstGeom prst="rect">
            <a:avLst/>
          </a:prstGeom>
          <a:noFill/>
        </p:spPr>
        <p:txBody>
          <a:bodyPr wrap="none" rtlCol="0">
            <a:spAutoFit/>
          </a:bodyPr>
          <a:lstStyle/>
          <a:p>
            <a:r>
              <a:rPr lang="en-US" sz="1600"/>
              <a:t>Confidential</a:t>
            </a:r>
          </a:p>
        </p:txBody>
      </p:sp>
      <p:pic>
        <p:nvPicPr>
          <p:cNvPr id="15" name="Picture 14">
            <a:extLst>
              <a:ext uri="{FF2B5EF4-FFF2-40B4-BE49-F238E27FC236}">
                <a16:creationId xmlns:a16="http://schemas.microsoft.com/office/drawing/2014/main" id="{CCEEABAF-8C31-4A4E-BA31-D6F6A9BB1B06}"/>
              </a:ext>
            </a:extLst>
          </p:cNvPr>
          <p:cNvPicPr>
            <a:picLocks noChangeAspect="1"/>
          </p:cNvPicPr>
          <p:nvPr/>
        </p:nvPicPr>
        <p:blipFill>
          <a:blip r:embed="rId6"/>
          <a:stretch>
            <a:fillRect/>
          </a:stretch>
        </p:blipFill>
        <p:spPr>
          <a:xfrm>
            <a:off x="1064646" y="4048310"/>
            <a:ext cx="3809558" cy="1966824"/>
          </a:xfrm>
          <a:prstGeom prst="rect">
            <a:avLst/>
          </a:prstGeom>
        </p:spPr>
      </p:pic>
      <p:pic>
        <p:nvPicPr>
          <p:cNvPr id="18" name="Picture 17">
            <a:extLst>
              <a:ext uri="{FF2B5EF4-FFF2-40B4-BE49-F238E27FC236}">
                <a16:creationId xmlns:a16="http://schemas.microsoft.com/office/drawing/2014/main" id="{E12EBBFB-95B6-5B47-A469-14053226E3A6}"/>
              </a:ext>
            </a:extLst>
          </p:cNvPr>
          <p:cNvPicPr>
            <a:picLocks noChangeAspect="1"/>
          </p:cNvPicPr>
          <p:nvPr/>
        </p:nvPicPr>
        <p:blipFill>
          <a:blip r:embed="rId7"/>
          <a:stretch>
            <a:fillRect/>
          </a:stretch>
        </p:blipFill>
        <p:spPr>
          <a:xfrm>
            <a:off x="4953967" y="4258800"/>
            <a:ext cx="1759494" cy="1699238"/>
          </a:xfrm>
          <a:prstGeom prst="rect">
            <a:avLst/>
          </a:prstGeom>
        </p:spPr>
      </p:pic>
      <p:pic>
        <p:nvPicPr>
          <p:cNvPr id="19" name="Picture 18">
            <a:extLst>
              <a:ext uri="{FF2B5EF4-FFF2-40B4-BE49-F238E27FC236}">
                <a16:creationId xmlns:a16="http://schemas.microsoft.com/office/drawing/2014/main" id="{D466152A-36C4-3D4F-B69B-D0C6A2B340C6}"/>
              </a:ext>
            </a:extLst>
          </p:cNvPr>
          <p:cNvPicPr>
            <a:picLocks noChangeAspect="1"/>
          </p:cNvPicPr>
          <p:nvPr/>
        </p:nvPicPr>
        <p:blipFill>
          <a:blip r:embed="rId8"/>
          <a:stretch>
            <a:fillRect/>
          </a:stretch>
        </p:blipFill>
        <p:spPr>
          <a:xfrm>
            <a:off x="6872988" y="4274143"/>
            <a:ext cx="1759495" cy="1689581"/>
          </a:xfrm>
          <a:prstGeom prst="rect">
            <a:avLst/>
          </a:prstGeom>
        </p:spPr>
      </p:pic>
      <p:sp>
        <p:nvSpPr>
          <p:cNvPr id="20" name="Content Placeholder 2">
            <a:extLst>
              <a:ext uri="{FF2B5EF4-FFF2-40B4-BE49-F238E27FC236}">
                <a16:creationId xmlns:a16="http://schemas.microsoft.com/office/drawing/2014/main" id="{80A84C12-ECD3-4C0B-B936-04DDF88A37D7}"/>
              </a:ext>
            </a:extLst>
          </p:cNvPr>
          <p:cNvSpPr txBox="1">
            <a:spLocks/>
          </p:cNvSpPr>
          <p:nvPr/>
        </p:nvSpPr>
        <p:spPr>
          <a:xfrm>
            <a:off x="1563036" y="1507946"/>
            <a:ext cx="7453713" cy="201015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panose="020B0604020202020204" pitchFamily="34" charset="0"/>
                <a:cs typeface="Arial" panose="020B0604020202020204" pitchFamily="34" charset="0"/>
              </a:rPr>
              <a:t>Control accumulation of novel identified inhibitors</a:t>
            </a:r>
          </a:p>
          <a:p>
            <a:pPr lvl="1"/>
            <a:r>
              <a:rPr lang="en-US" sz="2000" dirty="0">
                <a:latin typeface="Arial" panose="020B0604020202020204" pitchFamily="34" charset="0"/>
                <a:cs typeface="Arial" panose="020B0604020202020204" pitchFamily="34" charset="0"/>
              </a:rPr>
              <a:t>Media optimization</a:t>
            </a:r>
          </a:p>
          <a:p>
            <a:pPr lvl="1"/>
            <a:r>
              <a:rPr lang="en-US" sz="2000" dirty="0">
                <a:latin typeface="Arial" panose="020B0604020202020204" pitchFamily="34" charset="0"/>
                <a:cs typeface="Arial" panose="020B0604020202020204" pitchFamily="34" charset="0"/>
              </a:rPr>
              <a:t>Pathway optimization by genetic engineering</a:t>
            </a:r>
          </a:p>
          <a:p>
            <a:r>
              <a:rPr lang="en-US" sz="2000" dirty="0">
                <a:latin typeface="Arial" panose="020B0604020202020204" pitchFamily="34" charset="0"/>
                <a:cs typeface="Arial" panose="020B0604020202020204" pitchFamily="34" charset="0"/>
              </a:rPr>
              <a:t>Optimize the amino acid metabolism pathways</a:t>
            </a:r>
          </a:p>
          <a:p>
            <a:r>
              <a:rPr lang="en-US" sz="2000" dirty="0">
                <a:latin typeface="Arial" panose="020B0604020202020204" pitchFamily="34" charset="0"/>
                <a:cs typeface="Arial" panose="020B0604020202020204" pitchFamily="34" charset="0"/>
              </a:rPr>
              <a:t>Improve CHO cell fed-batch culture cell density</a:t>
            </a:r>
          </a:p>
          <a:p>
            <a:pPr marL="0" indent="0">
              <a:buFont typeface="Arial"/>
              <a:buNone/>
            </a:pPr>
            <a:endParaRPr lang="en-US" sz="2000" dirty="0">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11AF6C2F-0747-274A-B7FD-0AFD85938E4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91370067"/>
      </p:ext>
    </p:extLst>
  </p:cSld>
  <p:clrMapOvr>
    <a:masterClrMapping/>
  </p:clrMapOvr>
  <mc:AlternateContent xmlns:mc="http://schemas.openxmlformats.org/markup-compatibility/2006" xmlns:p14="http://schemas.microsoft.com/office/powerpoint/2010/main">
    <mc:Choice Requires="p14">
      <p:transition spd="slow" p14:dur="2000" advTm="29756"/>
    </mc:Choice>
    <mc:Fallback xmlns="">
      <p:transition spd="slow" advTm="29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2393"/>
            <a:ext cx="8229600" cy="1143000"/>
          </a:xfrm>
        </p:spPr>
        <p:txBody>
          <a:bodyPr/>
          <a:lstStyle/>
          <a:p>
            <a:r>
              <a:rPr lang="en-US" dirty="0"/>
              <a:t>Control Strategies</a:t>
            </a:r>
          </a:p>
        </p:txBody>
      </p:sp>
      <p:grpSp>
        <p:nvGrpSpPr>
          <p:cNvPr id="4" name="Group 3"/>
          <p:cNvGrpSpPr/>
          <p:nvPr/>
        </p:nvGrpSpPr>
        <p:grpSpPr>
          <a:xfrm>
            <a:off x="-1" y="-29702"/>
            <a:ext cx="921327" cy="6681735"/>
            <a:chOff x="-1" y="-29702"/>
            <a:chExt cx="921327" cy="6681735"/>
          </a:xfrm>
        </p:grpSpPr>
        <p:pic>
          <p:nvPicPr>
            <p:cNvPr id="5" name="Picture 4" descr="NSF.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3463" y="5734169"/>
              <a:ext cx="914400" cy="921327"/>
            </a:xfrm>
            <a:prstGeom prst="rect">
              <a:avLst/>
            </a:prstGeom>
          </p:spPr>
        </p:pic>
        <p:grpSp>
          <p:nvGrpSpPr>
            <p:cNvPr id="6" name="Group 5"/>
            <p:cNvGrpSpPr>
              <a:grpSpLocks noChangeAspect="1"/>
            </p:cNvGrpSpPr>
            <p:nvPr/>
          </p:nvGrpSpPr>
          <p:grpSpPr>
            <a:xfrm rot="16200000">
              <a:off x="-2424422" y="2394720"/>
              <a:ext cx="5677955" cy="829112"/>
              <a:chOff x="325119" y="2695098"/>
              <a:chExt cx="6206377" cy="906275"/>
            </a:xfrm>
          </p:grpSpPr>
          <p:sp>
            <p:nvSpPr>
              <p:cNvPr id="7" name="Rectangle 6"/>
              <p:cNvSpPr/>
              <p:nvPr/>
            </p:nvSpPr>
            <p:spPr>
              <a:xfrm rot="5400000">
                <a:off x="2960621" y="59596"/>
                <a:ext cx="906275" cy="6177279"/>
              </a:xfrm>
              <a:prstGeom prst="rect">
                <a:avLst/>
              </a:prstGeom>
              <a:solidFill>
                <a:srgbClr val="F8DE28"/>
              </a:solidFill>
              <a:ln>
                <a:solidFill>
                  <a:srgbClr val="FBEC8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AMBIC-horizontal.png"/>
              <p:cNvPicPr>
                <a:picLocks noChangeAspect="1"/>
              </p:cNvPicPr>
              <p:nvPr/>
            </p:nvPicPr>
            <p:blipFill rotWithShape="1">
              <a:blip r:embed="rId6">
                <a:extLst>
                  <a:ext uri="{28A0092B-C50C-407E-A947-70E740481C1C}">
                    <a14:useLocalDpi xmlns:a14="http://schemas.microsoft.com/office/drawing/2010/main" val="0"/>
                  </a:ext>
                </a:extLst>
              </a:blip>
              <a:srcRect r="38824"/>
              <a:stretch/>
            </p:blipFill>
            <p:spPr>
              <a:xfrm>
                <a:off x="423179" y="2779427"/>
                <a:ext cx="3356341" cy="737618"/>
              </a:xfrm>
              <a:prstGeom prst="rect">
                <a:avLst/>
              </a:prstGeom>
              <a:solidFill>
                <a:schemeClr val="accent3">
                  <a:lumMod val="75000"/>
                </a:schemeClr>
              </a:solidFill>
              <a:ln>
                <a:noFill/>
              </a:ln>
            </p:spPr>
          </p:pic>
          <p:sp>
            <p:nvSpPr>
              <p:cNvPr id="9" name="TextBox 8"/>
              <p:cNvSpPr txBox="1"/>
              <p:nvPr/>
            </p:nvSpPr>
            <p:spPr>
              <a:xfrm>
                <a:off x="3729398" y="2727711"/>
                <a:ext cx="2802098" cy="841051"/>
              </a:xfrm>
              <a:prstGeom prst="rect">
                <a:avLst/>
              </a:prstGeom>
              <a:noFill/>
              <a:ln>
                <a:noFill/>
              </a:ln>
            </p:spPr>
            <p:txBody>
              <a:bodyPr wrap="none" rtlCol="0">
                <a:spAutoFit/>
              </a:bodyPr>
              <a:lstStyle/>
              <a:p>
                <a:r>
                  <a:rPr lang="en-US" sz="1100" b="1" dirty="0">
                    <a:solidFill>
                      <a:srgbClr val="211D7D"/>
                    </a:solidFill>
                  </a:rPr>
                  <a:t>Johns Hopkins University</a:t>
                </a:r>
              </a:p>
              <a:p>
                <a:r>
                  <a:rPr lang="en-US" sz="1100" b="1" dirty="0">
                    <a:solidFill>
                      <a:srgbClr val="211D7D"/>
                    </a:solidFill>
                  </a:rPr>
                  <a:t>Clemson University</a:t>
                </a:r>
              </a:p>
              <a:p>
                <a:r>
                  <a:rPr lang="en-US" sz="1100" b="1" dirty="0">
                    <a:solidFill>
                      <a:srgbClr val="211D7D"/>
                    </a:solidFill>
                  </a:rPr>
                  <a:t>University of Delaware</a:t>
                </a:r>
              </a:p>
              <a:p>
                <a:r>
                  <a:rPr lang="en-US" sz="1100" b="1" dirty="0">
                    <a:solidFill>
                      <a:srgbClr val="211D7D"/>
                    </a:solidFill>
                  </a:rPr>
                  <a:t>University of Massachusetts Lowell</a:t>
                </a:r>
              </a:p>
            </p:txBody>
          </p:sp>
        </p:grpSp>
      </p:grpSp>
      <p:sp>
        <p:nvSpPr>
          <p:cNvPr id="10" name="Footer Placeholder 3"/>
          <p:cNvSpPr>
            <a:spLocks noGrp="1"/>
          </p:cNvSpPr>
          <p:nvPr>
            <p:ph type="ftr" sz="quarter" idx="11"/>
          </p:nvPr>
        </p:nvSpPr>
        <p:spPr>
          <a:xfrm>
            <a:off x="3124200" y="6356350"/>
            <a:ext cx="2895600" cy="365125"/>
          </a:xfrm>
        </p:spPr>
        <p:txBody>
          <a:bodyPr/>
          <a:lstStyle/>
          <a:p>
            <a:r>
              <a:rPr lang="en-US" dirty="0"/>
              <a:t>Confidential</a:t>
            </a:r>
          </a:p>
        </p:txBody>
      </p:sp>
      <p:sp>
        <p:nvSpPr>
          <p:cNvPr id="11" name="Content Placeholder 2"/>
          <p:cNvSpPr>
            <a:spLocks noGrp="1"/>
          </p:cNvSpPr>
          <p:nvPr>
            <p:ph idx="1"/>
          </p:nvPr>
        </p:nvSpPr>
        <p:spPr>
          <a:xfrm>
            <a:off x="998476" y="1391847"/>
            <a:ext cx="7810375" cy="5329628"/>
          </a:xfrm>
        </p:spPr>
        <p:txBody>
          <a:bodyPr>
            <a:normAutofit fontScale="55000" lnSpcReduction="20000"/>
          </a:bodyPr>
          <a:lstStyle/>
          <a:p>
            <a:r>
              <a:rPr lang="en-US" sz="3800" dirty="0"/>
              <a:t>Genome-scale model (Jan-March)</a:t>
            </a:r>
          </a:p>
          <a:p>
            <a:pPr lvl="1"/>
            <a:r>
              <a:rPr lang="en-US" sz="3200" dirty="0"/>
              <a:t>AMBIC 1.0 HCD process specific metabolic model</a:t>
            </a:r>
          </a:p>
          <a:p>
            <a:pPr lvl="2"/>
            <a:r>
              <a:rPr lang="en-US" sz="2600" dirty="0"/>
              <a:t>30% </a:t>
            </a:r>
            <a:r>
              <a:rPr lang="en-US" sz="2600" dirty="0">
                <a:sym typeface="Wingdings" panose="05000000000000000000" pitchFamily="2" charset="2"/>
              </a:rPr>
              <a:t> </a:t>
            </a:r>
            <a:r>
              <a:rPr lang="en-US" sz="2600" dirty="0"/>
              <a:t>9.6% model error (obj. </a:t>
            </a:r>
            <a:r>
              <a:rPr lang="en-US" sz="2600" dirty="0" err="1"/>
              <a:t>func</a:t>
            </a:r>
            <a:r>
              <a:rPr lang="en-US" sz="2600" dirty="0"/>
              <a:t>. cell growth)</a:t>
            </a:r>
          </a:p>
          <a:p>
            <a:pPr lvl="1"/>
            <a:r>
              <a:rPr lang="en-US" sz="3200" dirty="0"/>
              <a:t>Simulation on cell responds to inhibitory metabolic pathways</a:t>
            </a:r>
          </a:p>
          <a:p>
            <a:pPr lvl="2"/>
            <a:r>
              <a:rPr lang="en-US" sz="2600" dirty="0"/>
              <a:t>Nutrients, and Genes regulation</a:t>
            </a:r>
          </a:p>
          <a:p>
            <a:r>
              <a:rPr lang="en-US" sz="3800" dirty="0"/>
              <a:t>Pathway optimization(genetic engineering): </a:t>
            </a:r>
          </a:p>
          <a:p>
            <a:pPr lvl="1"/>
            <a:r>
              <a:rPr lang="en-US" sz="3200" dirty="0"/>
              <a:t>Step 1: enzyme and gene selection (Genome-scale model [</a:t>
            </a:r>
            <a:r>
              <a:rPr lang="en-US" sz="3200" dirty="0" err="1"/>
              <a:t>GeM</a:t>
            </a:r>
            <a:r>
              <a:rPr lang="en-US" sz="3200" dirty="0"/>
              <a:t>])</a:t>
            </a:r>
          </a:p>
          <a:p>
            <a:pPr lvl="2"/>
            <a:r>
              <a:rPr lang="en-US" sz="2600" dirty="0"/>
              <a:t>Multifunctional enzyme (Jan-June)</a:t>
            </a:r>
          </a:p>
          <a:p>
            <a:pPr marL="914400" lvl="2" indent="0">
              <a:buNone/>
            </a:pPr>
            <a:r>
              <a:rPr lang="en-US" sz="2600" dirty="0">
                <a:sym typeface="Wingdings"/>
              </a:rPr>
              <a:t>          right enzyme contribute to the process</a:t>
            </a:r>
            <a:endParaRPr lang="en-US" sz="2600" dirty="0"/>
          </a:p>
          <a:p>
            <a:pPr lvl="1"/>
            <a:r>
              <a:rPr lang="en-US" sz="3200" dirty="0"/>
              <a:t>Step 2: cell line development to upregulate downstream enzymes to consume inhibitory metabolites</a:t>
            </a:r>
          </a:p>
          <a:p>
            <a:pPr lvl="2"/>
            <a:r>
              <a:rPr lang="en-US" sz="2600" dirty="0"/>
              <a:t> Gene cloning, plasmid construction, transient transfection</a:t>
            </a:r>
          </a:p>
          <a:p>
            <a:r>
              <a:rPr lang="en-US" sz="3800" dirty="0"/>
              <a:t>Media optimization (AA control):</a:t>
            </a:r>
          </a:p>
          <a:p>
            <a:pPr lvl="1"/>
            <a:r>
              <a:rPr lang="en-US" sz="3200" dirty="0"/>
              <a:t>Step 1: AA selection and conc. range (</a:t>
            </a:r>
            <a:r>
              <a:rPr lang="en-US" sz="3200" dirty="0" err="1"/>
              <a:t>GeM</a:t>
            </a:r>
            <a:r>
              <a:rPr lang="en-US" sz="3200" dirty="0"/>
              <a:t>)</a:t>
            </a:r>
          </a:p>
          <a:p>
            <a:pPr lvl="2"/>
            <a:r>
              <a:rPr lang="en-US" sz="2600" dirty="0"/>
              <a:t>Pathway analysis, AA sensitivity analysis (Jan-June)</a:t>
            </a:r>
          </a:p>
          <a:p>
            <a:pPr lvl="1"/>
            <a:r>
              <a:rPr lang="en-US" sz="3200" dirty="0"/>
              <a:t>Step 2: Targeted control of metabolites, DoE</a:t>
            </a:r>
          </a:p>
          <a:p>
            <a:pPr lvl="2"/>
            <a:r>
              <a:rPr lang="en-US" sz="2600" dirty="0"/>
              <a:t>PB screening (June – August)</a:t>
            </a:r>
          </a:p>
          <a:p>
            <a:pPr lvl="2"/>
            <a:r>
              <a:rPr lang="en-US" sz="2600" dirty="0"/>
              <a:t>RSM optimization </a:t>
            </a:r>
            <a:endParaRPr lang="en-US" dirty="0"/>
          </a:p>
        </p:txBody>
      </p:sp>
      <p:grpSp>
        <p:nvGrpSpPr>
          <p:cNvPr id="12" name="Group 11">
            <a:extLst>
              <a:ext uri="{FF2B5EF4-FFF2-40B4-BE49-F238E27FC236}">
                <a16:creationId xmlns:a16="http://schemas.microsoft.com/office/drawing/2014/main" id="{2F822097-DC52-4B3D-824D-84ED09EB0029}"/>
              </a:ext>
            </a:extLst>
          </p:cNvPr>
          <p:cNvGrpSpPr/>
          <p:nvPr/>
        </p:nvGrpSpPr>
        <p:grpSpPr>
          <a:xfrm>
            <a:off x="-4335" y="-4647"/>
            <a:ext cx="938719" cy="6656680"/>
            <a:chOff x="-4335" y="-4647"/>
            <a:chExt cx="938719" cy="6656680"/>
          </a:xfrm>
        </p:grpSpPr>
        <p:pic>
          <p:nvPicPr>
            <p:cNvPr id="13" name="Picture 12" descr="NSF.jpeg">
              <a:extLst>
                <a:ext uri="{FF2B5EF4-FFF2-40B4-BE49-F238E27FC236}">
                  <a16:creationId xmlns:a16="http://schemas.microsoft.com/office/drawing/2014/main" id="{64BEE848-378D-4B21-8AB5-7CB85E3AC7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3463" y="5734169"/>
              <a:ext cx="914400" cy="921327"/>
            </a:xfrm>
            <a:prstGeom prst="rect">
              <a:avLst/>
            </a:prstGeom>
          </p:spPr>
        </p:pic>
        <p:grpSp>
          <p:nvGrpSpPr>
            <p:cNvPr id="14" name="Group 13">
              <a:extLst>
                <a:ext uri="{FF2B5EF4-FFF2-40B4-BE49-F238E27FC236}">
                  <a16:creationId xmlns:a16="http://schemas.microsoft.com/office/drawing/2014/main" id="{BB0DF341-70C5-4727-B807-11AC2DB21861}"/>
                </a:ext>
              </a:extLst>
            </p:cNvPr>
            <p:cNvGrpSpPr>
              <a:grpSpLocks noChangeAspect="1"/>
            </p:cNvGrpSpPr>
            <p:nvPr/>
          </p:nvGrpSpPr>
          <p:grpSpPr>
            <a:xfrm rot="16200000">
              <a:off x="-2361428" y="2352446"/>
              <a:ext cx="5652905" cy="938719"/>
              <a:chOff x="325118" y="2690361"/>
              <a:chExt cx="6178995" cy="1026083"/>
            </a:xfrm>
          </p:grpSpPr>
          <p:sp>
            <p:nvSpPr>
              <p:cNvPr id="15" name="Rectangle 14">
                <a:extLst>
                  <a:ext uri="{FF2B5EF4-FFF2-40B4-BE49-F238E27FC236}">
                    <a16:creationId xmlns:a16="http://schemas.microsoft.com/office/drawing/2014/main" id="{ACB4621C-9FB0-4104-AA91-87A99CC62232}"/>
                  </a:ext>
                </a:extLst>
              </p:cNvPr>
              <p:cNvSpPr/>
              <p:nvPr/>
            </p:nvSpPr>
            <p:spPr>
              <a:xfrm rot="5400000">
                <a:off x="2914007" y="106209"/>
                <a:ext cx="999501" cy="6177280"/>
              </a:xfrm>
              <a:prstGeom prst="rect">
                <a:avLst/>
              </a:prstGeom>
              <a:solidFill>
                <a:srgbClr val="F8DE28"/>
              </a:solidFill>
              <a:ln>
                <a:solidFill>
                  <a:srgbClr val="FBEC8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AMBIC-horizontal.png">
                <a:extLst>
                  <a:ext uri="{FF2B5EF4-FFF2-40B4-BE49-F238E27FC236}">
                    <a16:creationId xmlns:a16="http://schemas.microsoft.com/office/drawing/2014/main" id="{56E1EEA9-D1AE-4F30-8688-FDD0FD55913F}"/>
                  </a:ext>
                </a:extLst>
              </p:cNvPr>
              <p:cNvPicPr>
                <a:picLocks noChangeAspect="1"/>
              </p:cNvPicPr>
              <p:nvPr/>
            </p:nvPicPr>
            <p:blipFill rotWithShape="1">
              <a:blip r:embed="rId6">
                <a:extLst>
                  <a:ext uri="{28A0092B-C50C-407E-A947-70E740481C1C}">
                    <a14:useLocalDpi xmlns:a14="http://schemas.microsoft.com/office/drawing/2010/main" val="0"/>
                  </a:ext>
                </a:extLst>
              </a:blip>
              <a:srcRect r="38824"/>
              <a:stretch/>
            </p:blipFill>
            <p:spPr>
              <a:xfrm>
                <a:off x="395795" y="2834194"/>
                <a:ext cx="3356340" cy="737618"/>
              </a:xfrm>
              <a:prstGeom prst="rect">
                <a:avLst/>
              </a:prstGeom>
              <a:solidFill>
                <a:schemeClr val="accent3">
                  <a:lumMod val="75000"/>
                </a:schemeClr>
              </a:solidFill>
              <a:ln>
                <a:noFill/>
              </a:ln>
            </p:spPr>
          </p:pic>
          <p:sp>
            <p:nvSpPr>
              <p:cNvPr id="17" name="TextBox 16">
                <a:extLst>
                  <a:ext uri="{FF2B5EF4-FFF2-40B4-BE49-F238E27FC236}">
                    <a16:creationId xmlns:a16="http://schemas.microsoft.com/office/drawing/2014/main" id="{FD9B0226-D446-4230-9D7E-0FAA3B5FA11A}"/>
                  </a:ext>
                </a:extLst>
              </p:cNvPr>
              <p:cNvSpPr txBox="1"/>
              <p:nvPr/>
            </p:nvSpPr>
            <p:spPr>
              <a:xfrm>
                <a:off x="3702014" y="2690361"/>
                <a:ext cx="2802099" cy="1026083"/>
              </a:xfrm>
              <a:prstGeom prst="rect">
                <a:avLst/>
              </a:prstGeom>
              <a:solidFill>
                <a:srgbClr val="F8DE28"/>
              </a:solidFill>
              <a:ln>
                <a:noFill/>
              </a:ln>
            </p:spPr>
            <p:txBody>
              <a:bodyPr wrap="none" rtlCol="0">
                <a:spAutoFit/>
              </a:bodyPr>
              <a:lstStyle/>
              <a:p>
                <a:r>
                  <a:rPr lang="en-US" sz="1100" b="1" dirty="0">
                    <a:solidFill>
                      <a:srgbClr val="211D7D"/>
                    </a:solidFill>
                  </a:rPr>
                  <a:t>Johns Hopkins University</a:t>
                </a:r>
              </a:p>
              <a:p>
                <a:r>
                  <a:rPr lang="en-US" sz="1100" b="1" dirty="0">
                    <a:solidFill>
                      <a:srgbClr val="211D7D"/>
                    </a:solidFill>
                  </a:rPr>
                  <a:t>Clemson University</a:t>
                </a:r>
              </a:p>
              <a:p>
                <a:r>
                  <a:rPr lang="en-US" sz="1100" b="1" dirty="0">
                    <a:solidFill>
                      <a:srgbClr val="211D7D"/>
                    </a:solidFill>
                  </a:rPr>
                  <a:t>University of Delaware</a:t>
                </a:r>
              </a:p>
              <a:p>
                <a:r>
                  <a:rPr lang="en-US" sz="1100" b="1" dirty="0">
                    <a:solidFill>
                      <a:srgbClr val="211D7D"/>
                    </a:solidFill>
                  </a:rPr>
                  <a:t>University of Massachusetts Lowell</a:t>
                </a:r>
              </a:p>
              <a:p>
                <a:r>
                  <a:rPr lang="en-US" sz="1100" b="1" dirty="0">
                    <a:solidFill>
                      <a:srgbClr val="211D7D"/>
                    </a:solidFill>
                  </a:rPr>
                  <a:t>University of Maryland</a:t>
                </a:r>
              </a:p>
            </p:txBody>
          </p:sp>
        </p:grpSp>
      </p:grpSp>
      <p:pic>
        <p:nvPicPr>
          <p:cNvPr id="3" name="Audio 2">
            <a:hlinkClick r:id="" action="ppaction://media"/>
            <a:extLst>
              <a:ext uri="{FF2B5EF4-FFF2-40B4-BE49-F238E27FC236}">
                <a16:creationId xmlns:a16="http://schemas.microsoft.com/office/drawing/2014/main" id="{EB50C1C7-615E-9049-9893-C4C2976786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71051045"/>
      </p:ext>
    </p:extLst>
  </p:cSld>
  <p:clrMapOvr>
    <a:masterClrMapping/>
  </p:clrMapOvr>
  <mc:AlternateContent xmlns:mc="http://schemas.openxmlformats.org/markup-compatibility/2006" xmlns:p14="http://schemas.microsoft.com/office/powerpoint/2010/main">
    <mc:Choice Requires="p14">
      <p:transition spd="slow" p14:dur="2000" advTm="91582"/>
    </mc:Choice>
    <mc:Fallback xmlns="">
      <p:transition spd="slow" advTm="91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78F25-AD41-4803-AF2C-B52001A06724}"/>
              </a:ext>
            </a:extLst>
          </p:cNvPr>
          <p:cNvSpPr>
            <a:spLocks noGrp="1"/>
          </p:cNvSpPr>
          <p:nvPr>
            <p:ph type="title"/>
          </p:nvPr>
        </p:nvSpPr>
        <p:spPr>
          <a:xfrm>
            <a:off x="597866" y="39017"/>
            <a:ext cx="8229600" cy="1143000"/>
          </a:xfrm>
        </p:spPr>
        <p:txBody>
          <a:bodyPr/>
          <a:lstStyle/>
          <a:p>
            <a:r>
              <a:rPr lang="en-US" dirty="0"/>
              <a:t>Pathway Optimization</a:t>
            </a:r>
          </a:p>
        </p:txBody>
      </p:sp>
      <p:sp>
        <p:nvSpPr>
          <p:cNvPr id="3" name="Content Placeholder 2">
            <a:extLst>
              <a:ext uri="{FF2B5EF4-FFF2-40B4-BE49-F238E27FC236}">
                <a16:creationId xmlns:a16="http://schemas.microsoft.com/office/drawing/2014/main" id="{92A17AA0-2D70-41E3-B2DF-FADCCF7D084D}"/>
              </a:ext>
            </a:extLst>
          </p:cNvPr>
          <p:cNvSpPr>
            <a:spLocks noGrp="1"/>
          </p:cNvSpPr>
          <p:nvPr>
            <p:ph sz="half" idx="1"/>
          </p:nvPr>
        </p:nvSpPr>
        <p:spPr>
          <a:xfrm>
            <a:off x="1069199" y="1182017"/>
            <a:ext cx="7648137" cy="2403009"/>
          </a:xfrm>
        </p:spPr>
        <p:txBody>
          <a:bodyPr>
            <a:normAutofit fontScale="92500"/>
          </a:bodyPr>
          <a:lstStyle/>
          <a:p>
            <a:r>
              <a:rPr lang="en-US" dirty="0"/>
              <a:t>Genome-scale model screening: gene selection</a:t>
            </a:r>
          </a:p>
          <a:p>
            <a:pPr lvl="1"/>
            <a:r>
              <a:rPr lang="en-US" dirty="0"/>
              <a:t>4723 enzymatic reactions, 1298 genes </a:t>
            </a:r>
          </a:p>
          <a:p>
            <a:pPr lvl="1"/>
            <a:r>
              <a:rPr lang="en-US" dirty="0"/>
              <a:t>Metabolic pathway analysis</a:t>
            </a:r>
          </a:p>
          <a:p>
            <a:pPr lvl="1"/>
            <a:r>
              <a:rPr lang="en-US" dirty="0">
                <a:solidFill>
                  <a:srgbClr val="00B050"/>
                </a:solidFill>
              </a:rPr>
              <a:t>Proliferation</a:t>
            </a:r>
            <a:endParaRPr lang="en-US" dirty="0"/>
          </a:p>
          <a:p>
            <a:pPr marL="742950" lvl="2" indent="-342900">
              <a:buFont typeface="Wingdings" charset="2"/>
              <a:buChar char="Ø"/>
            </a:pPr>
            <a:r>
              <a:rPr lang="en-US" dirty="0">
                <a:sym typeface="Wingdings"/>
              </a:rPr>
              <a:t>AA downstream pathway ↑  IM ↓  efficiency of AA pathways ↑  </a:t>
            </a:r>
            <a:r>
              <a:rPr lang="en-US" dirty="0">
                <a:solidFill>
                  <a:srgbClr val="00B050"/>
                </a:solidFill>
                <a:sym typeface="Wingdings"/>
              </a:rPr>
              <a:t>growth, </a:t>
            </a:r>
            <a:r>
              <a:rPr lang="en-US" dirty="0">
                <a:sym typeface="Wingdings"/>
              </a:rPr>
              <a:t>productivity, product quality ↑ </a:t>
            </a:r>
            <a:endParaRPr lang="en-US" dirty="0"/>
          </a:p>
          <a:p>
            <a:pPr lvl="1"/>
            <a:endParaRPr lang="en-US" dirty="0"/>
          </a:p>
        </p:txBody>
      </p:sp>
      <p:grpSp>
        <p:nvGrpSpPr>
          <p:cNvPr id="7" name="Group 6">
            <a:extLst>
              <a:ext uri="{FF2B5EF4-FFF2-40B4-BE49-F238E27FC236}">
                <a16:creationId xmlns:a16="http://schemas.microsoft.com/office/drawing/2014/main" id="{ECE427CC-9FCE-42AD-9B3F-D57D1D0E6717}"/>
              </a:ext>
            </a:extLst>
          </p:cNvPr>
          <p:cNvGrpSpPr/>
          <p:nvPr/>
        </p:nvGrpSpPr>
        <p:grpSpPr>
          <a:xfrm>
            <a:off x="0" y="0"/>
            <a:ext cx="921327" cy="6681735"/>
            <a:chOff x="-1" y="-29702"/>
            <a:chExt cx="921327" cy="6681735"/>
          </a:xfrm>
        </p:grpSpPr>
        <p:pic>
          <p:nvPicPr>
            <p:cNvPr id="8" name="Picture 7" descr="NSF.jpeg">
              <a:extLst>
                <a:ext uri="{FF2B5EF4-FFF2-40B4-BE49-F238E27FC236}">
                  <a16:creationId xmlns:a16="http://schemas.microsoft.com/office/drawing/2014/main" id="{9BFAD99B-F22A-4BD7-856B-5096DBB7F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3463" y="5734169"/>
              <a:ext cx="914400" cy="921327"/>
            </a:xfrm>
            <a:prstGeom prst="rect">
              <a:avLst/>
            </a:prstGeom>
          </p:spPr>
        </p:pic>
        <p:grpSp>
          <p:nvGrpSpPr>
            <p:cNvPr id="9" name="Group 8">
              <a:extLst>
                <a:ext uri="{FF2B5EF4-FFF2-40B4-BE49-F238E27FC236}">
                  <a16:creationId xmlns:a16="http://schemas.microsoft.com/office/drawing/2014/main" id="{BE5AA61E-A852-435E-9B35-B68BAD6EA637}"/>
                </a:ext>
              </a:extLst>
            </p:cNvPr>
            <p:cNvGrpSpPr>
              <a:grpSpLocks noChangeAspect="1"/>
            </p:cNvGrpSpPr>
            <p:nvPr/>
          </p:nvGrpSpPr>
          <p:grpSpPr>
            <a:xfrm rot="16200000">
              <a:off x="-2424422" y="2394720"/>
              <a:ext cx="5677955" cy="829112"/>
              <a:chOff x="325119" y="2695098"/>
              <a:chExt cx="6206377" cy="906275"/>
            </a:xfrm>
          </p:grpSpPr>
          <p:sp>
            <p:nvSpPr>
              <p:cNvPr id="10" name="Rectangle 9">
                <a:extLst>
                  <a:ext uri="{FF2B5EF4-FFF2-40B4-BE49-F238E27FC236}">
                    <a16:creationId xmlns:a16="http://schemas.microsoft.com/office/drawing/2014/main" id="{AB4CD164-AF1D-4D4E-9B22-5EF5BAC00FCD}"/>
                  </a:ext>
                </a:extLst>
              </p:cNvPr>
              <p:cNvSpPr/>
              <p:nvPr/>
            </p:nvSpPr>
            <p:spPr>
              <a:xfrm rot="5400000">
                <a:off x="2960621" y="59596"/>
                <a:ext cx="906275" cy="6177279"/>
              </a:xfrm>
              <a:prstGeom prst="rect">
                <a:avLst/>
              </a:prstGeom>
              <a:solidFill>
                <a:srgbClr val="F8DE28"/>
              </a:solidFill>
              <a:ln>
                <a:solidFill>
                  <a:srgbClr val="FBEC8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AMBIC-horizontal.png">
                <a:extLst>
                  <a:ext uri="{FF2B5EF4-FFF2-40B4-BE49-F238E27FC236}">
                    <a16:creationId xmlns:a16="http://schemas.microsoft.com/office/drawing/2014/main" id="{2D198585-EB28-4138-BC49-DBDD6F3EADD2}"/>
                  </a:ext>
                </a:extLst>
              </p:cNvPr>
              <p:cNvPicPr>
                <a:picLocks noChangeAspect="1"/>
              </p:cNvPicPr>
              <p:nvPr/>
            </p:nvPicPr>
            <p:blipFill rotWithShape="1">
              <a:blip r:embed="rId6">
                <a:extLst>
                  <a:ext uri="{28A0092B-C50C-407E-A947-70E740481C1C}">
                    <a14:useLocalDpi xmlns:a14="http://schemas.microsoft.com/office/drawing/2010/main" val="0"/>
                  </a:ext>
                </a:extLst>
              </a:blip>
              <a:srcRect r="38824"/>
              <a:stretch/>
            </p:blipFill>
            <p:spPr>
              <a:xfrm>
                <a:off x="423179" y="2779427"/>
                <a:ext cx="3356341" cy="737618"/>
              </a:xfrm>
              <a:prstGeom prst="rect">
                <a:avLst/>
              </a:prstGeom>
              <a:solidFill>
                <a:schemeClr val="accent3">
                  <a:lumMod val="75000"/>
                </a:schemeClr>
              </a:solidFill>
              <a:ln>
                <a:noFill/>
              </a:ln>
            </p:spPr>
          </p:pic>
          <p:sp>
            <p:nvSpPr>
              <p:cNvPr id="12" name="TextBox 11">
                <a:extLst>
                  <a:ext uri="{FF2B5EF4-FFF2-40B4-BE49-F238E27FC236}">
                    <a16:creationId xmlns:a16="http://schemas.microsoft.com/office/drawing/2014/main" id="{7F3C33AD-8668-4185-B39F-49E333A68473}"/>
                  </a:ext>
                </a:extLst>
              </p:cNvPr>
              <p:cNvSpPr txBox="1"/>
              <p:nvPr/>
            </p:nvSpPr>
            <p:spPr>
              <a:xfrm>
                <a:off x="3729398" y="2727711"/>
                <a:ext cx="2802098" cy="841051"/>
              </a:xfrm>
              <a:prstGeom prst="rect">
                <a:avLst/>
              </a:prstGeom>
              <a:noFill/>
              <a:ln>
                <a:noFill/>
              </a:ln>
            </p:spPr>
            <p:txBody>
              <a:bodyPr wrap="none" rtlCol="0">
                <a:spAutoFit/>
              </a:bodyPr>
              <a:lstStyle/>
              <a:p>
                <a:r>
                  <a:rPr lang="en-US" sz="1100" b="1" dirty="0">
                    <a:solidFill>
                      <a:srgbClr val="211D7D"/>
                    </a:solidFill>
                  </a:rPr>
                  <a:t>Johns Hopkins University</a:t>
                </a:r>
              </a:p>
              <a:p>
                <a:r>
                  <a:rPr lang="en-US" sz="1100" b="1" dirty="0">
                    <a:solidFill>
                      <a:srgbClr val="211D7D"/>
                    </a:solidFill>
                  </a:rPr>
                  <a:t>Clemson University</a:t>
                </a:r>
              </a:p>
              <a:p>
                <a:r>
                  <a:rPr lang="en-US" sz="1100" b="1" dirty="0">
                    <a:solidFill>
                      <a:srgbClr val="211D7D"/>
                    </a:solidFill>
                  </a:rPr>
                  <a:t>University of Delaware</a:t>
                </a:r>
              </a:p>
              <a:p>
                <a:r>
                  <a:rPr lang="en-US" sz="1100" b="1" dirty="0">
                    <a:solidFill>
                      <a:srgbClr val="211D7D"/>
                    </a:solidFill>
                  </a:rPr>
                  <a:t>University of Massachusetts Lowell</a:t>
                </a:r>
              </a:p>
            </p:txBody>
          </p:sp>
        </p:grpSp>
      </p:grpSp>
      <p:grpSp>
        <p:nvGrpSpPr>
          <p:cNvPr id="13" name="Group 12">
            <a:extLst>
              <a:ext uri="{FF2B5EF4-FFF2-40B4-BE49-F238E27FC236}">
                <a16:creationId xmlns:a16="http://schemas.microsoft.com/office/drawing/2014/main" id="{F045E91F-918B-447C-A437-5BD99E9A400E}"/>
              </a:ext>
            </a:extLst>
          </p:cNvPr>
          <p:cNvGrpSpPr/>
          <p:nvPr/>
        </p:nvGrpSpPr>
        <p:grpSpPr>
          <a:xfrm>
            <a:off x="-4335" y="-4647"/>
            <a:ext cx="938719" cy="6656680"/>
            <a:chOff x="-4335" y="-4647"/>
            <a:chExt cx="938719" cy="6656680"/>
          </a:xfrm>
        </p:grpSpPr>
        <p:pic>
          <p:nvPicPr>
            <p:cNvPr id="14" name="Picture 13" descr="NSF.jpeg">
              <a:extLst>
                <a:ext uri="{FF2B5EF4-FFF2-40B4-BE49-F238E27FC236}">
                  <a16:creationId xmlns:a16="http://schemas.microsoft.com/office/drawing/2014/main" id="{2C0B7645-F68D-4AAD-96E5-30E79876BA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3463" y="5734169"/>
              <a:ext cx="914400" cy="921327"/>
            </a:xfrm>
            <a:prstGeom prst="rect">
              <a:avLst/>
            </a:prstGeom>
          </p:spPr>
        </p:pic>
        <p:grpSp>
          <p:nvGrpSpPr>
            <p:cNvPr id="15" name="Group 14">
              <a:extLst>
                <a:ext uri="{FF2B5EF4-FFF2-40B4-BE49-F238E27FC236}">
                  <a16:creationId xmlns:a16="http://schemas.microsoft.com/office/drawing/2014/main" id="{B484C9B6-B889-412B-A3A4-4F63284D0EA8}"/>
                </a:ext>
              </a:extLst>
            </p:cNvPr>
            <p:cNvGrpSpPr>
              <a:grpSpLocks noChangeAspect="1"/>
            </p:cNvGrpSpPr>
            <p:nvPr/>
          </p:nvGrpSpPr>
          <p:grpSpPr>
            <a:xfrm rot="16200000">
              <a:off x="-2361428" y="2352446"/>
              <a:ext cx="5652905" cy="938719"/>
              <a:chOff x="325118" y="2690361"/>
              <a:chExt cx="6178995" cy="1026083"/>
            </a:xfrm>
          </p:grpSpPr>
          <p:sp>
            <p:nvSpPr>
              <p:cNvPr id="16" name="Rectangle 15">
                <a:extLst>
                  <a:ext uri="{FF2B5EF4-FFF2-40B4-BE49-F238E27FC236}">
                    <a16:creationId xmlns:a16="http://schemas.microsoft.com/office/drawing/2014/main" id="{97AAEB6E-4F4A-4C94-A431-E133AB005A5E}"/>
                  </a:ext>
                </a:extLst>
              </p:cNvPr>
              <p:cNvSpPr/>
              <p:nvPr/>
            </p:nvSpPr>
            <p:spPr>
              <a:xfrm rot="5400000">
                <a:off x="2914007" y="106209"/>
                <a:ext cx="999501" cy="6177280"/>
              </a:xfrm>
              <a:prstGeom prst="rect">
                <a:avLst/>
              </a:prstGeom>
              <a:solidFill>
                <a:srgbClr val="F8DE28"/>
              </a:solidFill>
              <a:ln>
                <a:solidFill>
                  <a:srgbClr val="FBEC8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descr="AMBIC-horizontal.png">
                <a:extLst>
                  <a:ext uri="{FF2B5EF4-FFF2-40B4-BE49-F238E27FC236}">
                    <a16:creationId xmlns:a16="http://schemas.microsoft.com/office/drawing/2014/main" id="{EF3B67F6-1E88-45F4-8BF2-136EB197EBE1}"/>
                  </a:ext>
                </a:extLst>
              </p:cNvPr>
              <p:cNvPicPr>
                <a:picLocks noChangeAspect="1"/>
              </p:cNvPicPr>
              <p:nvPr/>
            </p:nvPicPr>
            <p:blipFill rotWithShape="1">
              <a:blip r:embed="rId6">
                <a:extLst>
                  <a:ext uri="{28A0092B-C50C-407E-A947-70E740481C1C}">
                    <a14:useLocalDpi xmlns:a14="http://schemas.microsoft.com/office/drawing/2010/main" val="0"/>
                  </a:ext>
                </a:extLst>
              </a:blip>
              <a:srcRect r="38824"/>
              <a:stretch/>
            </p:blipFill>
            <p:spPr>
              <a:xfrm>
                <a:off x="395795" y="2834194"/>
                <a:ext cx="3356340" cy="737618"/>
              </a:xfrm>
              <a:prstGeom prst="rect">
                <a:avLst/>
              </a:prstGeom>
              <a:solidFill>
                <a:schemeClr val="accent3">
                  <a:lumMod val="75000"/>
                </a:schemeClr>
              </a:solidFill>
              <a:ln>
                <a:noFill/>
              </a:ln>
            </p:spPr>
          </p:pic>
          <p:sp>
            <p:nvSpPr>
              <p:cNvPr id="18" name="TextBox 17">
                <a:extLst>
                  <a:ext uri="{FF2B5EF4-FFF2-40B4-BE49-F238E27FC236}">
                    <a16:creationId xmlns:a16="http://schemas.microsoft.com/office/drawing/2014/main" id="{7610BF85-473E-4AD2-93EB-D983294C575D}"/>
                  </a:ext>
                </a:extLst>
              </p:cNvPr>
              <p:cNvSpPr txBox="1"/>
              <p:nvPr/>
            </p:nvSpPr>
            <p:spPr>
              <a:xfrm>
                <a:off x="3702014" y="2690361"/>
                <a:ext cx="2802099" cy="1026083"/>
              </a:xfrm>
              <a:prstGeom prst="rect">
                <a:avLst/>
              </a:prstGeom>
              <a:solidFill>
                <a:srgbClr val="F8DE28"/>
              </a:solidFill>
              <a:ln>
                <a:noFill/>
              </a:ln>
            </p:spPr>
            <p:txBody>
              <a:bodyPr wrap="none" rtlCol="0">
                <a:spAutoFit/>
              </a:bodyPr>
              <a:lstStyle/>
              <a:p>
                <a:r>
                  <a:rPr lang="en-US" sz="1100" b="1" dirty="0">
                    <a:solidFill>
                      <a:srgbClr val="211D7D"/>
                    </a:solidFill>
                  </a:rPr>
                  <a:t>Johns Hopkins University</a:t>
                </a:r>
              </a:p>
              <a:p>
                <a:r>
                  <a:rPr lang="en-US" sz="1100" b="1" dirty="0">
                    <a:solidFill>
                      <a:srgbClr val="211D7D"/>
                    </a:solidFill>
                  </a:rPr>
                  <a:t>Clemson University</a:t>
                </a:r>
              </a:p>
              <a:p>
                <a:r>
                  <a:rPr lang="en-US" sz="1100" b="1" dirty="0">
                    <a:solidFill>
                      <a:srgbClr val="211D7D"/>
                    </a:solidFill>
                  </a:rPr>
                  <a:t>University of Delaware</a:t>
                </a:r>
              </a:p>
              <a:p>
                <a:r>
                  <a:rPr lang="en-US" sz="1100" b="1" dirty="0">
                    <a:solidFill>
                      <a:srgbClr val="211D7D"/>
                    </a:solidFill>
                  </a:rPr>
                  <a:t>University of Massachusetts Lowell</a:t>
                </a:r>
              </a:p>
              <a:p>
                <a:r>
                  <a:rPr lang="en-US" sz="1100" b="1" dirty="0">
                    <a:solidFill>
                      <a:srgbClr val="211D7D"/>
                    </a:solidFill>
                  </a:rPr>
                  <a:t>University of Maryland</a:t>
                </a:r>
              </a:p>
            </p:txBody>
          </p:sp>
        </p:grpSp>
      </p:grpSp>
      <p:pic>
        <p:nvPicPr>
          <p:cNvPr id="4" name="Picture 3" descr="A screenshot of a computer&#10;&#10;Description automatically generated">
            <a:extLst>
              <a:ext uri="{FF2B5EF4-FFF2-40B4-BE49-F238E27FC236}">
                <a16:creationId xmlns:a16="http://schemas.microsoft.com/office/drawing/2014/main" id="{5126F024-4F6B-4A2F-8C89-B23D00A37D38}"/>
              </a:ext>
            </a:extLst>
          </p:cNvPr>
          <p:cNvPicPr>
            <a:picLocks noChangeAspect="1"/>
          </p:cNvPicPr>
          <p:nvPr/>
        </p:nvPicPr>
        <p:blipFill rotWithShape="1">
          <a:blip r:embed="rId7"/>
          <a:srcRect l="2032" t="25555" r="35823" b="40063"/>
          <a:stretch/>
        </p:blipFill>
        <p:spPr>
          <a:xfrm>
            <a:off x="921328" y="4089065"/>
            <a:ext cx="8185184" cy="2141076"/>
          </a:xfrm>
          <a:prstGeom prst="rect">
            <a:avLst/>
          </a:prstGeom>
        </p:spPr>
      </p:pic>
      <p:pic>
        <p:nvPicPr>
          <p:cNvPr id="5" name="Audio 4">
            <a:hlinkClick r:id="" action="ppaction://media"/>
            <a:extLst>
              <a:ext uri="{FF2B5EF4-FFF2-40B4-BE49-F238E27FC236}">
                <a16:creationId xmlns:a16="http://schemas.microsoft.com/office/drawing/2014/main" id="{128E7176-5003-2046-A78C-C848CD99DB7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46956607"/>
      </p:ext>
    </p:extLst>
  </p:cSld>
  <p:clrMapOvr>
    <a:masterClrMapping/>
  </p:clrMapOvr>
  <mc:AlternateContent xmlns:mc="http://schemas.openxmlformats.org/markup-compatibility/2006" xmlns:p14="http://schemas.microsoft.com/office/powerpoint/2010/main">
    <mc:Choice Requires="p14">
      <p:transition spd="slow" p14:dur="2000" advTm="91830"/>
    </mc:Choice>
    <mc:Fallback xmlns="">
      <p:transition spd="slow" advTm="91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78F25-AD41-4803-AF2C-B52001A06724}"/>
              </a:ext>
            </a:extLst>
          </p:cNvPr>
          <p:cNvSpPr>
            <a:spLocks noGrp="1"/>
          </p:cNvSpPr>
          <p:nvPr>
            <p:ph type="title"/>
          </p:nvPr>
        </p:nvSpPr>
        <p:spPr>
          <a:xfrm>
            <a:off x="460664" y="-2878"/>
            <a:ext cx="8229600" cy="1143000"/>
          </a:xfrm>
        </p:spPr>
        <p:txBody>
          <a:bodyPr/>
          <a:lstStyle/>
          <a:p>
            <a:r>
              <a:rPr lang="en-US" dirty="0"/>
              <a:t>Clone Development</a:t>
            </a:r>
          </a:p>
        </p:txBody>
      </p:sp>
      <p:grpSp>
        <p:nvGrpSpPr>
          <p:cNvPr id="7" name="Group 6">
            <a:extLst>
              <a:ext uri="{FF2B5EF4-FFF2-40B4-BE49-F238E27FC236}">
                <a16:creationId xmlns:a16="http://schemas.microsoft.com/office/drawing/2014/main" id="{ECE427CC-9FCE-42AD-9B3F-D57D1D0E6717}"/>
              </a:ext>
            </a:extLst>
          </p:cNvPr>
          <p:cNvGrpSpPr/>
          <p:nvPr/>
        </p:nvGrpSpPr>
        <p:grpSpPr>
          <a:xfrm>
            <a:off x="0" y="0"/>
            <a:ext cx="921327" cy="6681735"/>
            <a:chOff x="-1" y="-29702"/>
            <a:chExt cx="921327" cy="6681735"/>
          </a:xfrm>
        </p:grpSpPr>
        <p:pic>
          <p:nvPicPr>
            <p:cNvPr id="8" name="Picture 7" descr="NSF.jpeg">
              <a:extLst>
                <a:ext uri="{FF2B5EF4-FFF2-40B4-BE49-F238E27FC236}">
                  <a16:creationId xmlns:a16="http://schemas.microsoft.com/office/drawing/2014/main" id="{9BFAD99B-F22A-4BD7-856B-5096DBB7F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3463" y="5734169"/>
              <a:ext cx="914400" cy="921327"/>
            </a:xfrm>
            <a:prstGeom prst="rect">
              <a:avLst/>
            </a:prstGeom>
          </p:spPr>
        </p:pic>
        <p:grpSp>
          <p:nvGrpSpPr>
            <p:cNvPr id="9" name="Group 8">
              <a:extLst>
                <a:ext uri="{FF2B5EF4-FFF2-40B4-BE49-F238E27FC236}">
                  <a16:creationId xmlns:a16="http://schemas.microsoft.com/office/drawing/2014/main" id="{BE5AA61E-A852-435E-9B35-B68BAD6EA637}"/>
                </a:ext>
              </a:extLst>
            </p:cNvPr>
            <p:cNvGrpSpPr>
              <a:grpSpLocks noChangeAspect="1"/>
            </p:cNvGrpSpPr>
            <p:nvPr/>
          </p:nvGrpSpPr>
          <p:grpSpPr>
            <a:xfrm rot="16200000">
              <a:off x="-2424422" y="2394720"/>
              <a:ext cx="5677955" cy="829112"/>
              <a:chOff x="325119" y="2695098"/>
              <a:chExt cx="6206377" cy="906275"/>
            </a:xfrm>
          </p:grpSpPr>
          <p:sp>
            <p:nvSpPr>
              <p:cNvPr id="10" name="Rectangle 9">
                <a:extLst>
                  <a:ext uri="{FF2B5EF4-FFF2-40B4-BE49-F238E27FC236}">
                    <a16:creationId xmlns:a16="http://schemas.microsoft.com/office/drawing/2014/main" id="{AB4CD164-AF1D-4D4E-9B22-5EF5BAC00FCD}"/>
                  </a:ext>
                </a:extLst>
              </p:cNvPr>
              <p:cNvSpPr/>
              <p:nvPr/>
            </p:nvSpPr>
            <p:spPr>
              <a:xfrm rot="5400000">
                <a:off x="2960621" y="59596"/>
                <a:ext cx="906275" cy="6177279"/>
              </a:xfrm>
              <a:prstGeom prst="rect">
                <a:avLst/>
              </a:prstGeom>
              <a:solidFill>
                <a:srgbClr val="F8DE28"/>
              </a:solidFill>
              <a:ln>
                <a:solidFill>
                  <a:srgbClr val="FBEC8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AMBIC-horizontal.png">
                <a:extLst>
                  <a:ext uri="{FF2B5EF4-FFF2-40B4-BE49-F238E27FC236}">
                    <a16:creationId xmlns:a16="http://schemas.microsoft.com/office/drawing/2014/main" id="{2D198585-EB28-4138-BC49-DBDD6F3EADD2}"/>
                  </a:ext>
                </a:extLst>
              </p:cNvPr>
              <p:cNvPicPr>
                <a:picLocks noChangeAspect="1"/>
              </p:cNvPicPr>
              <p:nvPr/>
            </p:nvPicPr>
            <p:blipFill rotWithShape="1">
              <a:blip r:embed="rId6">
                <a:extLst>
                  <a:ext uri="{28A0092B-C50C-407E-A947-70E740481C1C}">
                    <a14:useLocalDpi xmlns:a14="http://schemas.microsoft.com/office/drawing/2010/main" val="0"/>
                  </a:ext>
                </a:extLst>
              </a:blip>
              <a:srcRect r="38824"/>
              <a:stretch/>
            </p:blipFill>
            <p:spPr>
              <a:xfrm>
                <a:off x="423179" y="2779427"/>
                <a:ext cx="3356341" cy="737618"/>
              </a:xfrm>
              <a:prstGeom prst="rect">
                <a:avLst/>
              </a:prstGeom>
              <a:solidFill>
                <a:schemeClr val="accent3">
                  <a:lumMod val="75000"/>
                </a:schemeClr>
              </a:solidFill>
              <a:ln>
                <a:noFill/>
              </a:ln>
            </p:spPr>
          </p:pic>
          <p:sp>
            <p:nvSpPr>
              <p:cNvPr id="12" name="TextBox 11">
                <a:extLst>
                  <a:ext uri="{FF2B5EF4-FFF2-40B4-BE49-F238E27FC236}">
                    <a16:creationId xmlns:a16="http://schemas.microsoft.com/office/drawing/2014/main" id="{7F3C33AD-8668-4185-B39F-49E333A68473}"/>
                  </a:ext>
                </a:extLst>
              </p:cNvPr>
              <p:cNvSpPr txBox="1"/>
              <p:nvPr/>
            </p:nvSpPr>
            <p:spPr>
              <a:xfrm>
                <a:off x="3729398" y="2727711"/>
                <a:ext cx="2802098" cy="841051"/>
              </a:xfrm>
              <a:prstGeom prst="rect">
                <a:avLst/>
              </a:prstGeom>
              <a:noFill/>
              <a:ln>
                <a:noFill/>
              </a:ln>
            </p:spPr>
            <p:txBody>
              <a:bodyPr wrap="none" rtlCol="0">
                <a:spAutoFit/>
              </a:bodyPr>
              <a:lstStyle/>
              <a:p>
                <a:r>
                  <a:rPr lang="en-US" sz="1100" b="1" dirty="0">
                    <a:solidFill>
                      <a:srgbClr val="211D7D"/>
                    </a:solidFill>
                  </a:rPr>
                  <a:t>Johns Hopkins University</a:t>
                </a:r>
              </a:p>
              <a:p>
                <a:r>
                  <a:rPr lang="en-US" sz="1100" b="1" dirty="0">
                    <a:solidFill>
                      <a:srgbClr val="211D7D"/>
                    </a:solidFill>
                  </a:rPr>
                  <a:t>Clemson University</a:t>
                </a:r>
              </a:p>
              <a:p>
                <a:r>
                  <a:rPr lang="en-US" sz="1100" b="1" dirty="0">
                    <a:solidFill>
                      <a:srgbClr val="211D7D"/>
                    </a:solidFill>
                  </a:rPr>
                  <a:t>University of Delaware</a:t>
                </a:r>
              </a:p>
              <a:p>
                <a:r>
                  <a:rPr lang="en-US" sz="1100" b="1" dirty="0">
                    <a:solidFill>
                      <a:srgbClr val="211D7D"/>
                    </a:solidFill>
                  </a:rPr>
                  <a:t>University of Massachusetts Lowell</a:t>
                </a:r>
              </a:p>
            </p:txBody>
          </p:sp>
        </p:grpSp>
      </p:grpSp>
      <p:pic>
        <p:nvPicPr>
          <p:cNvPr id="17" name="Picture 16" descr="A picture containing drawing&#10;&#10;Description automatically generated">
            <a:extLst>
              <a:ext uri="{FF2B5EF4-FFF2-40B4-BE49-F238E27FC236}">
                <a16:creationId xmlns:a16="http://schemas.microsoft.com/office/drawing/2014/main" id="{55FADA2E-2FC4-4FE9-8507-213AAF79BFB6}"/>
              </a:ext>
            </a:extLst>
          </p:cNvPr>
          <p:cNvPicPr>
            <a:picLocks noChangeAspect="1"/>
          </p:cNvPicPr>
          <p:nvPr/>
        </p:nvPicPr>
        <p:blipFill>
          <a:blip r:embed="rId7"/>
          <a:stretch>
            <a:fillRect/>
          </a:stretch>
        </p:blipFill>
        <p:spPr>
          <a:xfrm>
            <a:off x="829113" y="3095820"/>
            <a:ext cx="4129020" cy="2732757"/>
          </a:xfrm>
          <a:prstGeom prst="rect">
            <a:avLst/>
          </a:prstGeom>
        </p:spPr>
      </p:pic>
      <p:sp>
        <p:nvSpPr>
          <p:cNvPr id="14" name="Content Placeholder 2">
            <a:extLst>
              <a:ext uri="{FF2B5EF4-FFF2-40B4-BE49-F238E27FC236}">
                <a16:creationId xmlns:a16="http://schemas.microsoft.com/office/drawing/2014/main" id="{961790F8-492D-461E-B4E4-D57782FF58A0}"/>
              </a:ext>
            </a:extLst>
          </p:cNvPr>
          <p:cNvSpPr>
            <a:spLocks noGrp="1"/>
          </p:cNvSpPr>
          <p:nvPr>
            <p:ph sz="half" idx="1"/>
          </p:nvPr>
        </p:nvSpPr>
        <p:spPr>
          <a:xfrm>
            <a:off x="618946" y="912871"/>
            <a:ext cx="8599775" cy="1761067"/>
          </a:xfrm>
        </p:spPr>
        <p:txBody>
          <a:bodyPr>
            <a:normAutofit fontScale="77500" lnSpcReduction="20000"/>
          </a:bodyPr>
          <a:lstStyle/>
          <a:p>
            <a:r>
              <a:rPr lang="en-US" dirty="0"/>
              <a:t>Downstream Genes Upregulation:</a:t>
            </a:r>
          </a:p>
          <a:p>
            <a:pPr lvl="1"/>
            <a:r>
              <a:rPr lang="en-US" dirty="0"/>
              <a:t>Cat (TRI) : Tryptophan metabolism To acetyl-coA and H2O </a:t>
            </a:r>
          </a:p>
          <a:p>
            <a:pPr lvl="1"/>
            <a:r>
              <a:rPr lang="en-US" dirty="0"/>
              <a:t>Got1 (TAA, CMP, NAP, TRI) : Glu/Gln metabolism, Pro metabolism, Asp metabolism To acetyl-coA and pyruvate</a:t>
            </a:r>
          </a:p>
          <a:p>
            <a:pPr lvl="1"/>
            <a:r>
              <a:rPr lang="en-US" dirty="0"/>
              <a:t>Goga1 (CMP, TAA, NAP) : Arginine and proline metabolism To pyruvate</a:t>
            </a:r>
          </a:p>
          <a:p>
            <a:pPr lvl="1"/>
            <a:r>
              <a:rPr lang="en-US" dirty="0"/>
              <a:t>Slc35a1 (CMP) : pyrimidine metabolism NANA metabolism</a:t>
            </a:r>
          </a:p>
          <a:p>
            <a:pPr lvl="2"/>
            <a:endParaRPr lang="en-US" dirty="0"/>
          </a:p>
        </p:txBody>
      </p:sp>
      <p:grpSp>
        <p:nvGrpSpPr>
          <p:cNvPr id="13" name="Group 12">
            <a:extLst>
              <a:ext uri="{FF2B5EF4-FFF2-40B4-BE49-F238E27FC236}">
                <a16:creationId xmlns:a16="http://schemas.microsoft.com/office/drawing/2014/main" id="{809DDEEB-A5D5-4AB0-89F7-3C3CE9080493}"/>
              </a:ext>
            </a:extLst>
          </p:cNvPr>
          <p:cNvGrpSpPr/>
          <p:nvPr/>
        </p:nvGrpSpPr>
        <p:grpSpPr>
          <a:xfrm>
            <a:off x="-4335" y="-4647"/>
            <a:ext cx="938719" cy="6656680"/>
            <a:chOff x="-4335" y="-4647"/>
            <a:chExt cx="938719" cy="6656680"/>
          </a:xfrm>
        </p:grpSpPr>
        <p:pic>
          <p:nvPicPr>
            <p:cNvPr id="15" name="Picture 14" descr="NSF.jpeg">
              <a:extLst>
                <a:ext uri="{FF2B5EF4-FFF2-40B4-BE49-F238E27FC236}">
                  <a16:creationId xmlns:a16="http://schemas.microsoft.com/office/drawing/2014/main" id="{53D9744A-F282-4D95-ABD3-16D5A0BB00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3463" y="5734169"/>
              <a:ext cx="914400" cy="921327"/>
            </a:xfrm>
            <a:prstGeom prst="rect">
              <a:avLst/>
            </a:prstGeom>
          </p:spPr>
        </p:pic>
        <p:grpSp>
          <p:nvGrpSpPr>
            <p:cNvPr id="16" name="Group 15">
              <a:extLst>
                <a:ext uri="{FF2B5EF4-FFF2-40B4-BE49-F238E27FC236}">
                  <a16:creationId xmlns:a16="http://schemas.microsoft.com/office/drawing/2014/main" id="{9FE5940F-4242-442B-8649-304131546377}"/>
                </a:ext>
              </a:extLst>
            </p:cNvPr>
            <p:cNvGrpSpPr>
              <a:grpSpLocks noChangeAspect="1"/>
            </p:cNvGrpSpPr>
            <p:nvPr/>
          </p:nvGrpSpPr>
          <p:grpSpPr>
            <a:xfrm rot="16200000">
              <a:off x="-2361428" y="2352446"/>
              <a:ext cx="5652905" cy="938719"/>
              <a:chOff x="325118" y="2690361"/>
              <a:chExt cx="6178995" cy="1026083"/>
            </a:xfrm>
          </p:grpSpPr>
          <p:sp>
            <p:nvSpPr>
              <p:cNvPr id="18" name="Rectangle 17">
                <a:extLst>
                  <a:ext uri="{FF2B5EF4-FFF2-40B4-BE49-F238E27FC236}">
                    <a16:creationId xmlns:a16="http://schemas.microsoft.com/office/drawing/2014/main" id="{8534E018-20E5-4470-AE11-BEFBD1047426}"/>
                  </a:ext>
                </a:extLst>
              </p:cNvPr>
              <p:cNvSpPr/>
              <p:nvPr/>
            </p:nvSpPr>
            <p:spPr>
              <a:xfrm rot="5400000">
                <a:off x="2914007" y="106209"/>
                <a:ext cx="999501" cy="6177280"/>
              </a:xfrm>
              <a:prstGeom prst="rect">
                <a:avLst/>
              </a:prstGeom>
              <a:solidFill>
                <a:srgbClr val="F8DE28"/>
              </a:solidFill>
              <a:ln>
                <a:solidFill>
                  <a:srgbClr val="FBEC8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AMBIC-horizontal.png">
                <a:extLst>
                  <a:ext uri="{FF2B5EF4-FFF2-40B4-BE49-F238E27FC236}">
                    <a16:creationId xmlns:a16="http://schemas.microsoft.com/office/drawing/2014/main" id="{CEC95EAA-E049-4CF8-9E20-018FB284507C}"/>
                  </a:ext>
                </a:extLst>
              </p:cNvPr>
              <p:cNvPicPr>
                <a:picLocks noChangeAspect="1"/>
              </p:cNvPicPr>
              <p:nvPr/>
            </p:nvPicPr>
            <p:blipFill rotWithShape="1">
              <a:blip r:embed="rId6">
                <a:extLst>
                  <a:ext uri="{28A0092B-C50C-407E-A947-70E740481C1C}">
                    <a14:useLocalDpi xmlns:a14="http://schemas.microsoft.com/office/drawing/2010/main" val="0"/>
                  </a:ext>
                </a:extLst>
              </a:blip>
              <a:srcRect r="38824"/>
              <a:stretch/>
            </p:blipFill>
            <p:spPr>
              <a:xfrm>
                <a:off x="395795" y="2834194"/>
                <a:ext cx="3356340" cy="737618"/>
              </a:xfrm>
              <a:prstGeom prst="rect">
                <a:avLst/>
              </a:prstGeom>
              <a:solidFill>
                <a:schemeClr val="accent3">
                  <a:lumMod val="75000"/>
                </a:schemeClr>
              </a:solidFill>
              <a:ln>
                <a:noFill/>
              </a:ln>
            </p:spPr>
          </p:pic>
          <p:sp>
            <p:nvSpPr>
              <p:cNvPr id="20" name="TextBox 19">
                <a:extLst>
                  <a:ext uri="{FF2B5EF4-FFF2-40B4-BE49-F238E27FC236}">
                    <a16:creationId xmlns:a16="http://schemas.microsoft.com/office/drawing/2014/main" id="{7B3B61B7-CE0B-43BB-81E1-A2ABACEA1F71}"/>
                  </a:ext>
                </a:extLst>
              </p:cNvPr>
              <p:cNvSpPr txBox="1"/>
              <p:nvPr/>
            </p:nvSpPr>
            <p:spPr>
              <a:xfrm>
                <a:off x="3702014" y="2690361"/>
                <a:ext cx="2802099" cy="1026083"/>
              </a:xfrm>
              <a:prstGeom prst="rect">
                <a:avLst/>
              </a:prstGeom>
              <a:solidFill>
                <a:srgbClr val="F8DE28"/>
              </a:solidFill>
              <a:ln>
                <a:noFill/>
              </a:ln>
            </p:spPr>
            <p:txBody>
              <a:bodyPr wrap="none" rtlCol="0">
                <a:spAutoFit/>
              </a:bodyPr>
              <a:lstStyle/>
              <a:p>
                <a:r>
                  <a:rPr lang="en-US" sz="1100" b="1" dirty="0">
                    <a:solidFill>
                      <a:srgbClr val="211D7D"/>
                    </a:solidFill>
                  </a:rPr>
                  <a:t>Johns Hopkins University</a:t>
                </a:r>
              </a:p>
              <a:p>
                <a:r>
                  <a:rPr lang="en-US" sz="1100" b="1" dirty="0">
                    <a:solidFill>
                      <a:srgbClr val="211D7D"/>
                    </a:solidFill>
                  </a:rPr>
                  <a:t>Clemson University</a:t>
                </a:r>
              </a:p>
              <a:p>
                <a:r>
                  <a:rPr lang="en-US" sz="1100" b="1" dirty="0">
                    <a:solidFill>
                      <a:srgbClr val="211D7D"/>
                    </a:solidFill>
                  </a:rPr>
                  <a:t>University of Delaware</a:t>
                </a:r>
              </a:p>
              <a:p>
                <a:r>
                  <a:rPr lang="en-US" sz="1100" b="1" dirty="0">
                    <a:solidFill>
                      <a:srgbClr val="211D7D"/>
                    </a:solidFill>
                  </a:rPr>
                  <a:t>University of Massachusetts Lowell</a:t>
                </a:r>
              </a:p>
              <a:p>
                <a:r>
                  <a:rPr lang="en-US" sz="1100" b="1" dirty="0">
                    <a:solidFill>
                      <a:srgbClr val="211D7D"/>
                    </a:solidFill>
                  </a:rPr>
                  <a:t>University of Maryland</a:t>
                </a:r>
              </a:p>
            </p:txBody>
          </p:sp>
        </p:grpSp>
      </p:grpSp>
      <p:graphicFrame>
        <p:nvGraphicFramePr>
          <p:cNvPr id="3" name="Chart 2">
            <a:extLst>
              <a:ext uri="{FF2B5EF4-FFF2-40B4-BE49-F238E27FC236}">
                <a16:creationId xmlns:a16="http://schemas.microsoft.com/office/drawing/2014/main" id="{BAE8EEF1-D558-4B5C-ADCC-9DC6A47AE74C}"/>
              </a:ext>
            </a:extLst>
          </p:cNvPr>
          <p:cNvGraphicFramePr>
            <a:graphicFrameLocks/>
          </p:cNvGraphicFramePr>
          <p:nvPr>
            <p:extLst>
              <p:ext uri="{D42A27DB-BD31-4B8C-83A1-F6EECF244321}">
                <p14:modId xmlns:p14="http://schemas.microsoft.com/office/powerpoint/2010/main" val="3714922210"/>
              </p:ext>
            </p:extLst>
          </p:nvPr>
        </p:nvGraphicFramePr>
        <p:xfrm>
          <a:off x="4646721" y="3095820"/>
          <a:ext cx="4572000" cy="2676525"/>
        </p:xfrm>
        <a:graphic>
          <a:graphicData uri="http://schemas.openxmlformats.org/drawingml/2006/chart">
            <c:chart xmlns:c="http://schemas.openxmlformats.org/drawingml/2006/chart" xmlns:r="http://schemas.openxmlformats.org/officeDocument/2006/relationships" r:id="rId8"/>
          </a:graphicData>
        </a:graphic>
      </p:graphicFrame>
      <p:sp>
        <p:nvSpPr>
          <p:cNvPr id="4" name="TextBox 3">
            <a:extLst>
              <a:ext uri="{FF2B5EF4-FFF2-40B4-BE49-F238E27FC236}">
                <a16:creationId xmlns:a16="http://schemas.microsoft.com/office/drawing/2014/main" id="{B99A2361-E583-415D-82EA-B04BF2039175}"/>
              </a:ext>
            </a:extLst>
          </p:cNvPr>
          <p:cNvSpPr txBox="1"/>
          <p:nvPr/>
        </p:nvSpPr>
        <p:spPr>
          <a:xfrm>
            <a:off x="1183567" y="6098569"/>
            <a:ext cx="7470531" cy="584775"/>
          </a:xfrm>
          <a:prstGeom prst="rect">
            <a:avLst/>
          </a:prstGeom>
          <a:noFill/>
        </p:spPr>
        <p:txBody>
          <a:bodyPr wrap="square" rtlCol="0">
            <a:spAutoFit/>
          </a:bodyPr>
          <a:lstStyle/>
          <a:p>
            <a:r>
              <a:rPr lang="en-US" sz="1600" dirty="0"/>
              <a:t>Note: Metabolites start accumulating from d3 to d5, so no significant growth improvement  from d1-d4, but extended the growth phase</a:t>
            </a:r>
          </a:p>
        </p:txBody>
      </p:sp>
      <p:pic>
        <p:nvPicPr>
          <p:cNvPr id="5" name="Audio 4">
            <a:hlinkClick r:id="" action="ppaction://media"/>
            <a:extLst>
              <a:ext uri="{FF2B5EF4-FFF2-40B4-BE49-F238E27FC236}">
                <a16:creationId xmlns:a16="http://schemas.microsoft.com/office/drawing/2014/main" id="{F09A9273-609F-9A44-B3B1-AB9745DF54D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81527064"/>
      </p:ext>
    </p:extLst>
  </p:cSld>
  <p:clrMapOvr>
    <a:masterClrMapping/>
  </p:clrMapOvr>
  <mc:AlternateContent xmlns:mc="http://schemas.openxmlformats.org/markup-compatibility/2006" xmlns:p14="http://schemas.microsoft.com/office/powerpoint/2010/main">
    <mc:Choice Requires="p14">
      <p:transition spd="slow" p14:dur="2000" advTm="119084"/>
    </mc:Choice>
    <mc:Fallback xmlns="">
      <p:transition spd="slow" advTm="119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0493" y="-261171"/>
            <a:ext cx="7719322" cy="1143000"/>
          </a:xfrm>
        </p:spPr>
        <p:txBody>
          <a:bodyPr>
            <a:noAutofit/>
          </a:bodyPr>
          <a:lstStyle/>
          <a:p>
            <a:r>
              <a:rPr lang="en-US" sz="4000" b="1" dirty="0">
                <a:solidFill>
                  <a:srgbClr val="000090"/>
                </a:solidFill>
              </a:rPr>
              <a:t>Medium Optimization Strategy</a:t>
            </a:r>
          </a:p>
        </p:txBody>
      </p:sp>
      <p:sp>
        <p:nvSpPr>
          <p:cNvPr id="14" name="TextBox 13"/>
          <p:cNvSpPr txBox="1"/>
          <p:nvPr/>
        </p:nvSpPr>
        <p:spPr>
          <a:xfrm>
            <a:off x="3942080" y="6524308"/>
            <a:ext cx="1265090" cy="338554"/>
          </a:xfrm>
          <a:prstGeom prst="rect">
            <a:avLst/>
          </a:prstGeom>
          <a:noFill/>
        </p:spPr>
        <p:txBody>
          <a:bodyPr wrap="none" rtlCol="0">
            <a:spAutoFit/>
          </a:bodyPr>
          <a:lstStyle/>
          <a:p>
            <a:r>
              <a:rPr lang="en-US" sz="1600"/>
              <a:t>Confidential</a:t>
            </a:r>
          </a:p>
        </p:txBody>
      </p:sp>
      <p:grpSp>
        <p:nvGrpSpPr>
          <p:cNvPr id="15" name="Group 14"/>
          <p:cNvGrpSpPr/>
          <p:nvPr/>
        </p:nvGrpSpPr>
        <p:grpSpPr>
          <a:xfrm>
            <a:off x="-4335" y="-4647"/>
            <a:ext cx="938719" cy="6656680"/>
            <a:chOff x="-4335" y="-4647"/>
            <a:chExt cx="938719" cy="6656680"/>
          </a:xfrm>
        </p:grpSpPr>
        <p:pic>
          <p:nvPicPr>
            <p:cNvPr id="16" name="Picture 15" descr="NSF.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463" y="5734169"/>
              <a:ext cx="914400" cy="921327"/>
            </a:xfrm>
            <a:prstGeom prst="rect">
              <a:avLst/>
            </a:prstGeom>
          </p:spPr>
        </p:pic>
        <p:grpSp>
          <p:nvGrpSpPr>
            <p:cNvPr id="17" name="Group 16"/>
            <p:cNvGrpSpPr>
              <a:grpSpLocks noChangeAspect="1"/>
            </p:cNvGrpSpPr>
            <p:nvPr/>
          </p:nvGrpSpPr>
          <p:grpSpPr>
            <a:xfrm rot="16200000">
              <a:off x="-2361428" y="2352446"/>
              <a:ext cx="5652905" cy="938719"/>
              <a:chOff x="325118" y="2690361"/>
              <a:chExt cx="6178995" cy="1026083"/>
            </a:xfrm>
          </p:grpSpPr>
          <p:sp>
            <p:nvSpPr>
              <p:cNvPr id="18" name="Rectangle 17"/>
              <p:cNvSpPr/>
              <p:nvPr/>
            </p:nvSpPr>
            <p:spPr>
              <a:xfrm rot="5400000">
                <a:off x="2914007" y="106209"/>
                <a:ext cx="999501" cy="6177280"/>
              </a:xfrm>
              <a:prstGeom prst="rect">
                <a:avLst/>
              </a:prstGeom>
              <a:solidFill>
                <a:srgbClr val="F8DE28"/>
              </a:solidFill>
              <a:ln>
                <a:solidFill>
                  <a:srgbClr val="FBEC8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AMBIC-horizontal.png"/>
              <p:cNvPicPr>
                <a:picLocks noChangeAspect="1"/>
              </p:cNvPicPr>
              <p:nvPr/>
            </p:nvPicPr>
            <p:blipFill rotWithShape="1">
              <a:blip r:embed="rId5">
                <a:extLst>
                  <a:ext uri="{28A0092B-C50C-407E-A947-70E740481C1C}">
                    <a14:useLocalDpi xmlns:a14="http://schemas.microsoft.com/office/drawing/2010/main" val="0"/>
                  </a:ext>
                </a:extLst>
              </a:blip>
              <a:srcRect r="38824"/>
              <a:stretch/>
            </p:blipFill>
            <p:spPr>
              <a:xfrm>
                <a:off x="395795" y="2834194"/>
                <a:ext cx="3356340" cy="737618"/>
              </a:xfrm>
              <a:prstGeom prst="rect">
                <a:avLst/>
              </a:prstGeom>
              <a:solidFill>
                <a:schemeClr val="accent3">
                  <a:lumMod val="75000"/>
                </a:schemeClr>
              </a:solidFill>
              <a:ln>
                <a:noFill/>
              </a:ln>
            </p:spPr>
          </p:pic>
          <p:sp>
            <p:nvSpPr>
              <p:cNvPr id="20" name="TextBox 19"/>
              <p:cNvSpPr txBox="1"/>
              <p:nvPr/>
            </p:nvSpPr>
            <p:spPr>
              <a:xfrm>
                <a:off x="3702014" y="2690361"/>
                <a:ext cx="2802099" cy="1026083"/>
              </a:xfrm>
              <a:prstGeom prst="rect">
                <a:avLst/>
              </a:prstGeom>
              <a:solidFill>
                <a:srgbClr val="F8DE28"/>
              </a:solidFill>
              <a:ln>
                <a:noFill/>
              </a:ln>
            </p:spPr>
            <p:txBody>
              <a:bodyPr wrap="none" rtlCol="0">
                <a:spAutoFit/>
              </a:bodyPr>
              <a:lstStyle/>
              <a:p>
                <a:r>
                  <a:rPr lang="en-US" sz="1100" b="1" dirty="0">
                    <a:solidFill>
                      <a:srgbClr val="211D7D"/>
                    </a:solidFill>
                  </a:rPr>
                  <a:t>Johns Hopkins University</a:t>
                </a:r>
              </a:p>
              <a:p>
                <a:r>
                  <a:rPr lang="en-US" sz="1100" b="1" dirty="0">
                    <a:solidFill>
                      <a:srgbClr val="211D7D"/>
                    </a:solidFill>
                  </a:rPr>
                  <a:t>Clemson University</a:t>
                </a:r>
              </a:p>
              <a:p>
                <a:r>
                  <a:rPr lang="en-US" sz="1100" b="1" dirty="0">
                    <a:solidFill>
                      <a:srgbClr val="211D7D"/>
                    </a:solidFill>
                  </a:rPr>
                  <a:t>University of Delaware</a:t>
                </a:r>
              </a:p>
              <a:p>
                <a:r>
                  <a:rPr lang="en-US" sz="1100" b="1" dirty="0">
                    <a:solidFill>
                      <a:srgbClr val="211D7D"/>
                    </a:solidFill>
                  </a:rPr>
                  <a:t>University of Massachusetts Lowell</a:t>
                </a:r>
              </a:p>
              <a:p>
                <a:r>
                  <a:rPr lang="en-US" sz="1100" b="1" dirty="0">
                    <a:solidFill>
                      <a:srgbClr val="211D7D"/>
                    </a:solidFill>
                  </a:rPr>
                  <a:t>University of Maryland</a:t>
                </a:r>
              </a:p>
            </p:txBody>
          </p:sp>
        </p:grpSp>
      </p:grpSp>
      <p:pic>
        <p:nvPicPr>
          <p:cNvPr id="3" name="Picture 2">
            <a:extLst>
              <a:ext uri="{FF2B5EF4-FFF2-40B4-BE49-F238E27FC236}">
                <a16:creationId xmlns:a16="http://schemas.microsoft.com/office/drawing/2014/main" id="{C6C11746-4230-7F4D-946E-48AA47052941}"/>
              </a:ext>
            </a:extLst>
          </p:cNvPr>
          <p:cNvPicPr>
            <a:picLocks noChangeAspect="1"/>
          </p:cNvPicPr>
          <p:nvPr/>
        </p:nvPicPr>
        <p:blipFill>
          <a:blip r:embed="rId6"/>
          <a:stretch>
            <a:fillRect/>
          </a:stretch>
        </p:blipFill>
        <p:spPr>
          <a:xfrm>
            <a:off x="4571417" y="4117024"/>
            <a:ext cx="4218398" cy="2327092"/>
          </a:xfrm>
          <a:prstGeom prst="rect">
            <a:avLst/>
          </a:prstGeom>
        </p:spPr>
      </p:pic>
      <p:pic>
        <p:nvPicPr>
          <p:cNvPr id="34" name="Picture 33">
            <a:extLst>
              <a:ext uri="{FF2B5EF4-FFF2-40B4-BE49-F238E27FC236}">
                <a16:creationId xmlns:a16="http://schemas.microsoft.com/office/drawing/2014/main" id="{D11A9ECE-D0C9-CB47-98A0-35A65F553415}"/>
              </a:ext>
            </a:extLst>
          </p:cNvPr>
          <p:cNvPicPr>
            <a:picLocks noChangeAspect="1"/>
          </p:cNvPicPr>
          <p:nvPr/>
        </p:nvPicPr>
        <p:blipFill rotWithShape="1">
          <a:blip r:embed="rId7"/>
          <a:srcRect r="35853"/>
          <a:stretch/>
        </p:blipFill>
        <p:spPr>
          <a:xfrm>
            <a:off x="1283657" y="2659523"/>
            <a:ext cx="2757334" cy="3704401"/>
          </a:xfrm>
          <a:prstGeom prst="rect">
            <a:avLst/>
          </a:prstGeom>
        </p:spPr>
      </p:pic>
      <p:pic>
        <p:nvPicPr>
          <p:cNvPr id="48" name="Picture 47">
            <a:extLst>
              <a:ext uri="{FF2B5EF4-FFF2-40B4-BE49-F238E27FC236}">
                <a16:creationId xmlns:a16="http://schemas.microsoft.com/office/drawing/2014/main" id="{78C03B83-2342-BE4D-A62F-C7BEA7947E7C}"/>
              </a:ext>
            </a:extLst>
          </p:cNvPr>
          <p:cNvPicPr>
            <a:picLocks noChangeAspect="1"/>
          </p:cNvPicPr>
          <p:nvPr/>
        </p:nvPicPr>
        <p:blipFill>
          <a:blip r:embed="rId8"/>
          <a:stretch>
            <a:fillRect/>
          </a:stretch>
        </p:blipFill>
        <p:spPr>
          <a:xfrm>
            <a:off x="1146107" y="780201"/>
            <a:ext cx="4910581" cy="1767961"/>
          </a:xfrm>
          <a:prstGeom prst="rect">
            <a:avLst/>
          </a:prstGeom>
        </p:spPr>
      </p:pic>
      <p:grpSp>
        <p:nvGrpSpPr>
          <p:cNvPr id="4" name="Group 3">
            <a:extLst>
              <a:ext uri="{FF2B5EF4-FFF2-40B4-BE49-F238E27FC236}">
                <a16:creationId xmlns:a16="http://schemas.microsoft.com/office/drawing/2014/main" id="{D890E415-5BD8-D64F-93E1-3FB8408DF08D}"/>
              </a:ext>
            </a:extLst>
          </p:cNvPr>
          <p:cNvGrpSpPr/>
          <p:nvPr/>
        </p:nvGrpSpPr>
        <p:grpSpPr>
          <a:xfrm>
            <a:off x="6161289" y="852897"/>
            <a:ext cx="2663393" cy="1660125"/>
            <a:chOff x="1118332" y="919206"/>
            <a:chExt cx="2663393" cy="1660125"/>
          </a:xfrm>
        </p:grpSpPr>
        <p:pic>
          <p:nvPicPr>
            <p:cNvPr id="47" name="Picture 46">
              <a:extLst>
                <a:ext uri="{FF2B5EF4-FFF2-40B4-BE49-F238E27FC236}">
                  <a16:creationId xmlns:a16="http://schemas.microsoft.com/office/drawing/2014/main" id="{4BA647BD-9FF0-8449-8E76-86EFBCA13E0F}"/>
                </a:ext>
              </a:extLst>
            </p:cNvPr>
            <p:cNvPicPr>
              <a:picLocks noChangeAspect="1"/>
            </p:cNvPicPr>
            <p:nvPr/>
          </p:nvPicPr>
          <p:blipFill rotWithShape="1">
            <a:blip r:embed="rId9"/>
            <a:srcRect l="89037"/>
            <a:stretch/>
          </p:blipFill>
          <p:spPr>
            <a:xfrm>
              <a:off x="3505975" y="1098893"/>
              <a:ext cx="275750" cy="1339482"/>
            </a:xfrm>
            <a:prstGeom prst="rect">
              <a:avLst/>
            </a:prstGeom>
          </p:spPr>
        </p:pic>
        <p:pic>
          <p:nvPicPr>
            <p:cNvPr id="44" name="Picture 43">
              <a:extLst>
                <a:ext uri="{FF2B5EF4-FFF2-40B4-BE49-F238E27FC236}">
                  <a16:creationId xmlns:a16="http://schemas.microsoft.com/office/drawing/2014/main" id="{BE414554-6112-2D41-A635-80D046EF6039}"/>
                </a:ext>
              </a:extLst>
            </p:cNvPr>
            <p:cNvPicPr>
              <a:picLocks noChangeAspect="1"/>
            </p:cNvPicPr>
            <p:nvPr/>
          </p:nvPicPr>
          <p:blipFill>
            <a:blip r:embed="rId10"/>
            <a:stretch>
              <a:fillRect/>
            </a:stretch>
          </p:blipFill>
          <p:spPr>
            <a:xfrm>
              <a:off x="1118332" y="919206"/>
              <a:ext cx="2387643" cy="1660125"/>
            </a:xfrm>
            <a:prstGeom prst="rect">
              <a:avLst/>
            </a:prstGeom>
          </p:spPr>
        </p:pic>
      </p:grpSp>
      <p:sp>
        <p:nvSpPr>
          <p:cNvPr id="56" name="Content Placeholder 2">
            <a:extLst>
              <a:ext uri="{FF2B5EF4-FFF2-40B4-BE49-F238E27FC236}">
                <a16:creationId xmlns:a16="http://schemas.microsoft.com/office/drawing/2014/main" id="{89A9F53A-2A0A-554F-8CEA-D5A9A7C4296D}"/>
              </a:ext>
            </a:extLst>
          </p:cNvPr>
          <p:cNvSpPr>
            <a:spLocks noGrp="1"/>
          </p:cNvSpPr>
          <p:nvPr>
            <p:ph idx="1"/>
          </p:nvPr>
        </p:nvSpPr>
        <p:spPr>
          <a:xfrm>
            <a:off x="4336182" y="2822590"/>
            <a:ext cx="4453633" cy="1102250"/>
          </a:xfrm>
        </p:spPr>
        <p:txBody>
          <a:bodyPr>
            <a:normAutofit/>
          </a:bodyPr>
          <a:lstStyle/>
          <a:p>
            <a:pPr marL="0" indent="0" algn="ctr">
              <a:spcBef>
                <a:spcPts val="0"/>
              </a:spcBef>
              <a:spcAft>
                <a:spcPts val="1200"/>
              </a:spcAft>
              <a:buNone/>
            </a:pPr>
            <a:r>
              <a:rPr lang="en-US" sz="2200" dirty="0">
                <a:solidFill>
                  <a:srgbClr val="103154"/>
                </a:solidFill>
              </a:rPr>
              <a:t>Control the amino acid source to decrease the inhibitors and increase the productivity</a:t>
            </a:r>
          </a:p>
        </p:txBody>
      </p:sp>
      <p:sp>
        <p:nvSpPr>
          <p:cNvPr id="57" name="TextBox 56">
            <a:extLst>
              <a:ext uri="{FF2B5EF4-FFF2-40B4-BE49-F238E27FC236}">
                <a16:creationId xmlns:a16="http://schemas.microsoft.com/office/drawing/2014/main" id="{2A3DB70B-599A-EF4D-931E-402CF39DBE16}"/>
              </a:ext>
            </a:extLst>
          </p:cNvPr>
          <p:cNvSpPr txBox="1"/>
          <p:nvPr/>
        </p:nvSpPr>
        <p:spPr>
          <a:xfrm>
            <a:off x="1688951" y="6355031"/>
            <a:ext cx="1912447" cy="307777"/>
          </a:xfrm>
          <a:prstGeom prst="rect">
            <a:avLst/>
          </a:prstGeom>
          <a:noFill/>
        </p:spPr>
        <p:txBody>
          <a:bodyPr wrap="none" rtlCol="0">
            <a:spAutoFit/>
          </a:bodyPr>
          <a:lstStyle/>
          <a:p>
            <a:r>
              <a:rPr lang="en-US" sz="1400" b="1" dirty="0">
                <a:solidFill>
                  <a:srgbClr val="212121"/>
                </a:solidFill>
              </a:rPr>
              <a:t>AA precursor matrix</a:t>
            </a:r>
          </a:p>
        </p:txBody>
      </p:sp>
      <p:pic>
        <p:nvPicPr>
          <p:cNvPr id="5" name="Audio 4">
            <a:hlinkClick r:id="" action="ppaction://media"/>
            <a:extLst>
              <a:ext uri="{FF2B5EF4-FFF2-40B4-BE49-F238E27FC236}">
                <a16:creationId xmlns:a16="http://schemas.microsoft.com/office/drawing/2014/main" id="{8D54C9CD-2354-E642-A929-CB71931ABB9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98781072"/>
      </p:ext>
    </p:extLst>
  </p:cSld>
  <p:clrMapOvr>
    <a:masterClrMapping/>
  </p:clrMapOvr>
  <mc:AlternateContent xmlns:mc="http://schemas.openxmlformats.org/markup-compatibility/2006" xmlns:p14="http://schemas.microsoft.com/office/powerpoint/2010/main">
    <mc:Choice Requires="p14">
      <p:transition spd="slow" p14:dur="2000" advTm="83380"/>
    </mc:Choice>
    <mc:Fallback xmlns="">
      <p:transition spd="slow" advTm="83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0493" y="-261171"/>
            <a:ext cx="7719322" cy="1143000"/>
          </a:xfrm>
        </p:spPr>
        <p:txBody>
          <a:bodyPr>
            <a:noAutofit/>
          </a:bodyPr>
          <a:lstStyle/>
          <a:p>
            <a:r>
              <a:rPr lang="en-US" sz="4000" b="1" dirty="0" err="1">
                <a:solidFill>
                  <a:srgbClr val="000090"/>
                </a:solidFill>
              </a:rPr>
              <a:t>Plackett</a:t>
            </a:r>
            <a:r>
              <a:rPr lang="en-US" sz="4000" b="1" dirty="0">
                <a:solidFill>
                  <a:srgbClr val="000090"/>
                </a:solidFill>
              </a:rPr>
              <a:t> Burman Design</a:t>
            </a:r>
          </a:p>
        </p:txBody>
      </p:sp>
      <p:sp>
        <p:nvSpPr>
          <p:cNvPr id="14" name="TextBox 13"/>
          <p:cNvSpPr txBox="1"/>
          <p:nvPr/>
        </p:nvSpPr>
        <p:spPr>
          <a:xfrm>
            <a:off x="4038336" y="6581100"/>
            <a:ext cx="1265090" cy="338554"/>
          </a:xfrm>
          <a:prstGeom prst="rect">
            <a:avLst/>
          </a:prstGeom>
          <a:noFill/>
        </p:spPr>
        <p:txBody>
          <a:bodyPr wrap="none" rtlCol="0">
            <a:spAutoFit/>
          </a:bodyPr>
          <a:lstStyle/>
          <a:p>
            <a:r>
              <a:rPr lang="en-US" sz="1600" dirty="0"/>
              <a:t>Confidential</a:t>
            </a:r>
          </a:p>
        </p:txBody>
      </p:sp>
      <p:grpSp>
        <p:nvGrpSpPr>
          <p:cNvPr id="15" name="Group 14"/>
          <p:cNvGrpSpPr/>
          <p:nvPr/>
        </p:nvGrpSpPr>
        <p:grpSpPr>
          <a:xfrm>
            <a:off x="-4335" y="-4647"/>
            <a:ext cx="938719" cy="6656680"/>
            <a:chOff x="-4335" y="-4647"/>
            <a:chExt cx="938719" cy="6656680"/>
          </a:xfrm>
        </p:grpSpPr>
        <p:pic>
          <p:nvPicPr>
            <p:cNvPr id="16" name="Picture 15" descr="NSF.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3463" y="5734169"/>
              <a:ext cx="914400" cy="921327"/>
            </a:xfrm>
            <a:prstGeom prst="rect">
              <a:avLst/>
            </a:prstGeom>
          </p:spPr>
        </p:pic>
        <p:grpSp>
          <p:nvGrpSpPr>
            <p:cNvPr id="17" name="Group 16"/>
            <p:cNvGrpSpPr>
              <a:grpSpLocks noChangeAspect="1"/>
            </p:cNvGrpSpPr>
            <p:nvPr/>
          </p:nvGrpSpPr>
          <p:grpSpPr>
            <a:xfrm rot="16200000">
              <a:off x="-2361428" y="2352446"/>
              <a:ext cx="5652905" cy="938719"/>
              <a:chOff x="325118" y="2690361"/>
              <a:chExt cx="6178995" cy="1026083"/>
            </a:xfrm>
          </p:grpSpPr>
          <p:sp>
            <p:nvSpPr>
              <p:cNvPr id="18" name="Rectangle 17"/>
              <p:cNvSpPr/>
              <p:nvPr/>
            </p:nvSpPr>
            <p:spPr>
              <a:xfrm rot="5400000">
                <a:off x="2914007" y="106209"/>
                <a:ext cx="999501" cy="6177280"/>
              </a:xfrm>
              <a:prstGeom prst="rect">
                <a:avLst/>
              </a:prstGeom>
              <a:solidFill>
                <a:srgbClr val="F8DE28"/>
              </a:solidFill>
              <a:ln>
                <a:solidFill>
                  <a:srgbClr val="FBEC8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AMBIC-horizontal.png"/>
              <p:cNvPicPr>
                <a:picLocks noChangeAspect="1"/>
              </p:cNvPicPr>
              <p:nvPr/>
            </p:nvPicPr>
            <p:blipFill rotWithShape="1">
              <a:blip r:embed="rId6">
                <a:extLst>
                  <a:ext uri="{28A0092B-C50C-407E-A947-70E740481C1C}">
                    <a14:useLocalDpi xmlns:a14="http://schemas.microsoft.com/office/drawing/2010/main" val="0"/>
                  </a:ext>
                </a:extLst>
              </a:blip>
              <a:srcRect r="38824"/>
              <a:stretch/>
            </p:blipFill>
            <p:spPr>
              <a:xfrm>
                <a:off x="395795" y="2834194"/>
                <a:ext cx="3356340" cy="737618"/>
              </a:xfrm>
              <a:prstGeom prst="rect">
                <a:avLst/>
              </a:prstGeom>
              <a:solidFill>
                <a:schemeClr val="accent3">
                  <a:lumMod val="75000"/>
                </a:schemeClr>
              </a:solidFill>
              <a:ln>
                <a:noFill/>
              </a:ln>
            </p:spPr>
          </p:pic>
          <p:sp>
            <p:nvSpPr>
              <p:cNvPr id="20" name="TextBox 19"/>
              <p:cNvSpPr txBox="1"/>
              <p:nvPr/>
            </p:nvSpPr>
            <p:spPr>
              <a:xfrm>
                <a:off x="3702014" y="2690361"/>
                <a:ext cx="2802099" cy="1026083"/>
              </a:xfrm>
              <a:prstGeom prst="rect">
                <a:avLst/>
              </a:prstGeom>
              <a:solidFill>
                <a:srgbClr val="F8DE28"/>
              </a:solidFill>
              <a:ln>
                <a:noFill/>
              </a:ln>
            </p:spPr>
            <p:txBody>
              <a:bodyPr wrap="none" rtlCol="0">
                <a:spAutoFit/>
              </a:bodyPr>
              <a:lstStyle/>
              <a:p>
                <a:r>
                  <a:rPr lang="en-US" sz="1100" b="1" dirty="0">
                    <a:solidFill>
                      <a:srgbClr val="211D7D"/>
                    </a:solidFill>
                  </a:rPr>
                  <a:t>Johns Hopkins University</a:t>
                </a:r>
              </a:p>
              <a:p>
                <a:r>
                  <a:rPr lang="en-US" sz="1100" b="1" dirty="0">
                    <a:solidFill>
                      <a:srgbClr val="211D7D"/>
                    </a:solidFill>
                  </a:rPr>
                  <a:t>Clemson University</a:t>
                </a:r>
              </a:p>
              <a:p>
                <a:r>
                  <a:rPr lang="en-US" sz="1100" b="1" dirty="0">
                    <a:solidFill>
                      <a:srgbClr val="211D7D"/>
                    </a:solidFill>
                  </a:rPr>
                  <a:t>University of Delaware</a:t>
                </a:r>
              </a:p>
              <a:p>
                <a:r>
                  <a:rPr lang="en-US" sz="1100" b="1" dirty="0">
                    <a:solidFill>
                      <a:srgbClr val="211D7D"/>
                    </a:solidFill>
                  </a:rPr>
                  <a:t>University of Massachusetts Lowell</a:t>
                </a:r>
              </a:p>
              <a:p>
                <a:r>
                  <a:rPr lang="en-US" sz="1100" b="1" dirty="0">
                    <a:solidFill>
                      <a:srgbClr val="211D7D"/>
                    </a:solidFill>
                  </a:rPr>
                  <a:t>University of Maryland</a:t>
                </a:r>
              </a:p>
            </p:txBody>
          </p:sp>
        </p:grpSp>
      </p:grpSp>
      <p:graphicFrame>
        <p:nvGraphicFramePr>
          <p:cNvPr id="21" name="Table 20">
            <a:extLst>
              <a:ext uri="{FF2B5EF4-FFF2-40B4-BE49-F238E27FC236}">
                <a16:creationId xmlns:a16="http://schemas.microsoft.com/office/drawing/2014/main" id="{036E1245-E4C0-C049-B09D-06E08752F945}"/>
              </a:ext>
            </a:extLst>
          </p:cNvPr>
          <p:cNvGraphicFramePr>
            <a:graphicFrameLocks noGrp="1"/>
          </p:cNvGraphicFramePr>
          <p:nvPr/>
        </p:nvGraphicFramePr>
        <p:xfrm>
          <a:off x="1050507" y="723276"/>
          <a:ext cx="3553428" cy="2651760"/>
        </p:xfrm>
        <a:graphic>
          <a:graphicData uri="http://schemas.openxmlformats.org/drawingml/2006/table">
            <a:tbl>
              <a:tblPr firstRow="1" firstCol="1" bandRow="1"/>
              <a:tblGrid>
                <a:gridCol w="567160">
                  <a:extLst>
                    <a:ext uri="{9D8B030D-6E8A-4147-A177-3AD203B41FA5}">
                      <a16:colId xmlns:a16="http://schemas.microsoft.com/office/drawing/2014/main" val="1081445133"/>
                    </a:ext>
                  </a:extLst>
                </a:gridCol>
                <a:gridCol w="733203">
                  <a:extLst>
                    <a:ext uri="{9D8B030D-6E8A-4147-A177-3AD203B41FA5}">
                      <a16:colId xmlns:a16="http://schemas.microsoft.com/office/drawing/2014/main" val="2915613738"/>
                    </a:ext>
                  </a:extLst>
                </a:gridCol>
                <a:gridCol w="849727">
                  <a:extLst>
                    <a:ext uri="{9D8B030D-6E8A-4147-A177-3AD203B41FA5}">
                      <a16:colId xmlns:a16="http://schemas.microsoft.com/office/drawing/2014/main" val="3118930280"/>
                    </a:ext>
                  </a:extLst>
                </a:gridCol>
                <a:gridCol w="701669">
                  <a:extLst>
                    <a:ext uri="{9D8B030D-6E8A-4147-A177-3AD203B41FA5}">
                      <a16:colId xmlns:a16="http://schemas.microsoft.com/office/drawing/2014/main" val="2364517662"/>
                    </a:ext>
                  </a:extLst>
                </a:gridCol>
                <a:gridCol w="701669">
                  <a:extLst>
                    <a:ext uri="{9D8B030D-6E8A-4147-A177-3AD203B41FA5}">
                      <a16:colId xmlns:a16="http://schemas.microsoft.com/office/drawing/2014/main" val="743091941"/>
                    </a:ext>
                  </a:extLst>
                </a:gridCol>
              </a:tblGrid>
              <a:tr h="305772">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r>
                        <a:rPr lang="en-US" sz="900" dirty="0"/>
                        <a:t>S. No.</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03154"/>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l"/>
                      <a:r>
                        <a:rPr lang="en-US" sz="900" dirty="0"/>
                        <a:t>Amino Acid</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03154"/>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l"/>
                      <a:r>
                        <a:rPr lang="en-US" sz="900" dirty="0"/>
                        <a:t>AMBIC 1.0 Conc (mM)</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03154"/>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l"/>
                      <a:r>
                        <a:rPr lang="en-US" sz="900" dirty="0"/>
                        <a:t>High Level (+)</a:t>
                      </a:r>
                    </a:p>
                  </a:txBody>
                  <a:tcPr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03154"/>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l"/>
                      <a:r>
                        <a:rPr lang="en-US" sz="900" dirty="0"/>
                        <a:t>Low Level (-)</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03154"/>
                    </a:solidFill>
                  </a:tcPr>
                </a:tc>
                <a:extLst>
                  <a:ext uri="{0D108BD9-81ED-4DB2-BD59-A6C34878D82A}">
                    <a16:rowId xmlns:a16="http://schemas.microsoft.com/office/drawing/2014/main" val="2340017475"/>
                  </a:ext>
                </a:extLst>
              </a:tr>
              <a:tr h="191107">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r>
                        <a:rPr lang="en-US" sz="900" dirty="0"/>
                        <a:t>1</a:t>
                      </a:r>
                      <a:endParaRPr lang="en-US" sz="900" b="1" dirty="0"/>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03154"/>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l"/>
                      <a:r>
                        <a:rPr lang="en-US" sz="900" dirty="0"/>
                        <a:t>Gln (Q)</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900" dirty="0"/>
                        <a:t>8.0</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900" dirty="0"/>
                        <a:t>100%</a:t>
                      </a:r>
                    </a:p>
                  </a:txBody>
                  <a:tcPr anchor="ctr">
                    <a:lnL w="12700" cmpd="sng">
                      <a:solidFill>
                        <a:srgbClr val="FFFFFF"/>
                      </a:solidFill>
                    </a:lnL>
                    <a:lnR w="12700" cap="flat" cmpd="sng" algn="ctr">
                      <a:solidFill>
                        <a:srgbClr val="FFFFFF"/>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900" dirty="0"/>
                        <a:t>50%</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40000"/>
                      </a:srgbClr>
                    </a:solidFill>
                  </a:tcPr>
                </a:tc>
                <a:extLst>
                  <a:ext uri="{0D108BD9-81ED-4DB2-BD59-A6C34878D82A}">
                    <a16:rowId xmlns:a16="http://schemas.microsoft.com/office/drawing/2014/main" val="2535813207"/>
                  </a:ext>
                </a:extLst>
              </a:tr>
              <a:tr h="191107">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r>
                        <a:rPr lang="en-US" sz="900" dirty="0"/>
                        <a:t>2</a:t>
                      </a:r>
                      <a:endParaRPr lang="en-US" sz="900" b="1"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l"/>
                      <a:r>
                        <a:rPr lang="en-US" sz="900" dirty="0"/>
                        <a:t>Ile (I)</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900" dirty="0"/>
                        <a:t>2.3</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900" dirty="0"/>
                        <a:t>100%</a:t>
                      </a:r>
                    </a:p>
                  </a:txBody>
                  <a:tcPr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900" dirty="0"/>
                        <a:t>50%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20000"/>
                      </a:srgbClr>
                    </a:solidFill>
                  </a:tcPr>
                </a:tc>
                <a:extLst>
                  <a:ext uri="{0D108BD9-81ED-4DB2-BD59-A6C34878D82A}">
                    <a16:rowId xmlns:a16="http://schemas.microsoft.com/office/drawing/2014/main" val="2619397689"/>
                  </a:ext>
                </a:extLst>
              </a:tr>
              <a:tr h="191107">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r>
                        <a:rPr lang="en-US" sz="900" dirty="0"/>
                        <a:t>3</a:t>
                      </a:r>
                      <a:endParaRPr lang="en-US" sz="900" b="1"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l"/>
                      <a:r>
                        <a:rPr lang="en-US" sz="900" dirty="0"/>
                        <a:t>Asp (D)</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900" dirty="0"/>
                        <a:t>5.4</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900" dirty="0"/>
                        <a:t>100%</a:t>
                      </a:r>
                    </a:p>
                  </a:txBody>
                  <a:tcPr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900" dirty="0"/>
                        <a:t>25%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40000"/>
                      </a:srgbClr>
                    </a:solidFill>
                  </a:tcPr>
                </a:tc>
                <a:extLst>
                  <a:ext uri="{0D108BD9-81ED-4DB2-BD59-A6C34878D82A}">
                    <a16:rowId xmlns:a16="http://schemas.microsoft.com/office/drawing/2014/main" val="1427291700"/>
                  </a:ext>
                </a:extLst>
              </a:tr>
              <a:tr h="191107">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r>
                        <a:rPr lang="en-US" sz="900" dirty="0"/>
                        <a:t>4</a:t>
                      </a:r>
                      <a:endParaRPr lang="en-US" sz="900" b="1"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l"/>
                      <a:r>
                        <a:rPr lang="en-US" sz="900" dirty="0" err="1"/>
                        <a:t>Asn</a:t>
                      </a:r>
                      <a:r>
                        <a:rPr lang="en-US" sz="900" dirty="0"/>
                        <a:t> (N)</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900" dirty="0"/>
                        <a:t>3.9</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900" dirty="0"/>
                        <a:t>100%</a:t>
                      </a:r>
                    </a:p>
                  </a:txBody>
                  <a:tcPr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900" dirty="0"/>
                        <a:t>50%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20000"/>
                      </a:srgbClr>
                    </a:solidFill>
                  </a:tcPr>
                </a:tc>
                <a:extLst>
                  <a:ext uri="{0D108BD9-81ED-4DB2-BD59-A6C34878D82A}">
                    <a16:rowId xmlns:a16="http://schemas.microsoft.com/office/drawing/2014/main" val="1102245833"/>
                  </a:ext>
                </a:extLst>
              </a:tr>
              <a:tr h="191107">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r>
                        <a:rPr lang="en-US" sz="900" dirty="0"/>
                        <a:t>5</a:t>
                      </a:r>
                      <a:endParaRPr lang="en-US" sz="900" b="1"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l"/>
                      <a:r>
                        <a:rPr lang="en-US" sz="900" dirty="0"/>
                        <a:t>Leu (L)</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900" dirty="0"/>
                        <a:t>3.5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900" dirty="0"/>
                        <a:t>100%</a:t>
                      </a:r>
                    </a:p>
                  </a:txBody>
                  <a:tcPr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900" dirty="0"/>
                        <a:t>75%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40000"/>
                      </a:srgbClr>
                    </a:solidFill>
                  </a:tcPr>
                </a:tc>
                <a:extLst>
                  <a:ext uri="{0D108BD9-81ED-4DB2-BD59-A6C34878D82A}">
                    <a16:rowId xmlns:a16="http://schemas.microsoft.com/office/drawing/2014/main" val="2263587886"/>
                  </a:ext>
                </a:extLst>
              </a:tr>
              <a:tr h="191107">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r>
                        <a:rPr lang="en-US" sz="900" dirty="0"/>
                        <a:t>6</a:t>
                      </a:r>
                      <a:endParaRPr lang="en-US" sz="900" b="1"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l"/>
                      <a:r>
                        <a:rPr lang="en-US" sz="900" dirty="0" err="1"/>
                        <a:t>Arg</a:t>
                      </a:r>
                      <a:r>
                        <a:rPr lang="en-US" sz="900" dirty="0"/>
                        <a:t> (R)</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900" dirty="0"/>
                        <a:t>2.4</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900" dirty="0"/>
                        <a:t>100%</a:t>
                      </a:r>
                    </a:p>
                  </a:txBody>
                  <a:tcPr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900" dirty="0"/>
                        <a:t>75%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20000"/>
                      </a:srgbClr>
                    </a:solidFill>
                  </a:tcPr>
                </a:tc>
                <a:extLst>
                  <a:ext uri="{0D108BD9-81ED-4DB2-BD59-A6C34878D82A}">
                    <a16:rowId xmlns:a16="http://schemas.microsoft.com/office/drawing/2014/main" val="4282799639"/>
                  </a:ext>
                </a:extLst>
              </a:tr>
              <a:tr h="191107">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r>
                        <a:rPr lang="en-US" sz="900" dirty="0"/>
                        <a:t>7</a:t>
                      </a:r>
                      <a:endParaRPr lang="en-US" sz="900" b="1"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l"/>
                      <a:r>
                        <a:rPr lang="en-US" sz="900" dirty="0" err="1"/>
                        <a:t>Trp</a:t>
                      </a:r>
                      <a:r>
                        <a:rPr lang="en-US" sz="900" dirty="0"/>
                        <a:t> (W)</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900" dirty="0"/>
                        <a:t>0.6</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900" dirty="0"/>
                        <a:t>100%</a:t>
                      </a:r>
                    </a:p>
                  </a:txBody>
                  <a:tcPr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900" dirty="0"/>
                        <a:t>50%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40000"/>
                      </a:srgbClr>
                    </a:solidFill>
                  </a:tcPr>
                </a:tc>
                <a:extLst>
                  <a:ext uri="{0D108BD9-81ED-4DB2-BD59-A6C34878D82A}">
                    <a16:rowId xmlns:a16="http://schemas.microsoft.com/office/drawing/2014/main" val="3987225129"/>
                  </a:ext>
                </a:extLst>
              </a:tr>
              <a:tr h="191107">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r>
                        <a:rPr lang="en-US" sz="900" dirty="0"/>
                        <a:t>8</a:t>
                      </a:r>
                      <a:endParaRPr lang="en-US" sz="900" b="1"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l"/>
                      <a:r>
                        <a:rPr lang="en-US" sz="900" dirty="0"/>
                        <a:t>Pro (P)</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900" dirty="0"/>
                        <a:t>1.8</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900" dirty="0"/>
                        <a:t>100%</a:t>
                      </a:r>
                    </a:p>
                  </a:txBody>
                  <a:tcPr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900" dirty="0"/>
                        <a:t>50%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20000"/>
                      </a:srgbClr>
                    </a:solidFill>
                  </a:tcPr>
                </a:tc>
                <a:extLst>
                  <a:ext uri="{0D108BD9-81ED-4DB2-BD59-A6C34878D82A}">
                    <a16:rowId xmlns:a16="http://schemas.microsoft.com/office/drawing/2014/main" val="1911882833"/>
                  </a:ext>
                </a:extLst>
              </a:tr>
              <a:tr h="191107">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r>
                        <a:rPr lang="en-US" sz="900" dirty="0"/>
                        <a:t>9</a:t>
                      </a:r>
                      <a:endParaRPr lang="en-US" sz="900" b="1"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l"/>
                      <a:r>
                        <a:rPr lang="en-US" sz="900" dirty="0"/>
                        <a:t>Ser (S)</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900" dirty="0"/>
                        <a:t>4.8</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900" dirty="0"/>
                        <a:t>100%</a:t>
                      </a:r>
                    </a:p>
                  </a:txBody>
                  <a:tcPr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900" dirty="0"/>
                        <a:t>25%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40000"/>
                      </a:srgbClr>
                    </a:solidFill>
                  </a:tcPr>
                </a:tc>
                <a:extLst>
                  <a:ext uri="{0D108BD9-81ED-4DB2-BD59-A6C34878D82A}">
                    <a16:rowId xmlns:a16="http://schemas.microsoft.com/office/drawing/2014/main" val="2655748969"/>
                  </a:ext>
                </a:extLst>
              </a:tr>
              <a:tr h="191107">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r>
                        <a:rPr lang="en-US" sz="900" dirty="0"/>
                        <a:t>10</a:t>
                      </a:r>
                      <a:endParaRPr lang="en-US" sz="900" b="1"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l"/>
                      <a:r>
                        <a:rPr lang="en-US" sz="900" dirty="0"/>
                        <a:t>Lys (K)</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900" dirty="0"/>
                        <a:t>2.5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900" dirty="0"/>
                        <a:t>100%</a:t>
                      </a:r>
                    </a:p>
                  </a:txBody>
                  <a:tcPr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900" dirty="0"/>
                        <a:t>50%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154">
                        <a:tint val="20000"/>
                      </a:srgbClr>
                    </a:solidFill>
                  </a:tcPr>
                </a:tc>
                <a:extLst>
                  <a:ext uri="{0D108BD9-81ED-4DB2-BD59-A6C34878D82A}">
                    <a16:rowId xmlns:a16="http://schemas.microsoft.com/office/drawing/2014/main" val="1225102872"/>
                  </a:ext>
                </a:extLst>
              </a:tr>
            </a:tbl>
          </a:graphicData>
        </a:graphic>
      </p:graphicFrame>
      <p:pic>
        <p:nvPicPr>
          <p:cNvPr id="22" name="Picture 21">
            <a:extLst>
              <a:ext uri="{FF2B5EF4-FFF2-40B4-BE49-F238E27FC236}">
                <a16:creationId xmlns:a16="http://schemas.microsoft.com/office/drawing/2014/main" id="{7B585AAA-4F93-1346-9213-2E9310572A7B}"/>
              </a:ext>
            </a:extLst>
          </p:cNvPr>
          <p:cNvPicPr>
            <a:picLocks noChangeAspect="1"/>
          </p:cNvPicPr>
          <p:nvPr/>
        </p:nvPicPr>
        <p:blipFill>
          <a:blip r:embed="rId7"/>
          <a:stretch>
            <a:fillRect/>
          </a:stretch>
        </p:blipFill>
        <p:spPr>
          <a:xfrm>
            <a:off x="5096063" y="723277"/>
            <a:ext cx="3503353" cy="1951392"/>
          </a:xfrm>
          <a:prstGeom prst="rect">
            <a:avLst/>
          </a:prstGeom>
        </p:spPr>
      </p:pic>
      <p:sp>
        <p:nvSpPr>
          <p:cNvPr id="23" name="TextBox 22">
            <a:extLst>
              <a:ext uri="{FF2B5EF4-FFF2-40B4-BE49-F238E27FC236}">
                <a16:creationId xmlns:a16="http://schemas.microsoft.com/office/drawing/2014/main" id="{C48568FA-BB79-6E41-B5F4-45A929520745}"/>
              </a:ext>
            </a:extLst>
          </p:cNvPr>
          <p:cNvSpPr txBox="1"/>
          <p:nvPr/>
        </p:nvSpPr>
        <p:spPr>
          <a:xfrm>
            <a:off x="4788041" y="2940124"/>
            <a:ext cx="3553428" cy="400110"/>
          </a:xfrm>
          <a:prstGeom prst="rect">
            <a:avLst/>
          </a:prstGeom>
          <a:noFill/>
        </p:spPr>
        <p:txBody>
          <a:bodyPr wrap="square" rtlCol="0">
            <a:spAutoFit/>
          </a:bodyPr>
          <a:lstStyle/>
          <a:p>
            <a:r>
              <a:rPr lang="en-US" sz="1000" b="1" dirty="0">
                <a:solidFill>
                  <a:srgbClr val="103154"/>
                </a:solidFill>
                <a:latin typeface="Arial"/>
              </a:rPr>
              <a:t>Dummy Variable </a:t>
            </a:r>
            <a:r>
              <a:rPr lang="en-US" sz="1000" dirty="0">
                <a:solidFill>
                  <a:srgbClr val="103154"/>
                </a:solidFill>
                <a:latin typeface="Arial"/>
              </a:rPr>
              <a:t>for PB design for estimating experimental variance: Alanine (A) – High (100%) and Low (100%) </a:t>
            </a:r>
          </a:p>
        </p:txBody>
      </p:sp>
      <p:pic>
        <p:nvPicPr>
          <p:cNvPr id="25" name="Picture 24">
            <a:extLst>
              <a:ext uri="{FF2B5EF4-FFF2-40B4-BE49-F238E27FC236}">
                <a16:creationId xmlns:a16="http://schemas.microsoft.com/office/drawing/2014/main" id="{0487A84E-1655-5042-B6E7-AC889D92642B}"/>
              </a:ext>
            </a:extLst>
          </p:cNvPr>
          <p:cNvPicPr>
            <a:picLocks noChangeAspect="1"/>
          </p:cNvPicPr>
          <p:nvPr/>
        </p:nvPicPr>
        <p:blipFill>
          <a:blip r:embed="rId8"/>
          <a:stretch>
            <a:fillRect/>
          </a:stretch>
        </p:blipFill>
        <p:spPr>
          <a:xfrm>
            <a:off x="2286649" y="5534313"/>
            <a:ext cx="1697404" cy="1200821"/>
          </a:xfrm>
          <a:prstGeom prst="rect">
            <a:avLst/>
          </a:prstGeom>
          <a:ln>
            <a:solidFill>
              <a:schemeClr val="tx1"/>
            </a:solidFill>
          </a:ln>
        </p:spPr>
      </p:pic>
      <p:grpSp>
        <p:nvGrpSpPr>
          <p:cNvPr id="5" name="Group 4">
            <a:extLst>
              <a:ext uri="{FF2B5EF4-FFF2-40B4-BE49-F238E27FC236}">
                <a16:creationId xmlns:a16="http://schemas.microsoft.com/office/drawing/2014/main" id="{7D98DEDE-C29B-4043-B81E-EF4AF0B0CD9C}"/>
              </a:ext>
            </a:extLst>
          </p:cNvPr>
          <p:cNvGrpSpPr/>
          <p:nvPr/>
        </p:nvGrpSpPr>
        <p:grpSpPr>
          <a:xfrm>
            <a:off x="1908729" y="3667067"/>
            <a:ext cx="2220913" cy="1663024"/>
            <a:chOff x="1495252" y="2423254"/>
            <a:chExt cx="3091020" cy="2640439"/>
          </a:xfrm>
        </p:grpSpPr>
        <p:grpSp>
          <p:nvGrpSpPr>
            <p:cNvPr id="27" name="Group 26">
              <a:extLst>
                <a:ext uri="{FF2B5EF4-FFF2-40B4-BE49-F238E27FC236}">
                  <a16:creationId xmlns:a16="http://schemas.microsoft.com/office/drawing/2014/main" id="{A03BD753-154F-8F4F-AA0A-9311E5BF57E2}"/>
                </a:ext>
              </a:extLst>
            </p:cNvPr>
            <p:cNvGrpSpPr/>
            <p:nvPr/>
          </p:nvGrpSpPr>
          <p:grpSpPr>
            <a:xfrm>
              <a:off x="1495252" y="2423254"/>
              <a:ext cx="3091020" cy="2376211"/>
              <a:chOff x="1427184" y="876553"/>
              <a:chExt cx="3932277" cy="2942053"/>
            </a:xfrm>
          </p:grpSpPr>
          <p:pic>
            <p:nvPicPr>
              <p:cNvPr id="33" name="Picture 32">
                <a:extLst>
                  <a:ext uri="{FF2B5EF4-FFF2-40B4-BE49-F238E27FC236}">
                    <a16:creationId xmlns:a16="http://schemas.microsoft.com/office/drawing/2014/main" id="{1017B70B-8032-8C44-94A7-3F69321AEF03}"/>
                  </a:ext>
                </a:extLst>
              </p:cNvPr>
              <p:cNvPicPr>
                <a:picLocks noChangeAspect="1"/>
              </p:cNvPicPr>
              <p:nvPr/>
            </p:nvPicPr>
            <p:blipFill>
              <a:blip r:embed="rId9"/>
              <a:stretch>
                <a:fillRect/>
              </a:stretch>
            </p:blipFill>
            <p:spPr>
              <a:xfrm>
                <a:off x="1427184" y="876553"/>
                <a:ext cx="3932277" cy="2942053"/>
              </a:xfrm>
              <a:prstGeom prst="rect">
                <a:avLst/>
              </a:prstGeom>
            </p:spPr>
          </p:pic>
          <p:cxnSp>
            <p:nvCxnSpPr>
              <p:cNvPr id="35" name="Straight Connector 34">
                <a:extLst>
                  <a:ext uri="{FF2B5EF4-FFF2-40B4-BE49-F238E27FC236}">
                    <a16:creationId xmlns:a16="http://schemas.microsoft.com/office/drawing/2014/main" id="{61239B2B-9FDC-FE44-8D23-5FA723008D8A}"/>
                  </a:ext>
                </a:extLst>
              </p:cNvPr>
              <p:cNvCxnSpPr>
                <a:cxnSpLocks/>
              </p:cNvCxnSpPr>
              <p:nvPr/>
            </p:nvCxnSpPr>
            <p:spPr>
              <a:xfrm>
                <a:off x="1796999" y="2215306"/>
                <a:ext cx="2897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9" name="Straight Arrow Connector 28">
              <a:extLst>
                <a:ext uri="{FF2B5EF4-FFF2-40B4-BE49-F238E27FC236}">
                  <a16:creationId xmlns:a16="http://schemas.microsoft.com/office/drawing/2014/main" id="{C21045DD-6A21-7447-B8DB-C808AB91024C}"/>
                </a:ext>
              </a:extLst>
            </p:cNvPr>
            <p:cNvCxnSpPr>
              <a:cxnSpLocks/>
              <a:endCxn id="31" idx="0"/>
            </p:cNvCxnSpPr>
            <p:nvPr/>
          </p:nvCxnSpPr>
          <p:spPr>
            <a:xfrm flipH="1">
              <a:off x="3166822" y="4583799"/>
              <a:ext cx="384729" cy="4798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DF86175D-85AC-3845-AC7D-0C61F587EB8F}"/>
              </a:ext>
            </a:extLst>
          </p:cNvPr>
          <p:cNvSpPr txBox="1"/>
          <p:nvPr/>
        </p:nvSpPr>
        <p:spPr>
          <a:xfrm>
            <a:off x="2723953" y="5330091"/>
            <a:ext cx="771614" cy="169277"/>
          </a:xfrm>
          <a:prstGeom prst="rect">
            <a:avLst/>
          </a:prstGeom>
          <a:solidFill>
            <a:schemeClr val="bg2">
              <a:lumMod val="50000"/>
            </a:schemeClr>
          </a:solidFill>
          <a:ln>
            <a:solidFill>
              <a:schemeClr val="bg2">
                <a:lumMod val="50000"/>
              </a:schemeClr>
            </a:solidFill>
          </a:ln>
        </p:spPr>
        <p:txBody>
          <a:bodyPr wrap="square" lIns="0" tIns="0" rIns="0" bIns="0" rtlCol="0">
            <a:spAutoFit/>
          </a:bodyPr>
          <a:lstStyle/>
          <a:p>
            <a:pPr algn="ctr"/>
            <a:r>
              <a:rPr lang="en-US" sz="1100" dirty="0">
                <a:solidFill>
                  <a:schemeClr val="bg1"/>
                </a:solidFill>
                <a:latin typeface="+mj-lt"/>
              </a:rPr>
              <a:t>PB #10</a:t>
            </a:r>
          </a:p>
        </p:txBody>
      </p:sp>
      <p:sp>
        <p:nvSpPr>
          <p:cNvPr id="32" name="TextBox 31">
            <a:extLst>
              <a:ext uri="{FF2B5EF4-FFF2-40B4-BE49-F238E27FC236}">
                <a16:creationId xmlns:a16="http://schemas.microsoft.com/office/drawing/2014/main" id="{A0C3CD14-F38D-C041-B4B4-E42F964A584B}"/>
              </a:ext>
            </a:extLst>
          </p:cNvPr>
          <p:cNvSpPr txBox="1"/>
          <p:nvPr/>
        </p:nvSpPr>
        <p:spPr>
          <a:xfrm>
            <a:off x="2518890" y="3463224"/>
            <a:ext cx="1000590" cy="169277"/>
          </a:xfrm>
          <a:prstGeom prst="rect">
            <a:avLst/>
          </a:prstGeom>
          <a:solidFill>
            <a:schemeClr val="bg2">
              <a:lumMod val="50000"/>
            </a:schemeClr>
          </a:solidFill>
          <a:ln>
            <a:solidFill>
              <a:schemeClr val="bg2">
                <a:lumMod val="50000"/>
              </a:schemeClr>
            </a:solidFill>
          </a:ln>
        </p:spPr>
        <p:txBody>
          <a:bodyPr wrap="square" lIns="0" tIns="0" rIns="0" bIns="0" rtlCol="0">
            <a:spAutoFit/>
          </a:bodyPr>
          <a:lstStyle/>
          <a:p>
            <a:pPr algn="ctr"/>
            <a:r>
              <a:rPr lang="en-US" sz="1100" dirty="0">
                <a:solidFill>
                  <a:schemeClr val="bg1"/>
                </a:solidFill>
                <a:latin typeface="+mj-lt"/>
              </a:rPr>
              <a:t>Cell Culture</a:t>
            </a:r>
          </a:p>
        </p:txBody>
      </p:sp>
      <p:sp>
        <p:nvSpPr>
          <p:cNvPr id="52" name="TextBox 51">
            <a:extLst>
              <a:ext uri="{FF2B5EF4-FFF2-40B4-BE49-F238E27FC236}">
                <a16:creationId xmlns:a16="http://schemas.microsoft.com/office/drawing/2014/main" id="{F92DAC2C-1B88-3745-A64D-078936C1831B}"/>
              </a:ext>
            </a:extLst>
          </p:cNvPr>
          <p:cNvSpPr txBox="1"/>
          <p:nvPr/>
        </p:nvSpPr>
        <p:spPr>
          <a:xfrm>
            <a:off x="6564755" y="3347517"/>
            <a:ext cx="1000590" cy="169277"/>
          </a:xfrm>
          <a:prstGeom prst="rect">
            <a:avLst/>
          </a:prstGeom>
          <a:solidFill>
            <a:schemeClr val="bg2">
              <a:lumMod val="50000"/>
            </a:schemeClr>
          </a:solidFill>
          <a:ln>
            <a:solidFill>
              <a:schemeClr val="bg2">
                <a:lumMod val="50000"/>
              </a:schemeClr>
            </a:solidFill>
          </a:ln>
        </p:spPr>
        <p:txBody>
          <a:bodyPr wrap="square" lIns="0" tIns="0" rIns="0" bIns="0" rtlCol="0">
            <a:spAutoFit/>
          </a:bodyPr>
          <a:lstStyle/>
          <a:p>
            <a:pPr algn="ctr"/>
            <a:r>
              <a:rPr lang="en-US" sz="1100" dirty="0">
                <a:solidFill>
                  <a:schemeClr val="bg1"/>
                </a:solidFill>
                <a:latin typeface="+mj-lt"/>
              </a:rPr>
              <a:t>Inhibitor</a:t>
            </a:r>
          </a:p>
        </p:txBody>
      </p:sp>
      <p:sp>
        <p:nvSpPr>
          <p:cNvPr id="53" name="TextBox 52">
            <a:extLst>
              <a:ext uri="{FF2B5EF4-FFF2-40B4-BE49-F238E27FC236}">
                <a16:creationId xmlns:a16="http://schemas.microsoft.com/office/drawing/2014/main" id="{0C55C6D9-3166-B24A-AAE0-99967F1D0696}"/>
              </a:ext>
            </a:extLst>
          </p:cNvPr>
          <p:cNvSpPr txBox="1"/>
          <p:nvPr/>
        </p:nvSpPr>
        <p:spPr>
          <a:xfrm>
            <a:off x="5904144" y="2641309"/>
            <a:ext cx="1648208" cy="307777"/>
          </a:xfrm>
          <a:prstGeom prst="rect">
            <a:avLst/>
          </a:prstGeom>
          <a:noFill/>
        </p:spPr>
        <p:txBody>
          <a:bodyPr wrap="none" rtlCol="0">
            <a:spAutoFit/>
          </a:bodyPr>
          <a:lstStyle/>
          <a:p>
            <a:r>
              <a:rPr lang="en-US" sz="1400" b="1" dirty="0">
                <a:solidFill>
                  <a:srgbClr val="212121"/>
                </a:solidFill>
              </a:rPr>
              <a:t>PB design matrix</a:t>
            </a:r>
          </a:p>
        </p:txBody>
      </p:sp>
      <p:cxnSp>
        <p:nvCxnSpPr>
          <p:cNvPr id="54" name="Straight Arrow Connector 53">
            <a:extLst>
              <a:ext uri="{FF2B5EF4-FFF2-40B4-BE49-F238E27FC236}">
                <a16:creationId xmlns:a16="http://schemas.microsoft.com/office/drawing/2014/main" id="{A3155E51-F2DB-3E43-9725-CAAFBD1615E9}"/>
              </a:ext>
            </a:extLst>
          </p:cNvPr>
          <p:cNvCxnSpPr>
            <a:cxnSpLocks/>
          </p:cNvCxnSpPr>
          <p:nvPr/>
        </p:nvCxnSpPr>
        <p:spPr>
          <a:xfrm>
            <a:off x="4129642" y="6203793"/>
            <a:ext cx="1173784"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nvGrpSpPr>
          <p:cNvPr id="4" name="Group 3">
            <a:extLst>
              <a:ext uri="{FF2B5EF4-FFF2-40B4-BE49-F238E27FC236}">
                <a16:creationId xmlns:a16="http://schemas.microsoft.com/office/drawing/2014/main" id="{5F57C823-5A8C-4D39-A95C-DCA077F010CB}"/>
              </a:ext>
            </a:extLst>
          </p:cNvPr>
          <p:cNvGrpSpPr/>
          <p:nvPr/>
        </p:nvGrpSpPr>
        <p:grpSpPr>
          <a:xfrm>
            <a:off x="5454622" y="3541974"/>
            <a:ext cx="3194870" cy="3272951"/>
            <a:chOff x="5454622" y="3541974"/>
            <a:chExt cx="3194870" cy="3272951"/>
          </a:xfrm>
        </p:grpSpPr>
        <p:pic>
          <p:nvPicPr>
            <p:cNvPr id="3" name="Picture 2">
              <a:extLst>
                <a:ext uri="{FF2B5EF4-FFF2-40B4-BE49-F238E27FC236}">
                  <a16:creationId xmlns:a16="http://schemas.microsoft.com/office/drawing/2014/main" id="{34499795-A768-4505-A4F3-0DAF3C38F6B8}"/>
                </a:ext>
              </a:extLst>
            </p:cNvPr>
            <p:cNvPicPr>
              <a:picLocks noChangeAspect="1"/>
            </p:cNvPicPr>
            <p:nvPr/>
          </p:nvPicPr>
          <p:blipFill>
            <a:blip r:embed="rId10"/>
            <a:stretch>
              <a:fillRect/>
            </a:stretch>
          </p:blipFill>
          <p:spPr>
            <a:xfrm>
              <a:off x="5495022" y="3541974"/>
              <a:ext cx="3114070" cy="3272951"/>
            </a:xfrm>
            <a:prstGeom prst="rect">
              <a:avLst/>
            </a:prstGeom>
          </p:spPr>
        </p:pic>
        <p:sp>
          <p:nvSpPr>
            <p:cNvPr id="50" name="Rectangle: Rounded Corners 41">
              <a:extLst>
                <a:ext uri="{FF2B5EF4-FFF2-40B4-BE49-F238E27FC236}">
                  <a16:creationId xmlns:a16="http://schemas.microsoft.com/office/drawing/2014/main" id="{41ADEF33-C4AD-D34D-B89D-FBF919AEF329}"/>
                </a:ext>
              </a:extLst>
            </p:cNvPr>
            <p:cNvSpPr/>
            <p:nvPr/>
          </p:nvSpPr>
          <p:spPr>
            <a:xfrm>
              <a:off x="5454622" y="6049359"/>
              <a:ext cx="3194870" cy="30886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Audio 5">
            <a:hlinkClick r:id="" action="ppaction://media"/>
            <a:extLst>
              <a:ext uri="{FF2B5EF4-FFF2-40B4-BE49-F238E27FC236}">
                <a16:creationId xmlns:a16="http://schemas.microsoft.com/office/drawing/2014/main" id="{DE2B8C98-A5A8-6A48-AF3A-93AABD73F54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05366442"/>
      </p:ext>
    </p:extLst>
  </p:cSld>
  <p:clrMapOvr>
    <a:masterClrMapping/>
  </p:clrMapOvr>
  <mc:AlternateContent xmlns:mc="http://schemas.openxmlformats.org/markup-compatibility/2006" xmlns:p14="http://schemas.microsoft.com/office/powerpoint/2010/main">
    <mc:Choice Requires="p14">
      <p:transition spd="slow" p14:dur="2000" advTm="61995"/>
    </mc:Choice>
    <mc:Fallback xmlns="">
      <p:transition spd="slow" advTm="61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17665AB-EFC0-2F47-A6C3-90D17C088530}"/>
              </a:ext>
            </a:extLst>
          </p:cNvPr>
          <p:cNvPicPr>
            <a:picLocks noChangeAspect="1"/>
          </p:cNvPicPr>
          <p:nvPr/>
        </p:nvPicPr>
        <p:blipFill>
          <a:blip r:embed="rId5"/>
          <a:stretch>
            <a:fillRect/>
          </a:stretch>
        </p:blipFill>
        <p:spPr>
          <a:xfrm>
            <a:off x="5522666" y="1151081"/>
            <a:ext cx="3494083" cy="2897229"/>
          </a:xfrm>
          <a:prstGeom prst="rect">
            <a:avLst/>
          </a:prstGeom>
        </p:spPr>
      </p:pic>
      <p:sp>
        <p:nvSpPr>
          <p:cNvPr id="2" name="Title 1"/>
          <p:cNvSpPr>
            <a:spLocks noGrp="1"/>
          </p:cNvSpPr>
          <p:nvPr>
            <p:ph type="title"/>
          </p:nvPr>
        </p:nvSpPr>
        <p:spPr>
          <a:xfrm>
            <a:off x="1070493" y="-261171"/>
            <a:ext cx="7719322" cy="1143000"/>
          </a:xfrm>
        </p:spPr>
        <p:txBody>
          <a:bodyPr>
            <a:noAutofit/>
          </a:bodyPr>
          <a:lstStyle/>
          <a:p>
            <a:r>
              <a:rPr lang="en-US" sz="4000" b="1" dirty="0">
                <a:solidFill>
                  <a:srgbClr val="000090"/>
                </a:solidFill>
              </a:rPr>
              <a:t>Next Steps</a:t>
            </a:r>
          </a:p>
        </p:txBody>
      </p:sp>
      <p:sp>
        <p:nvSpPr>
          <p:cNvPr id="14" name="TextBox 13"/>
          <p:cNvSpPr txBox="1"/>
          <p:nvPr/>
        </p:nvSpPr>
        <p:spPr>
          <a:xfrm>
            <a:off x="4038336" y="6581100"/>
            <a:ext cx="1265090" cy="338554"/>
          </a:xfrm>
          <a:prstGeom prst="rect">
            <a:avLst/>
          </a:prstGeom>
          <a:noFill/>
        </p:spPr>
        <p:txBody>
          <a:bodyPr wrap="none" rtlCol="0">
            <a:spAutoFit/>
          </a:bodyPr>
          <a:lstStyle/>
          <a:p>
            <a:r>
              <a:rPr lang="en-US" sz="1600" dirty="0"/>
              <a:t>Confidential</a:t>
            </a:r>
          </a:p>
        </p:txBody>
      </p:sp>
      <p:grpSp>
        <p:nvGrpSpPr>
          <p:cNvPr id="15" name="Group 14"/>
          <p:cNvGrpSpPr/>
          <p:nvPr/>
        </p:nvGrpSpPr>
        <p:grpSpPr>
          <a:xfrm>
            <a:off x="-4335" y="-4647"/>
            <a:ext cx="938719" cy="6656680"/>
            <a:chOff x="-4335" y="-4647"/>
            <a:chExt cx="938719" cy="6656680"/>
          </a:xfrm>
        </p:grpSpPr>
        <p:pic>
          <p:nvPicPr>
            <p:cNvPr id="16" name="Picture 15" descr="NSF.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3463" y="5734169"/>
              <a:ext cx="914400" cy="921327"/>
            </a:xfrm>
            <a:prstGeom prst="rect">
              <a:avLst/>
            </a:prstGeom>
          </p:spPr>
        </p:pic>
        <p:grpSp>
          <p:nvGrpSpPr>
            <p:cNvPr id="17" name="Group 16"/>
            <p:cNvGrpSpPr>
              <a:grpSpLocks noChangeAspect="1"/>
            </p:cNvGrpSpPr>
            <p:nvPr/>
          </p:nvGrpSpPr>
          <p:grpSpPr>
            <a:xfrm rot="16200000">
              <a:off x="-2361428" y="2352446"/>
              <a:ext cx="5652905" cy="938719"/>
              <a:chOff x="325118" y="2690361"/>
              <a:chExt cx="6178995" cy="1026083"/>
            </a:xfrm>
          </p:grpSpPr>
          <p:sp>
            <p:nvSpPr>
              <p:cNvPr id="18" name="Rectangle 17"/>
              <p:cNvSpPr/>
              <p:nvPr/>
            </p:nvSpPr>
            <p:spPr>
              <a:xfrm rot="5400000">
                <a:off x="2914007" y="106209"/>
                <a:ext cx="999501" cy="6177280"/>
              </a:xfrm>
              <a:prstGeom prst="rect">
                <a:avLst/>
              </a:prstGeom>
              <a:solidFill>
                <a:srgbClr val="F8DE28"/>
              </a:solidFill>
              <a:ln>
                <a:solidFill>
                  <a:srgbClr val="FBEC8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AMBIC-horizontal.png"/>
              <p:cNvPicPr>
                <a:picLocks noChangeAspect="1"/>
              </p:cNvPicPr>
              <p:nvPr/>
            </p:nvPicPr>
            <p:blipFill rotWithShape="1">
              <a:blip r:embed="rId7">
                <a:extLst>
                  <a:ext uri="{28A0092B-C50C-407E-A947-70E740481C1C}">
                    <a14:useLocalDpi xmlns:a14="http://schemas.microsoft.com/office/drawing/2010/main" val="0"/>
                  </a:ext>
                </a:extLst>
              </a:blip>
              <a:srcRect r="38824"/>
              <a:stretch/>
            </p:blipFill>
            <p:spPr>
              <a:xfrm>
                <a:off x="395795" y="2834194"/>
                <a:ext cx="3356340" cy="737618"/>
              </a:xfrm>
              <a:prstGeom prst="rect">
                <a:avLst/>
              </a:prstGeom>
              <a:solidFill>
                <a:schemeClr val="accent3">
                  <a:lumMod val="75000"/>
                </a:schemeClr>
              </a:solidFill>
              <a:ln>
                <a:noFill/>
              </a:ln>
            </p:spPr>
          </p:pic>
          <p:sp>
            <p:nvSpPr>
              <p:cNvPr id="20" name="TextBox 19"/>
              <p:cNvSpPr txBox="1"/>
              <p:nvPr/>
            </p:nvSpPr>
            <p:spPr>
              <a:xfrm>
                <a:off x="3702014" y="2690361"/>
                <a:ext cx="2802099" cy="1026083"/>
              </a:xfrm>
              <a:prstGeom prst="rect">
                <a:avLst/>
              </a:prstGeom>
              <a:solidFill>
                <a:srgbClr val="F8DE28"/>
              </a:solidFill>
              <a:ln>
                <a:noFill/>
              </a:ln>
            </p:spPr>
            <p:txBody>
              <a:bodyPr wrap="none" rtlCol="0">
                <a:spAutoFit/>
              </a:bodyPr>
              <a:lstStyle/>
              <a:p>
                <a:r>
                  <a:rPr lang="en-US" sz="1100" b="1" dirty="0">
                    <a:solidFill>
                      <a:srgbClr val="211D7D"/>
                    </a:solidFill>
                  </a:rPr>
                  <a:t>Johns Hopkins University</a:t>
                </a:r>
              </a:p>
              <a:p>
                <a:r>
                  <a:rPr lang="en-US" sz="1100" b="1" dirty="0">
                    <a:solidFill>
                      <a:srgbClr val="211D7D"/>
                    </a:solidFill>
                  </a:rPr>
                  <a:t>Clemson University</a:t>
                </a:r>
              </a:p>
              <a:p>
                <a:r>
                  <a:rPr lang="en-US" sz="1100" b="1" dirty="0">
                    <a:solidFill>
                      <a:srgbClr val="211D7D"/>
                    </a:solidFill>
                  </a:rPr>
                  <a:t>University of Delaware</a:t>
                </a:r>
              </a:p>
              <a:p>
                <a:r>
                  <a:rPr lang="en-US" sz="1100" b="1" dirty="0">
                    <a:solidFill>
                      <a:srgbClr val="211D7D"/>
                    </a:solidFill>
                  </a:rPr>
                  <a:t>University of Massachusetts Lowell</a:t>
                </a:r>
              </a:p>
              <a:p>
                <a:r>
                  <a:rPr lang="en-US" sz="1100" b="1" dirty="0">
                    <a:solidFill>
                      <a:srgbClr val="211D7D"/>
                    </a:solidFill>
                  </a:rPr>
                  <a:t>University of Maryland</a:t>
                </a:r>
              </a:p>
            </p:txBody>
          </p:sp>
        </p:grpSp>
      </p:grpSp>
      <p:sp>
        <p:nvSpPr>
          <p:cNvPr id="34" name="Content Placeholder 2">
            <a:extLst>
              <a:ext uri="{FF2B5EF4-FFF2-40B4-BE49-F238E27FC236}">
                <a16:creationId xmlns:a16="http://schemas.microsoft.com/office/drawing/2014/main" id="{23C2C434-A303-5549-A6B7-1924AAC79980}"/>
              </a:ext>
            </a:extLst>
          </p:cNvPr>
          <p:cNvSpPr>
            <a:spLocks noGrp="1"/>
          </p:cNvSpPr>
          <p:nvPr>
            <p:ph idx="1"/>
          </p:nvPr>
        </p:nvSpPr>
        <p:spPr>
          <a:xfrm>
            <a:off x="1061637" y="971203"/>
            <a:ext cx="4747462" cy="4877113"/>
          </a:xfrm>
        </p:spPr>
        <p:txBody>
          <a:bodyPr>
            <a:normAutofit/>
          </a:bodyPr>
          <a:lstStyle/>
          <a:p>
            <a:r>
              <a:rPr lang="en-US" sz="1800" dirty="0">
                <a:latin typeface="+mj-lt"/>
              </a:rPr>
              <a:t>JMP Student Edition 14 for statistical analysis following placket-</a:t>
            </a:r>
            <a:r>
              <a:rPr lang="en-US" sz="1800" dirty="0" err="1">
                <a:latin typeface="+mj-lt"/>
              </a:rPr>
              <a:t>burman</a:t>
            </a:r>
            <a:r>
              <a:rPr lang="en-US" sz="1800" dirty="0">
                <a:latin typeface="+mj-lt"/>
              </a:rPr>
              <a:t> design of experiment</a:t>
            </a:r>
          </a:p>
          <a:p>
            <a:pPr marL="0" indent="0">
              <a:buNone/>
            </a:pPr>
            <a:r>
              <a:rPr lang="en-US" sz="1800" dirty="0">
                <a:latin typeface="+mj-lt"/>
              </a:rPr>
              <a:t>   Response equation: </a:t>
            </a:r>
            <a:r>
              <a:rPr lang="en-US" sz="2400" dirty="0">
                <a:highlight>
                  <a:srgbClr val="FFFF00"/>
                </a:highlight>
                <a:latin typeface="+mj-lt"/>
              </a:rPr>
              <a:t>Y = A + ∑</a:t>
            </a:r>
            <a:r>
              <a:rPr lang="en-US" sz="2400" dirty="0" err="1">
                <a:highlight>
                  <a:srgbClr val="FFFF00"/>
                </a:highlight>
                <a:latin typeface="+mj-lt"/>
              </a:rPr>
              <a:t>B</a:t>
            </a:r>
            <a:r>
              <a:rPr lang="en-US" sz="2400" baseline="-25000" dirty="0" err="1">
                <a:highlight>
                  <a:srgbClr val="FFFF00"/>
                </a:highlight>
                <a:latin typeface="+mj-lt"/>
              </a:rPr>
              <a:t>i</a:t>
            </a:r>
            <a:r>
              <a:rPr lang="en-US" sz="2400" dirty="0" err="1">
                <a:highlight>
                  <a:srgbClr val="FFFF00"/>
                </a:highlight>
                <a:latin typeface="+mj-lt"/>
              </a:rPr>
              <a:t>X</a:t>
            </a:r>
            <a:r>
              <a:rPr lang="en-US" sz="2400" baseline="-25000" dirty="0" err="1">
                <a:highlight>
                  <a:srgbClr val="FFFF00"/>
                </a:highlight>
                <a:latin typeface="+mj-lt"/>
              </a:rPr>
              <a:t>i</a:t>
            </a:r>
            <a:endParaRPr lang="en-US" sz="2400" baseline="-25000" dirty="0">
              <a:highlight>
                <a:srgbClr val="FFFF00"/>
              </a:highlight>
              <a:latin typeface="+mj-lt"/>
            </a:endParaRPr>
          </a:p>
          <a:p>
            <a:r>
              <a:rPr lang="en-US" sz="1800" dirty="0">
                <a:latin typeface="+mj-lt"/>
              </a:rPr>
              <a:t>Actual inhibitor concentration is compared to the predicted value for a </a:t>
            </a:r>
            <a:r>
              <a:rPr lang="en-US" sz="1800" dirty="0" err="1">
                <a:latin typeface="+mj-lt"/>
              </a:rPr>
              <a:t>RSq</a:t>
            </a:r>
            <a:r>
              <a:rPr lang="en-US" sz="1800" dirty="0">
                <a:latin typeface="+mj-lt"/>
              </a:rPr>
              <a:t> value &gt; 0.9</a:t>
            </a:r>
          </a:p>
          <a:p>
            <a:r>
              <a:rPr lang="en-US" sz="1800" dirty="0">
                <a:latin typeface="+mj-lt"/>
              </a:rPr>
              <a:t>Significant AAs will be identified from response equation derived from PB design experiment</a:t>
            </a:r>
          </a:p>
          <a:p>
            <a:r>
              <a:rPr lang="en-US" sz="1800" dirty="0">
                <a:latin typeface="+mj-lt"/>
              </a:rPr>
              <a:t>Optimize significant AAs in Box-Behnken design experiment to arrive at a control mixture of AAs in the design space  </a:t>
            </a:r>
          </a:p>
        </p:txBody>
      </p:sp>
      <p:sp>
        <p:nvSpPr>
          <p:cNvPr id="37" name="TextBox 36">
            <a:extLst>
              <a:ext uri="{FF2B5EF4-FFF2-40B4-BE49-F238E27FC236}">
                <a16:creationId xmlns:a16="http://schemas.microsoft.com/office/drawing/2014/main" id="{B38FB73E-12C5-3741-83EC-D0FA153683B8}"/>
              </a:ext>
            </a:extLst>
          </p:cNvPr>
          <p:cNvSpPr txBox="1"/>
          <p:nvPr/>
        </p:nvSpPr>
        <p:spPr>
          <a:xfrm>
            <a:off x="1153261" y="5317158"/>
            <a:ext cx="7863488" cy="954107"/>
          </a:xfrm>
          <a:prstGeom prst="rect">
            <a:avLst/>
          </a:prstGeom>
          <a:noFill/>
        </p:spPr>
        <p:txBody>
          <a:bodyPr wrap="square">
            <a:spAutoFit/>
          </a:bodyPr>
          <a:lstStyle/>
          <a:p>
            <a:r>
              <a:rPr lang="en-US" sz="1400" b="1" dirty="0">
                <a:solidFill>
                  <a:srgbClr val="212121"/>
                </a:solidFill>
              </a:rPr>
              <a:t>HICA (</a:t>
            </a:r>
            <a:r>
              <a:rPr lang="en-US" sz="1400" b="1" dirty="0" err="1">
                <a:solidFill>
                  <a:srgbClr val="212121"/>
                </a:solidFill>
              </a:rPr>
              <a:t>uM</a:t>
            </a:r>
            <a:r>
              <a:rPr lang="en-US" sz="1400" b="1" dirty="0">
                <a:solidFill>
                  <a:srgbClr val="212121"/>
                </a:solidFill>
              </a:rPr>
              <a:t>) = (-8.99244031830233) + 6.88717948717943 * </a:t>
            </a:r>
            <a:r>
              <a:rPr lang="en-US" sz="1400" b="1" dirty="0">
                <a:solidFill>
                  <a:srgbClr val="212121"/>
                </a:solidFill>
                <a:highlight>
                  <a:srgbClr val="00FF00"/>
                </a:highlight>
              </a:rPr>
              <a:t>:</a:t>
            </a:r>
            <a:r>
              <a:rPr lang="en-US" sz="1400" b="1" dirty="0" err="1">
                <a:solidFill>
                  <a:srgbClr val="212121"/>
                </a:solidFill>
                <a:highlight>
                  <a:srgbClr val="00FF00"/>
                </a:highlight>
              </a:rPr>
              <a:t>Arg</a:t>
            </a:r>
            <a:r>
              <a:rPr lang="en-US" sz="1400" b="1" dirty="0">
                <a:solidFill>
                  <a:srgbClr val="212121"/>
                </a:solidFill>
                <a:highlight>
                  <a:srgbClr val="00FF00"/>
                </a:highlight>
              </a:rPr>
              <a:t> </a:t>
            </a:r>
            <a:r>
              <a:rPr lang="en-US" sz="1400" b="1" dirty="0">
                <a:solidFill>
                  <a:srgbClr val="212121"/>
                </a:solidFill>
              </a:rPr>
              <a:t>-0.0974358974359018 * :</a:t>
            </a:r>
            <a:r>
              <a:rPr lang="en-US" sz="1400" b="1" dirty="0" err="1">
                <a:solidFill>
                  <a:srgbClr val="212121"/>
                </a:solidFill>
              </a:rPr>
              <a:t>Asn</a:t>
            </a:r>
            <a:r>
              <a:rPr lang="en-US" sz="1400" b="1" dirty="0">
                <a:solidFill>
                  <a:srgbClr val="212121"/>
                </a:solidFill>
              </a:rPr>
              <a:t> -1.88641975308642 * :Asp -1.76865384615384 * :Gln + 7.67892976588626 * </a:t>
            </a:r>
            <a:r>
              <a:rPr lang="en-US" sz="1400" b="1" dirty="0">
                <a:solidFill>
                  <a:srgbClr val="212121"/>
                </a:solidFill>
                <a:highlight>
                  <a:srgbClr val="00FF00"/>
                </a:highlight>
              </a:rPr>
              <a:t>:Ile </a:t>
            </a:r>
            <a:r>
              <a:rPr lang="en-US" sz="1400" b="1" dirty="0">
                <a:solidFill>
                  <a:srgbClr val="212121"/>
                </a:solidFill>
              </a:rPr>
              <a:t>+2.81432360742708 * </a:t>
            </a:r>
            <a:r>
              <a:rPr lang="en-US" sz="1400" b="1" dirty="0">
                <a:solidFill>
                  <a:srgbClr val="212121"/>
                </a:solidFill>
                <a:highlight>
                  <a:srgbClr val="00FF00"/>
                </a:highlight>
              </a:rPr>
              <a:t>:Leu </a:t>
            </a:r>
            <a:r>
              <a:rPr lang="en-US" sz="1400" b="1" dirty="0">
                <a:solidFill>
                  <a:srgbClr val="212121"/>
                </a:solidFill>
              </a:rPr>
              <a:t>+ 4.59138461538459 * </a:t>
            </a:r>
            <a:r>
              <a:rPr lang="en-US" sz="1400" b="1" dirty="0">
                <a:solidFill>
                  <a:srgbClr val="212121"/>
                </a:solidFill>
                <a:highlight>
                  <a:srgbClr val="00FF00"/>
                </a:highlight>
              </a:rPr>
              <a:t>:Lys </a:t>
            </a:r>
            <a:r>
              <a:rPr lang="en-US" sz="1400" b="1" dirty="0">
                <a:solidFill>
                  <a:srgbClr val="212121"/>
                </a:solidFill>
              </a:rPr>
              <a:t>+ 3.03333333333333 * </a:t>
            </a:r>
            <a:r>
              <a:rPr lang="en-US" sz="1400" b="1" dirty="0">
                <a:solidFill>
                  <a:srgbClr val="212121"/>
                </a:solidFill>
                <a:highlight>
                  <a:srgbClr val="00FF00"/>
                </a:highlight>
              </a:rPr>
              <a:t>:Pro </a:t>
            </a:r>
            <a:r>
              <a:rPr lang="en-US" sz="1400" b="1" dirty="0">
                <a:solidFill>
                  <a:srgbClr val="212121"/>
                </a:solidFill>
              </a:rPr>
              <a:t>-1.85085470085469 * :Ser -12.4 * :</a:t>
            </a:r>
            <a:r>
              <a:rPr lang="en-US" sz="1400" b="1" dirty="0" err="1">
                <a:solidFill>
                  <a:srgbClr val="212121"/>
                </a:solidFill>
              </a:rPr>
              <a:t>Trp</a:t>
            </a:r>
            <a:endParaRPr lang="en-US" sz="1400" b="1" dirty="0">
              <a:solidFill>
                <a:srgbClr val="212121"/>
              </a:solidFill>
            </a:endParaRPr>
          </a:p>
        </p:txBody>
      </p:sp>
      <p:pic>
        <p:nvPicPr>
          <p:cNvPr id="3" name="Audio 2">
            <a:hlinkClick r:id="" action="ppaction://media"/>
            <a:extLst>
              <a:ext uri="{FF2B5EF4-FFF2-40B4-BE49-F238E27FC236}">
                <a16:creationId xmlns:a16="http://schemas.microsoft.com/office/drawing/2014/main" id="{24AABEA8-47E5-9C45-8F7E-837BBE77AF7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12531560"/>
      </p:ext>
    </p:extLst>
  </p:cSld>
  <p:clrMapOvr>
    <a:masterClrMapping/>
  </p:clrMapOvr>
  <mc:AlternateContent xmlns:mc="http://schemas.openxmlformats.org/markup-compatibility/2006" xmlns:p14="http://schemas.microsoft.com/office/powerpoint/2010/main">
    <mc:Choice Requires="p14">
      <p:transition spd="slow" p14:dur="2000" advTm="74549"/>
    </mc:Choice>
    <mc:Fallback xmlns="">
      <p:transition spd="slow" advTm="74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Pixel">
      <a:dk1>
        <a:srgbClr val="103154"/>
      </a:dk1>
      <a:lt1>
        <a:srgbClr val="FFFFFF"/>
      </a:lt1>
      <a:dk2>
        <a:srgbClr val="00BFC3"/>
      </a:dk2>
      <a:lt2>
        <a:srgbClr val="0096FF"/>
      </a:lt2>
      <a:accent1>
        <a:srgbClr val="FF7F01"/>
      </a:accent1>
      <a:accent2>
        <a:srgbClr val="F1B015"/>
      </a:accent2>
      <a:accent3>
        <a:srgbClr val="FBEC85"/>
      </a:accent3>
      <a:accent4>
        <a:srgbClr val="D2C2F1"/>
      </a:accent4>
      <a:accent5>
        <a:srgbClr val="DA5AF4"/>
      </a:accent5>
      <a:accent6>
        <a:srgbClr val="9D09D1"/>
      </a:accent6>
      <a:hlink>
        <a:srgbClr val="1286C9"/>
      </a:hlink>
      <a:folHlink>
        <a:srgbClr val="A8C2E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5145</TotalTime>
  <Words>1743</Words>
  <Application>Microsoft Office PowerPoint</Application>
  <PresentationFormat>On-screen Show (4:3)</PresentationFormat>
  <Paragraphs>303</Paragraphs>
  <Slides>12</Slides>
  <Notes>5</Notes>
  <HiddenSlides>0</HiddenSlides>
  <MMClips>12</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Identify Business Value Deliverables</vt:lpstr>
      <vt:lpstr>Goals &amp; Objectives</vt:lpstr>
      <vt:lpstr>Control Strategies</vt:lpstr>
      <vt:lpstr>Pathway Optimization</vt:lpstr>
      <vt:lpstr>Clone Development</vt:lpstr>
      <vt:lpstr>Medium Optimization Strategy</vt:lpstr>
      <vt:lpstr>Plackett Burman Design</vt:lpstr>
      <vt:lpstr>Next Steps</vt:lpstr>
      <vt:lpstr>Challenges, Risks &amp; Mitigation Strategies</vt:lpstr>
      <vt:lpstr>Timeline &amp; Milestone Map</vt:lpstr>
      <vt:lpstr>Signature Achievements </vt:lpstr>
    </vt:vector>
  </TitlesOfParts>
  <Company>Clemson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Mammalian Biomanufacturing Innovation Center (AMBIC) I/UCRC Planning Process</dc:title>
  <dc:creator>Sarah Harcum</dc:creator>
  <cp:lastModifiedBy>Yoon, Seongkyu</cp:lastModifiedBy>
  <cp:revision>148</cp:revision>
  <cp:lastPrinted>2019-03-15T21:10:06Z</cp:lastPrinted>
  <dcterms:created xsi:type="dcterms:W3CDTF">2014-08-01T14:15:11Z</dcterms:created>
  <dcterms:modified xsi:type="dcterms:W3CDTF">2020-08-31T13:10:56Z</dcterms:modified>
</cp:coreProperties>
</file>