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18" r:id="rId3"/>
    <p:sldId id="323" r:id="rId4"/>
    <p:sldId id="326" r:id="rId5"/>
    <p:sldId id="328" r:id="rId6"/>
    <p:sldId id="330" r:id="rId7"/>
    <p:sldId id="320" r:id="rId8"/>
    <p:sldId id="331" r:id="rId9"/>
    <p:sldId id="325" r:id="rId10"/>
    <p:sldId id="324"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Bean" initials="CB" lastIdx="3" clrIdx="0">
    <p:extLst>
      <p:ext uri="{19B8F6BF-5375-455C-9EA6-DF929625EA0E}">
        <p15:presenceInfo xmlns:p15="http://schemas.microsoft.com/office/powerpoint/2012/main" userId="S-1-5-21-1214440339-484763869-725345543-5162239" providerId="AD"/>
      </p:ext>
    </p:extLst>
  </p:cmAuthor>
  <p:cmAuthor id="2" name="Mollet, Michael" initials="MM" lastIdx="1" clrIdx="1">
    <p:extLst>
      <p:ext uri="{19B8F6BF-5375-455C-9EA6-DF929625EA0E}">
        <p15:presenceInfo xmlns:p15="http://schemas.microsoft.com/office/powerpoint/2012/main" userId="S-1-5-21-1957994488-527237240-682003330-1476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7F7F7F"/>
    <a:srgbClr val="00B050"/>
    <a:srgbClr val="2E75B6"/>
    <a:srgbClr val="000090"/>
    <a:srgbClr val="F8DE28"/>
    <a:srgbClr val="211D7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444" autoAdjust="0"/>
    <p:restoredTop sz="98418" autoAdjust="0"/>
  </p:normalViewPr>
  <p:slideViewPr>
    <p:cSldViewPr snapToGrid="0" snapToObjects="1" showGuides="1">
      <p:cViewPr varScale="1">
        <p:scale>
          <a:sx n="160" d="100"/>
          <a:sy n="160" d="100"/>
        </p:scale>
        <p:origin x="968" y="168"/>
      </p:cViewPr>
      <p:guideLst>
        <p:guide orient="horz" pos="4001"/>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16T10:01:47.895" idx="1">
    <p:pos x="4749" y="277"/>
    <p:text>Only fill out the sections on this table that apply to your project. In your presentation do not go through this slide line by line, it will be availible for people to view in detail if they want to review it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16T10:21:00.123" idx="2">
    <p:pos x="5131" y="188"/>
    <p:text>Fill out important dates and milestones. Feel free to add or subtract sections as needed. Chloe will assist you with filling out this slide if needed.</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16T10:29:37.074" idx="3">
    <p:pos x="5293" y="130"/>
    <p:text>Please list five or six key things that have happened over the course of your project. Bullet points are suffient.</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E8C46-9EE6-4948-85A7-C4F16E6BFEA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D3B2722-81DE-4F3D-A340-D97F6BD5E75A}">
      <dgm:prSet phldrT="[Text]"/>
      <dgm:spPr>
        <a:solidFill>
          <a:srgbClr val="000090"/>
        </a:solidFill>
        <a:ln>
          <a:solidFill>
            <a:srgbClr val="000090"/>
          </a:solidFill>
        </a:ln>
      </dgm:spPr>
      <dgm:t>
        <a:bodyPr/>
        <a:lstStyle/>
        <a:p>
          <a:r>
            <a:rPr lang="en-US" dirty="0"/>
            <a:t>Q5-8</a:t>
          </a:r>
        </a:p>
      </dgm:t>
    </dgm:pt>
    <dgm:pt modelId="{CD63D54B-A175-47FA-BD10-C106270EE4FC}" type="parTrans" cxnId="{69708C7B-8639-4933-927B-42A88B7E8CA5}">
      <dgm:prSet/>
      <dgm:spPr/>
      <dgm:t>
        <a:bodyPr/>
        <a:lstStyle/>
        <a:p>
          <a:endParaRPr lang="en-US"/>
        </a:p>
      </dgm:t>
    </dgm:pt>
    <dgm:pt modelId="{F9CE521B-7CCE-49E9-991C-3773768A67AF}" type="sibTrans" cxnId="{69708C7B-8639-4933-927B-42A88B7E8CA5}">
      <dgm:prSet/>
      <dgm:spPr/>
      <dgm:t>
        <a:bodyPr/>
        <a:lstStyle/>
        <a:p>
          <a:endParaRPr lang="en-US"/>
        </a:p>
      </dgm:t>
    </dgm:pt>
    <dgm:pt modelId="{EEECE232-9C7E-418B-B5DF-FA7C80CD9A60}">
      <dgm:prSet phldrT="[Text]"/>
      <dgm:spPr>
        <a:ln>
          <a:solidFill>
            <a:srgbClr val="000090"/>
          </a:solidFill>
        </a:ln>
      </dgm:spPr>
      <dgm:t>
        <a:bodyPr/>
        <a:lstStyle/>
        <a:p>
          <a:r>
            <a:rPr lang="en-US" dirty="0"/>
            <a:t>Scale-down completed</a:t>
          </a:r>
        </a:p>
      </dgm:t>
    </dgm:pt>
    <dgm:pt modelId="{383A343B-049B-4866-988C-5D318764F264}" type="parTrans" cxnId="{9E0116E9-3272-4004-8D2E-B2C340304F0B}">
      <dgm:prSet/>
      <dgm:spPr/>
      <dgm:t>
        <a:bodyPr/>
        <a:lstStyle/>
        <a:p>
          <a:endParaRPr lang="en-US"/>
        </a:p>
      </dgm:t>
    </dgm:pt>
    <dgm:pt modelId="{AB45B847-3854-466A-AFBE-DF354DAA4B54}" type="sibTrans" cxnId="{9E0116E9-3272-4004-8D2E-B2C340304F0B}">
      <dgm:prSet/>
      <dgm:spPr/>
      <dgm:t>
        <a:bodyPr/>
        <a:lstStyle/>
        <a:p>
          <a:endParaRPr lang="en-US"/>
        </a:p>
      </dgm:t>
    </dgm:pt>
    <dgm:pt modelId="{493C90F0-AC55-4D0F-9149-28EA8E732CA9}">
      <dgm:prSet phldrT="[Text]"/>
      <dgm:spPr>
        <a:ln>
          <a:solidFill>
            <a:srgbClr val="000090"/>
          </a:solidFill>
        </a:ln>
      </dgm:spPr>
      <dgm:t>
        <a:bodyPr/>
        <a:lstStyle/>
        <a:p>
          <a:r>
            <a:rPr lang="en-US" dirty="0"/>
            <a:t>Sensor area, electrode design, communications distance, buoyancy</a:t>
          </a:r>
        </a:p>
      </dgm:t>
    </dgm:pt>
    <dgm:pt modelId="{55AA6029-B560-4D7F-8021-A370CBE55D55}" type="parTrans" cxnId="{2BB431A1-A3B3-4413-846A-C0B04298539A}">
      <dgm:prSet/>
      <dgm:spPr/>
      <dgm:t>
        <a:bodyPr/>
        <a:lstStyle/>
        <a:p>
          <a:endParaRPr lang="en-US"/>
        </a:p>
      </dgm:t>
    </dgm:pt>
    <dgm:pt modelId="{95926FF6-09CF-44B1-A51C-7D71B7C92BF3}" type="sibTrans" cxnId="{2BB431A1-A3B3-4413-846A-C0B04298539A}">
      <dgm:prSet/>
      <dgm:spPr/>
      <dgm:t>
        <a:bodyPr/>
        <a:lstStyle/>
        <a:p>
          <a:endParaRPr lang="en-US"/>
        </a:p>
      </dgm:t>
    </dgm:pt>
    <dgm:pt modelId="{15DE5941-BE43-464B-90C4-640DB5A13739}">
      <dgm:prSet phldrT="[Text]"/>
      <dgm:spPr>
        <a:solidFill>
          <a:srgbClr val="000090"/>
        </a:solidFill>
        <a:ln>
          <a:solidFill>
            <a:srgbClr val="000090"/>
          </a:solidFill>
        </a:ln>
      </dgm:spPr>
      <dgm:t>
        <a:bodyPr/>
        <a:lstStyle/>
        <a:p>
          <a:r>
            <a:rPr lang="en-US" dirty="0"/>
            <a:t>Q6-7</a:t>
          </a:r>
        </a:p>
      </dgm:t>
    </dgm:pt>
    <dgm:pt modelId="{2B0AE255-014B-4FC1-8214-FF49989BA433}" type="parTrans" cxnId="{666D5C4B-1A54-4369-9E7A-07369089217F}">
      <dgm:prSet/>
      <dgm:spPr/>
      <dgm:t>
        <a:bodyPr/>
        <a:lstStyle/>
        <a:p>
          <a:endParaRPr lang="en-US"/>
        </a:p>
      </dgm:t>
    </dgm:pt>
    <dgm:pt modelId="{1D4D19D9-3E1C-456B-B2B2-53CAD21F919F}" type="sibTrans" cxnId="{666D5C4B-1A54-4369-9E7A-07369089217F}">
      <dgm:prSet/>
      <dgm:spPr/>
      <dgm:t>
        <a:bodyPr/>
        <a:lstStyle/>
        <a:p>
          <a:endParaRPr lang="en-US"/>
        </a:p>
      </dgm:t>
    </dgm:pt>
    <dgm:pt modelId="{00DA6E85-38A4-462E-9878-AC0B8F9AC589}">
      <dgm:prSet phldrT="[Text]"/>
      <dgm:spPr>
        <a:ln>
          <a:solidFill>
            <a:srgbClr val="000090"/>
          </a:solidFill>
        </a:ln>
      </dgm:spPr>
      <dgm:t>
        <a:bodyPr/>
        <a:lstStyle/>
        <a:p>
          <a:r>
            <a:rPr lang="en-US" dirty="0"/>
            <a:t>‘Continuous’ sampling</a:t>
          </a:r>
        </a:p>
      </dgm:t>
    </dgm:pt>
    <dgm:pt modelId="{5F466023-2EEF-4FFA-8809-84FBFDF75B0D}" type="parTrans" cxnId="{E05A4084-B64E-4447-855A-681DA2F23179}">
      <dgm:prSet/>
      <dgm:spPr/>
      <dgm:t>
        <a:bodyPr/>
        <a:lstStyle/>
        <a:p>
          <a:endParaRPr lang="en-US"/>
        </a:p>
      </dgm:t>
    </dgm:pt>
    <dgm:pt modelId="{D5AD4259-A11F-4FE8-BCF3-6FEBB59F42B6}" type="sibTrans" cxnId="{E05A4084-B64E-4447-855A-681DA2F23179}">
      <dgm:prSet/>
      <dgm:spPr/>
      <dgm:t>
        <a:bodyPr/>
        <a:lstStyle/>
        <a:p>
          <a:endParaRPr lang="en-US"/>
        </a:p>
      </dgm:t>
    </dgm:pt>
    <dgm:pt modelId="{933DC4BB-BC01-44CB-BAD9-7CF73B183592}">
      <dgm:prSet phldrT="[Text]"/>
      <dgm:spPr>
        <a:ln>
          <a:solidFill>
            <a:srgbClr val="000090"/>
          </a:solidFill>
        </a:ln>
      </dgm:spPr>
      <dgm:t>
        <a:bodyPr/>
        <a:lstStyle/>
        <a:p>
          <a:r>
            <a:rPr lang="en-US" dirty="0"/>
            <a:t>Evaluate power requirements, battery life</a:t>
          </a:r>
        </a:p>
      </dgm:t>
    </dgm:pt>
    <dgm:pt modelId="{BA37B0EC-40CE-46BD-9ECF-0E02576705B5}" type="parTrans" cxnId="{79F109B3-50A4-45BC-A0F0-2ED7633F3E9F}">
      <dgm:prSet/>
      <dgm:spPr/>
      <dgm:t>
        <a:bodyPr/>
        <a:lstStyle/>
        <a:p>
          <a:endParaRPr lang="en-US"/>
        </a:p>
      </dgm:t>
    </dgm:pt>
    <dgm:pt modelId="{52AFA349-FE65-41FB-B92D-FB07E8FFB153}" type="sibTrans" cxnId="{79F109B3-50A4-45BC-A0F0-2ED7633F3E9F}">
      <dgm:prSet/>
      <dgm:spPr/>
      <dgm:t>
        <a:bodyPr/>
        <a:lstStyle/>
        <a:p>
          <a:endParaRPr lang="en-US"/>
        </a:p>
      </dgm:t>
    </dgm:pt>
    <dgm:pt modelId="{D75EA335-5F6A-41CD-BF0E-B395D36FA175}">
      <dgm:prSet phldrT="[Text]"/>
      <dgm:spPr>
        <a:solidFill>
          <a:srgbClr val="000090"/>
        </a:solidFill>
        <a:ln>
          <a:solidFill>
            <a:srgbClr val="000090"/>
          </a:solidFill>
        </a:ln>
      </dgm:spPr>
      <dgm:t>
        <a:bodyPr/>
        <a:lstStyle/>
        <a:p>
          <a:r>
            <a:rPr lang="en-US" dirty="0"/>
            <a:t>Q7-8</a:t>
          </a:r>
        </a:p>
      </dgm:t>
    </dgm:pt>
    <dgm:pt modelId="{11F43711-A9D6-4EC8-91C9-5181EB8EF756}" type="parTrans" cxnId="{9A986278-4633-4E34-BEBD-B8121FC08AFF}">
      <dgm:prSet/>
      <dgm:spPr/>
      <dgm:t>
        <a:bodyPr/>
        <a:lstStyle/>
        <a:p>
          <a:endParaRPr lang="en-US"/>
        </a:p>
      </dgm:t>
    </dgm:pt>
    <dgm:pt modelId="{C0B79E71-D8AD-4F1F-983A-8D3F58C8ACEE}" type="sibTrans" cxnId="{9A986278-4633-4E34-BEBD-B8121FC08AFF}">
      <dgm:prSet/>
      <dgm:spPr/>
      <dgm:t>
        <a:bodyPr/>
        <a:lstStyle/>
        <a:p>
          <a:endParaRPr lang="en-US"/>
        </a:p>
      </dgm:t>
    </dgm:pt>
    <dgm:pt modelId="{5F20D61E-4879-4F68-BA20-DDBD93A37362}">
      <dgm:prSet phldrT="[Text]"/>
      <dgm:spPr>
        <a:ln>
          <a:solidFill>
            <a:srgbClr val="000090"/>
          </a:solidFill>
        </a:ln>
      </dgm:spPr>
      <dgm:t>
        <a:bodyPr/>
        <a:lstStyle/>
        <a:p>
          <a:r>
            <a:rPr lang="en-US" dirty="0"/>
            <a:t>Examine impeller contact vs multiple stationary systems</a:t>
          </a:r>
        </a:p>
      </dgm:t>
    </dgm:pt>
    <dgm:pt modelId="{8F700F1D-FCC3-42D5-B593-87788BBA2D52}" type="parTrans" cxnId="{9D86B377-9262-42D1-A283-A6A8F256B77D}">
      <dgm:prSet/>
      <dgm:spPr/>
      <dgm:t>
        <a:bodyPr/>
        <a:lstStyle/>
        <a:p>
          <a:endParaRPr lang="en-US"/>
        </a:p>
      </dgm:t>
    </dgm:pt>
    <dgm:pt modelId="{1AEB832A-B143-44B8-A788-75CAAA77B718}" type="sibTrans" cxnId="{9D86B377-9262-42D1-A283-A6A8F256B77D}">
      <dgm:prSet/>
      <dgm:spPr/>
      <dgm:t>
        <a:bodyPr/>
        <a:lstStyle/>
        <a:p>
          <a:endParaRPr lang="en-US"/>
        </a:p>
      </dgm:t>
    </dgm:pt>
    <dgm:pt modelId="{B0AEE17B-1644-4B4D-A876-D4507E999E65}">
      <dgm:prSet phldrT="[Text]"/>
      <dgm:spPr>
        <a:ln>
          <a:solidFill>
            <a:srgbClr val="000090"/>
          </a:solidFill>
        </a:ln>
      </dgm:spPr>
      <dgm:t>
        <a:bodyPr/>
        <a:lstStyle/>
        <a:p>
          <a:r>
            <a:rPr lang="en-US" dirty="0"/>
            <a:t>Test in tank &amp; fix units to baffles or shaft</a:t>
          </a:r>
        </a:p>
      </dgm:t>
    </dgm:pt>
    <dgm:pt modelId="{B19E3F25-F99F-4616-A26F-5B21523E0273}" type="parTrans" cxnId="{B1C3DA42-6EAD-47D3-BF95-DB9FC946B55B}">
      <dgm:prSet/>
      <dgm:spPr/>
      <dgm:t>
        <a:bodyPr/>
        <a:lstStyle/>
        <a:p>
          <a:endParaRPr lang="en-US"/>
        </a:p>
      </dgm:t>
    </dgm:pt>
    <dgm:pt modelId="{74347327-8083-4A21-866A-16616926A2D0}" type="sibTrans" cxnId="{B1C3DA42-6EAD-47D3-BF95-DB9FC946B55B}">
      <dgm:prSet/>
      <dgm:spPr/>
      <dgm:t>
        <a:bodyPr/>
        <a:lstStyle/>
        <a:p>
          <a:endParaRPr lang="en-US"/>
        </a:p>
      </dgm:t>
    </dgm:pt>
    <dgm:pt modelId="{CFE26064-F702-4A6D-812F-10272D63CD7C}">
      <dgm:prSet phldrT="[Text]"/>
      <dgm:spPr>
        <a:solidFill>
          <a:srgbClr val="000090"/>
        </a:solidFill>
        <a:ln>
          <a:solidFill>
            <a:srgbClr val="000090"/>
          </a:solidFill>
        </a:ln>
      </dgm:spPr>
      <dgm:t>
        <a:bodyPr/>
        <a:lstStyle/>
        <a:p>
          <a:r>
            <a:rPr lang="en-US" dirty="0"/>
            <a:t>Q7-8</a:t>
          </a:r>
        </a:p>
      </dgm:t>
    </dgm:pt>
    <dgm:pt modelId="{525FFFDB-FFB8-4E33-9580-FCBC802F7977}" type="parTrans" cxnId="{17FA0DBD-5C29-40F5-9C96-49A573F51234}">
      <dgm:prSet/>
      <dgm:spPr/>
      <dgm:t>
        <a:bodyPr/>
        <a:lstStyle/>
        <a:p>
          <a:endParaRPr lang="en-US"/>
        </a:p>
      </dgm:t>
    </dgm:pt>
    <dgm:pt modelId="{216E02EB-146E-42CE-AD27-2A528D308508}" type="sibTrans" cxnId="{17FA0DBD-5C29-40F5-9C96-49A573F51234}">
      <dgm:prSet/>
      <dgm:spPr/>
      <dgm:t>
        <a:bodyPr/>
        <a:lstStyle/>
        <a:p>
          <a:endParaRPr lang="en-US"/>
        </a:p>
      </dgm:t>
    </dgm:pt>
    <dgm:pt modelId="{04B1FF70-2160-478C-915D-0F56C5C23C89}">
      <dgm:prSet phldrT="[Text]"/>
      <dgm:spPr>
        <a:ln>
          <a:solidFill>
            <a:srgbClr val="000090"/>
          </a:solidFill>
        </a:ln>
      </dgm:spPr>
      <dgm:t>
        <a:bodyPr/>
        <a:lstStyle/>
        <a:p>
          <a:r>
            <a:rPr lang="en-US" dirty="0"/>
            <a:t>Scale manufacturing and make widely available to IAB </a:t>
          </a:r>
        </a:p>
      </dgm:t>
    </dgm:pt>
    <dgm:pt modelId="{2CCBE104-EE7F-43D5-9EDF-F0BE3E51FEAB}" type="parTrans" cxnId="{6E1A64B1-B77A-449E-9D5E-F029477BBA34}">
      <dgm:prSet/>
      <dgm:spPr/>
      <dgm:t>
        <a:bodyPr/>
        <a:lstStyle/>
        <a:p>
          <a:endParaRPr lang="en-US"/>
        </a:p>
      </dgm:t>
    </dgm:pt>
    <dgm:pt modelId="{DDBAD17D-FC53-4567-A09B-098CE798EAF1}" type="sibTrans" cxnId="{6E1A64B1-B77A-449E-9D5E-F029477BBA34}">
      <dgm:prSet/>
      <dgm:spPr/>
      <dgm:t>
        <a:bodyPr/>
        <a:lstStyle/>
        <a:p>
          <a:endParaRPr lang="en-US"/>
        </a:p>
      </dgm:t>
    </dgm:pt>
    <dgm:pt modelId="{86BE54D3-DB64-7D41-90AD-1DD19EC1C769}">
      <dgm:prSet phldrT="[Text]"/>
      <dgm:spPr>
        <a:ln>
          <a:solidFill>
            <a:srgbClr val="000090"/>
          </a:solidFill>
        </a:ln>
      </dgm:spPr>
      <dgm:t>
        <a:bodyPr/>
        <a:lstStyle/>
        <a:p>
          <a:r>
            <a:rPr lang="en-US" dirty="0"/>
            <a:t>Test </a:t>
          </a:r>
          <a:r>
            <a:rPr lang="en-US" dirty="0">
              <a:latin typeface="Symbol" pitchFamily="2" charset="2"/>
            </a:rPr>
            <a:t>g</a:t>
          </a:r>
          <a:r>
            <a:rPr lang="en-US" dirty="0"/>
            <a:t> irradiation for stability of electronics</a:t>
          </a:r>
        </a:p>
      </dgm:t>
    </dgm:pt>
    <dgm:pt modelId="{E25C1B10-992F-1D43-B768-60140ADADE5B}" type="parTrans" cxnId="{3C874FFD-0D34-B444-A108-6FA4C540100F}">
      <dgm:prSet/>
      <dgm:spPr/>
    </dgm:pt>
    <dgm:pt modelId="{1D362F8E-0FC4-AE44-9C19-22901C61D1BE}" type="sibTrans" cxnId="{3C874FFD-0D34-B444-A108-6FA4C540100F}">
      <dgm:prSet/>
      <dgm:spPr/>
    </dgm:pt>
    <dgm:pt modelId="{FDC45A30-C868-4591-B4A2-5E4B2A8A1349}" type="pres">
      <dgm:prSet presAssocID="{2DEE8C46-9EE6-4948-85A7-C4F16E6BFEAB}" presName="linearFlow" presStyleCnt="0">
        <dgm:presLayoutVars>
          <dgm:dir/>
          <dgm:animLvl val="lvl"/>
          <dgm:resizeHandles val="exact"/>
        </dgm:presLayoutVars>
      </dgm:prSet>
      <dgm:spPr/>
    </dgm:pt>
    <dgm:pt modelId="{360602F7-B98B-47D7-9807-854D6C682522}" type="pres">
      <dgm:prSet presAssocID="{3D3B2722-81DE-4F3D-A340-D97F6BD5E75A}" presName="composite" presStyleCnt="0"/>
      <dgm:spPr/>
    </dgm:pt>
    <dgm:pt modelId="{C3C6A5AE-52B6-43AC-9A9F-8BDD43BD0733}" type="pres">
      <dgm:prSet presAssocID="{3D3B2722-81DE-4F3D-A340-D97F6BD5E75A}" presName="parentText" presStyleLbl="alignNode1" presStyleIdx="0" presStyleCnt="4">
        <dgm:presLayoutVars>
          <dgm:chMax val="1"/>
          <dgm:bulletEnabled val="1"/>
        </dgm:presLayoutVars>
      </dgm:prSet>
      <dgm:spPr/>
    </dgm:pt>
    <dgm:pt modelId="{345FC344-9461-45F2-A8DE-2DDAFAAB5265}" type="pres">
      <dgm:prSet presAssocID="{3D3B2722-81DE-4F3D-A340-D97F6BD5E75A}" presName="descendantText" presStyleLbl="alignAcc1" presStyleIdx="0" presStyleCnt="4">
        <dgm:presLayoutVars>
          <dgm:bulletEnabled val="1"/>
        </dgm:presLayoutVars>
      </dgm:prSet>
      <dgm:spPr/>
    </dgm:pt>
    <dgm:pt modelId="{0EFC4222-F5C1-481F-94E3-986E09788735}" type="pres">
      <dgm:prSet presAssocID="{F9CE521B-7CCE-49E9-991C-3773768A67AF}" presName="sp" presStyleCnt="0"/>
      <dgm:spPr/>
    </dgm:pt>
    <dgm:pt modelId="{5DF461BA-A940-4DFB-9B5A-D0F6707E9F2B}" type="pres">
      <dgm:prSet presAssocID="{15DE5941-BE43-464B-90C4-640DB5A13739}" presName="composite" presStyleCnt="0"/>
      <dgm:spPr/>
    </dgm:pt>
    <dgm:pt modelId="{4809B28D-20D2-4F25-8358-B2A527B1A951}" type="pres">
      <dgm:prSet presAssocID="{15DE5941-BE43-464B-90C4-640DB5A13739}" presName="parentText" presStyleLbl="alignNode1" presStyleIdx="1" presStyleCnt="4">
        <dgm:presLayoutVars>
          <dgm:chMax val="1"/>
          <dgm:bulletEnabled val="1"/>
        </dgm:presLayoutVars>
      </dgm:prSet>
      <dgm:spPr/>
    </dgm:pt>
    <dgm:pt modelId="{9D96BF7A-2012-46FF-9EC9-796BAE80B28F}" type="pres">
      <dgm:prSet presAssocID="{15DE5941-BE43-464B-90C4-640DB5A13739}" presName="descendantText" presStyleLbl="alignAcc1" presStyleIdx="1" presStyleCnt="4">
        <dgm:presLayoutVars>
          <dgm:bulletEnabled val="1"/>
        </dgm:presLayoutVars>
      </dgm:prSet>
      <dgm:spPr/>
    </dgm:pt>
    <dgm:pt modelId="{A12A6410-6407-4690-A46E-86A3FEB8AFFA}" type="pres">
      <dgm:prSet presAssocID="{1D4D19D9-3E1C-456B-B2B2-53CAD21F919F}" presName="sp" presStyleCnt="0"/>
      <dgm:spPr/>
    </dgm:pt>
    <dgm:pt modelId="{A91B43B3-8014-4CF8-8EB1-33A69047D1AE}" type="pres">
      <dgm:prSet presAssocID="{D75EA335-5F6A-41CD-BF0E-B395D36FA175}" presName="composite" presStyleCnt="0"/>
      <dgm:spPr/>
    </dgm:pt>
    <dgm:pt modelId="{2080891F-E433-4F41-B26C-A9C3E1C9A9CC}" type="pres">
      <dgm:prSet presAssocID="{D75EA335-5F6A-41CD-BF0E-B395D36FA175}" presName="parentText" presStyleLbl="alignNode1" presStyleIdx="2" presStyleCnt="4">
        <dgm:presLayoutVars>
          <dgm:chMax val="1"/>
          <dgm:bulletEnabled val="1"/>
        </dgm:presLayoutVars>
      </dgm:prSet>
      <dgm:spPr/>
    </dgm:pt>
    <dgm:pt modelId="{B41466B4-D0AE-4E27-899C-962805F8FAC3}" type="pres">
      <dgm:prSet presAssocID="{D75EA335-5F6A-41CD-BF0E-B395D36FA175}" presName="descendantText" presStyleLbl="alignAcc1" presStyleIdx="2" presStyleCnt="4">
        <dgm:presLayoutVars>
          <dgm:bulletEnabled val="1"/>
        </dgm:presLayoutVars>
      </dgm:prSet>
      <dgm:spPr/>
    </dgm:pt>
    <dgm:pt modelId="{C23EFD90-264F-448D-B31C-5F73384DE3DA}" type="pres">
      <dgm:prSet presAssocID="{C0B79E71-D8AD-4F1F-983A-8D3F58C8ACEE}" presName="sp" presStyleCnt="0"/>
      <dgm:spPr/>
    </dgm:pt>
    <dgm:pt modelId="{AD0BB2A5-AFC7-40CF-A6FE-17C2675B1124}" type="pres">
      <dgm:prSet presAssocID="{CFE26064-F702-4A6D-812F-10272D63CD7C}" presName="composite" presStyleCnt="0"/>
      <dgm:spPr/>
    </dgm:pt>
    <dgm:pt modelId="{8CCED249-2B1E-43AD-8934-2219D901A0A9}" type="pres">
      <dgm:prSet presAssocID="{CFE26064-F702-4A6D-812F-10272D63CD7C}" presName="parentText" presStyleLbl="alignNode1" presStyleIdx="3" presStyleCnt="4">
        <dgm:presLayoutVars>
          <dgm:chMax val="1"/>
          <dgm:bulletEnabled val="1"/>
        </dgm:presLayoutVars>
      </dgm:prSet>
      <dgm:spPr/>
    </dgm:pt>
    <dgm:pt modelId="{006B8919-1279-4E83-B802-7104C0A2CC72}" type="pres">
      <dgm:prSet presAssocID="{CFE26064-F702-4A6D-812F-10272D63CD7C}" presName="descendantText" presStyleLbl="alignAcc1" presStyleIdx="3" presStyleCnt="4">
        <dgm:presLayoutVars>
          <dgm:bulletEnabled val="1"/>
        </dgm:presLayoutVars>
      </dgm:prSet>
      <dgm:spPr/>
    </dgm:pt>
  </dgm:ptLst>
  <dgm:cxnLst>
    <dgm:cxn modelId="{2D042800-98D0-4950-9AF1-08DAAF768FE1}" type="presOf" srcId="{D75EA335-5F6A-41CD-BF0E-B395D36FA175}" destId="{2080891F-E433-4F41-B26C-A9C3E1C9A9CC}" srcOrd="0" destOrd="0" presId="urn:microsoft.com/office/officeart/2005/8/layout/chevron2"/>
    <dgm:cxn modelId="{F7004227-571C-4FD2-917D-DB35BF3A8548}" type="presOf" srcId="{3D3B2722-81DE-4F3D-A340-D97F6BD5E75A}" destId="{C3C6A5AE-52B6-43AC-9A9F-8BDD43BD0733}" srcOrd="0" destOrd="0" presId="urn:microsoft.com/office/officeart/2005/8/layout/chevron2"/>
    <dgm:cxn modelId="{62DFFA3D-2DE5-4F05-B5A6-E58C7DAE7B10}" type="presOf" srcId="{2DEE8C46-9EE6-4948-85A7-C4F16E6BFEAB}" destId="{FDC45A30-C868-4591-B4A2-5E4B2A8A1349}" srcOrd="0" destOrd="0" presId="urn:microsoft.com/office/officeart/2005/8/layout/chevron2"/>
    <dgm:cxn modelId="{B1C3DA42-6EAD-47D3-BF95-DB9FC946B55B}" srcId="{5F20D61E-4879-4F68-BA20-DDBD93A37362}" destId="{B0AEE17B-1644-4B4D-A876-D4507E999E65}" srcOrd="0" destOrd="0" parTransId="{B19E3F25-F99F-4616-A26F-5B21523E0273}" sibTransId="{74347327-8083-4A21-866A-16616926A2D0}"/>
    <dgm:cxn modelId="{666D5C4B-1A54-4369-9E7A-07369089217F}" srcId="{2DEE8C46-9EE6-4948-85A7-C4F16E6BFEAB}" destId="{15DE5941-BE43-464B-90C4-640DB5A13739}" srcOrd="1" destOrd="0" parTransId="{2B0AE255-014B-4FC1-8214-FF49989BA433}" sibTransId="{1D4D19D9-3E1C-456B-B2B2-53CAD21F919F}"/>
    <dgm:cxn modelId="{9D86B377-9262-42D1-A283-A6A8F256B77D}" srcId="{D75EA335-5F6A-41CD-BF0E-B395D36FA175}" destId="{5F20D61E-4879-4F68-BA20-DDBD93A37362}" srcOrd="0" destOrd="0" parTransId="{8F700F1D-FCC3-42D5-B593-87788BBA2D52}" sibTransId="{1AEB832A-B143-44B8-A788-75CAAA77B718}"/>
    <dgm:cxn modelId="{9A986278-4633-4E34-BEBD-B8121FC08AFF}" srcId="{2DEE8C46-9EE6-4948-85A7-C4F16E6BFEAB}" destId="{D75EA335-5F6A-41CD-BF0E-B395D36FA175}" srcOrd="2" destOrd="0" parTransId="{11F43711-A9D6-4EC8-91C9-5181EB8EF756}" sibTransId="{C0B79E71-D8AD-4F1F-983A-8D3F58C8ACEE}"/>
    <dgm:cxn modelId="{69708C7B-8639-4933-927B-42A88B7E8CA5}" srcId="{2DEE8C46-9EE6-4948-85A7-C4F16E6BFEAB}" destId="{3D3B2722-81DE-4F3D-A340-D97F6BD5E75A}" srcOrd="0" destOrd="0" parTransId="{CD63D54B-A175-47FA-BD10-C106270EE4FC}" sibTransId="{F9CE521B-7CCE-49E9-991C-3773768A67AF}"/>
    <dgm:cxn modelId="{E05A4084-B64E-4447-855A-681DA2F23179}" srcId="{15DE5941-BE43-464B-90C4-640DB5A13739}" destId="{00DA6E85-38A4-462E-9878-AC0B8F9AC589}" srcOrd="0" destOrd="0" parTransId="{5F466023-2EEF-4FFA-8809-84FBFDF75B0D}" sibTransId="{D5AD4259-A11F-4FE8-BCF3-6FEBB59F42B6}"/>
    <dgm:cxn modelId="{8451EA98-80F8-4FD6-8178-0A36B29D19E9}" type="presOf" srcId="{933DC4BB-BC01-44CB-BAD9-7CF73B183592}" destId="{9D96BF7A-2012-46FF-9EC9-796BAE80B28F}" srcOrd="0" destOrd="1" presId="urn:microsoft.com/office/officeart/2005/8/layout/chevron2"/>
    <dgm:cxn modelId="{2BB431A1-A3B3-4413-846A-C0B04298539A}" srcId="{EEECE232-9C7E-418B-B5DF-FA7C80CD9A60}" destId="{493C90F0-AC55-4D0F-9149-28EA8E732CA9}" srcOrd="0" destOrd="0" parTransId="{55AA6029-B560-4D7F-8021-A370CBE55D55}" sibTransId="{95926FF6-09CF-44B1-A51C-7D71B7C92BF3}"/>
    <dgm:cxn modelId="{6E1A64B1-B77A-449E-9D5E-F029477BBA34}" srcId="{CFE26064-F702-4A6D-812F-10272D63CD7C}" destId="{04B1FF70-2160-478C-915D-0F56C5C23C89}" srcOrd="0" destOrd="0" parTransId="{2CCBE104-EE7F-43D5-9EDF-F0BE3E51FEAB}" sibTransId="{DDBAD17D-FC53-4567-A09B-098CE798EAF1}"/>
    <dgm:cxn modelId="{3C0EB4B2-35F6-45DD-B7CE-4F62C9CEBCD5}" type="presOf" srcId="{15DE5941-BE43-464B-90C4-640DB5A13739}" destId="{4809B28D-20D2-4F25-8358-B2A527B1A951}" srcOrd="0" destOrd="0" presId="urn:microsoft.com/office/officeart/2005/8/layout/chevron2"/>
    <dgm:cxn modelId="{9DB3C1B2-2CF6-4FDB-8AB7-99291655D885}" type="presOf" srcId="{00DA6E85-38A4-462E-9878-AC0B8F9AC589}" destId="{9D96BF7A-2012-46FF-9EC9-796BAE80B28F}" srcOrd="0" destOrd="0" presId="urn:microsoft.com/office/officeart/2005/8/layout/chevron2"/>
    <dgm:cxn modelId="{79F109B3-50A4-45BC-A0F0-2ED7633F3E9F}" srcId="{00DA6E85-38A4-462E-9878-AC0B8F9AC589}" destId="{933DC4BB-BC01-44CB-BAD9-7CF73B183592}" srcOrd="0" destOrd="0" parTransId="{BA37B0EC-40CE-46BD-9ECF-0E02576705B5}" sibTransId="{52AFA349-FE65-41FB-B92D-FB07E8FFB153}"/>
    <dgm:cxn modelId="{2EC185B3-B1C3-40D3-980F-22F9DB60F613}" type="presOf" srcId="{CFE26064-F702-4A6D-812F-10272D63CD7C}" destId="{8CCED249-2B1E-43AD-8934-2219D901A0A9}" srcOrd="0" destOrd="0" presId="urn:microsoft.com/office/officeart/2005/8/layout/chevron2"/>
    <dgm:cxn modelId="{C945EFB5-78C0-4DA4-9E7B-17186199DAB3}" type="presOf" srcId="{5F20D61E-4879-4F68-BA20-DDBD93A37362}" destId="{B41466B4-D0AE-4E27-899C-962805F8FAC3}" srcOrd="0" destOrd="0" presId="urn:microsoft.com/office/officeart/2005/8/layout/chevron2"/>
    <dgm:cxn modelId="{17FA0DBD-5C29-40F5-9C96-49A573F51234}" srcId="{2DEE8C46-9EE6-4948-85A7-C4F16E6BFEAB}" destId="{CFE26064-F702-4A6D-812F-10272D63CD7C}" srcOrd="3" destOrd="0" parTransId="{525FFFDB-FFB8-4E33-9580-FCBC802F7977}" sibTransId="{216E02EB-146E-42CE-AD27-2A528D308508}"/>
    <dgm:cxn modelId="{69BEB4D0-BED8-4B38-A7D5-F1A406164E57}" type="presOf" srcId="{EEECE232-9C7E-418B-B5DF-FA7C80CD9A60}" destId="{345FC344-9461-45F2-A8DE-2DDAFAAB5265}" srcOrd="0" destOrd="0" presId="urn:microsoft.com/office/officeart/2005/8/layout/chevron2"/>
    <dgm:cxn modelId="{5CF926D9-98A7-4572-B237-7C507EA29BC0}" type="presOf" srcId="{B0AEE17B-1644-4B4D-A876-D4507E999E65}" destId="{B41466B4-D0AE-4E27-899C-962805F8FAC3}" srcOrd="0" destOrd="1" presId="urn:microsoft.com/office/officeart/2005/8/layout/chevron2"/>
    <dgm:cxn modelId="{E819BAE5-96BE-4668-A2E4-6B37A319B2A5}" type="presOf" srcId="{04B1FF70-2160-478C-915D-0F56C5C23C89}" destId="{006B8919-1279-4E83-B802-7104C0A2CC72}" srcOrd="0" destOrd="0" presId="urn:microsoft.com/office/officeart/2005/8/layout/chevron2"/>
    <dgm:cxn modelId="{9E0116E9-3272-4004-8D2E-B2C340304F0B}" srcId="{3D3B2722-81DE-4F3D-A340-D97F6BD5E75A}" destId="{EEECE232-9C7E-418B-B5DF-FA7C80CD9A60}" srcOrd="0" destOrd="0" parTransId="{383A343B-049B-4866-988C-5D318764F264}" sibTransId="{AB45B847-3854-466A-AFBE-DF354DAA4B54}"/>
    <dgm:cxn modelId="{2DB39AEA-4063-46A4-87B1-3F34A6DD76D4}" type="presOf" srcId="{493C90F0-AC55-4D0F-9149-28EA8E732CA9}" destId="{345FC344-9461-45F2-A8DE-2DDAFAAB5265}" srcOrd="0" destOrd="1" presId="urn:microsoft.com/office/officeart/2005/8/layout/chevron2"/>
    <dgm:cxn modelId="{334F15ED-141F-AD40-82A5-3649672EAA4C}" type="presOf" srcId="{86BE54D3-DB64-7D41-90AD-1DD19EC1C769}" destId="{B41466B4-D0AE-4E27-899C-962805F8FAC3}" srcOrd="0" destOrd="2" presId="urn:microsoft.com/office/officeart/2005/8/layout/chevron2"/>
    <dgm:cxn modelId="{3C874FFD-0D34-B444-A108-6FA4C540100F}" srcId="{5F20D61E-4879-4F68-BA20-DDBD93A37362}" destId="{86BE54D3-DB64-7D41-90AD-1DD19EC1C769}" srcOrd="1" destOrd="0" parTransId="{E25C1B10-992F-1D43-B768-60140ADADE5B}" sibTransId="{1D362F8E-0FC4-AE44-9C19-22901C61D1BE}"/>
    <dgm:cxn modelId="{619637BA-035A-4A50-9FD2-F67CF3FABB47}" type="presParOf" srcId="{FDC45A30-C868-4591-B4A2-5E4B2A8A1349}" destId="{360602F7-B98B-47D7-9807-854D6C682522}" srcOrd="0" destOrd="0" presId="urn:microsoft.com/office/officeart/2005/8/layout/chevron2"/>
    <dgm:cxn modelId="{F7D6ADF0-CD75-49A8-9D8B-BDD69B364D1B}" type="presParOf" srcId="{360602F7-B98B-47D7-9807-854D6C682522}" destId="{C3C6A5AE-52B6-43AC-9A9F-8BDD43BD0733}" srcOrd="0" destOrd="0" presId="urn:microsoft.com/office/officeart/2005/8/layout/chevron2"/>
    <dgm:cxn modelId="{D035CB4E-8B25-48C2-AB31-3432BDF0C120}" type="presParOf" srcId="{360602F7-B98B-47D7-9807-854D6C682522}" destId="{345FC344-9461-45F2-A8DE-2DDAFAAB5265}" srcOrd="1" destOrd="0" presId="urn:microsoft.com/office/officeart/2005/8/layout/chevron2"/>
    <dgm:cxn modelId="{2442DFFB-8233-4E1F-AA42-4C35D99F8267}" type="presParOf" srcId="{FDC45A30-C868-4591-B4A2-5E4B2A8A1349}" destId="{0EFC4222-F5C1-481F-94E3-986E09788735}" srcOrd="1" destOrd="0" presId="urn:microsoft.com/office/officeart/2005/8/layout/chevron2"/>
    <dgm:cxn modelId="{E1863516-71EC-4616-9B7F-EB5E13F0CC09}" type="presParOf" srcId="{FDC45A30-C868-4591-B4A2-5E4B2A8A1349}" destId="{5DF461BA-A940-4DFB-9B5A-D0F6707E9F2B}" srcOrd="2" destOrd="0" presId="urn:microsoft.com/office/officeart/2005/8/layout/chevron2"/>
    <dgm:cxn modelId="{0603F1AA-55B7-4978-B5BD-90FC3A1EC596}" type="presParOf" srcId="{5DF461BA-A940-4DFB-9B5A-D0F6707E9F2B}" destId="{4809B28D-20D2-4F25-8358-B2A527B1A951}" srcOrd="0" destOrd="0" presId="urn:microsoft.com/office/officeart/2005/8/layout/chevron2"/>
    <dgm:cxn modelId="{BB124626-3E96-4D83-90A4-B8E1908BD3DE}" type="presParOf" srcId="{5DF461BA-A940-4DFB-9B5A-D0F6707E9F2B}" destId="{9D96BF7A-2012-46FF-9EC9-796BAE80B28F}" srcOrd="1" destOrd="0" presId="urn:microsoft.com/office/officeart/2005/8/layout/chevron2"/>
    <dgm:cxn modelId="{769CAF1E-9745-4E3D-B4AB-FDED2D788D30}" type="presParOf" srcId="{FDC45A30-C868-4591-B4A2-5E4B2A8A1349}" destId="{A12A6410-6407-4690-A46E-86A3FEB8AFFA}" srcOrd="3" destOrd="0" presId="urn:microsoft.com/office/officeart/2005/8/layout/chevron2"/>
    <dgm:cxn modelId="{4937655F-3A8F-48D8-BDE7-1EC2BD97A33E}" type="presParOf" srcId="{FDC45A30-C868-4591-B4A2-5E4B2A8A1349}" destId="{A91B43B3-8014-4CF8-8EB1-33A69047D1AE}" srcOrd="4" destOrd="0" presId="urn:microsoft.com/office/officeart/2005/8/layout/chevron2"/>
    <dgm:cxn modelId="{3FC7AB6F-5C8A-42B1-BE5A-86723EC900F7}" type="presParOf" srcId="{A91B43B3-8014-4CF8-8EB1-33A69047D1AE}" destId="{2080891F-E433-4F41-B26C-A9C3E1C9A9CC}" srcOrd="0" destOrd="0" presId="urn:microsoft.com/office/officeart/2005/8/layout/chevron2"/>
    <dgm:cxn modelId="{D263A1ED-BA8C-42B1-AB8E-EBD2E7B5F090}" type="presParOf" srcId="{A91B43B3-8014-4CF8-8EB1-33A69047D1AE}" destId="{B41466B4-D0AE-4E27-899C-962805F8FAC3}" srcOrd="1" destOrd="0" presId="urn:microsoft.com/office/officeart/2005/8/layout/chevron2"/>
    <dgm:cxn modelId="{D8A90977-37B1-4FD9-987F-9C60D75C554F}" type="presParOf" srcId="{FDC45A30-C868-4591-B4A2-5E4B2A8A1349}" destId="{C23EFD90-264F-448D-B31C-5F73384DE3DA}" srcOrd="5" destOrd="0" presId="urn:microsoft.com/office/officeart/2005/8/layout/chevron2"/>
    <dgm:cxn modelId="{D9840CEC-CE24-40F4-9144-C002B7F5F35B}" type="presParOf" srcId="{FDC45A30-C868-4591-B4A2-5E4B2A8A1349}" destId="{AD0BB2A5-AFC7-40CF-A6FE-17C2675B1124}" srcOrd="6" destOrd="0" presId="urn:microsoft.com/office/officeart/2005/8/layout/chevron2"/>
    <dgm:cxn modelId="{6EDF19FF-0BF9-4440-B72C-649BC2A7F24E}" type="presParOf" srcId="{AD0BB2A5-AFC7-40CF-A6FE-17C2675B1124}" destId="{8CCED249-2B1E-43AD-8934-2219D901A0A9}" srcOrd="0" destOrd="0" presId="urn:microsoft.com/office/officeart/2005/8/layout/chevron2"/>
    <dgm:cxn modelId="{647F552C-C90E-4CB2-9989-87EDCAE323C4}" type="presParOf" srcId="{AD0BB2A5-AFC7-40CF-A6FE-17C2675B1124}" destId="{006B8919-1279-4E83-B802-7104C0A2CC7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6A5AE-52B6-43AC-9A9F-8BDD43BD0733}">
      <dsp:nvSpPr>
        <dsp:cNvPr id="0" name=""/>
        <dsp:cNvSpPr/>
      </dsp:nvSpPr>
      <dsp:spPr>
        <a:xfrm rot="5400000">
          <a:off x="-199536" y="203131"/>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Q5-8</a:t>
          </a:r>
        </a:p>
      </dsp:txBody>
      <dsp:txXfrm rot="-5400000">
        <a:off x="1" y="469180"/>
        <a:ext cx="931169" cy="399073"/>
      </dsp:txXfrm>
    </dsp:sp>
    <dsp:sp modelId="{345FC344-9461-45F2-A8DE-2DDAFAAB5265}">
      <dsp:nvSpPr>
        <dsp:cNvPr id="0" name=""/>
        <dsp:cNvSpPr/>
      </dsp:nvSpPr>
      <dsp:spPr>
        <a:xfrm rot="5400000">
          <a:off x="3722390" y="-2787625"/>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Scale-down completed</a:t>
          </a:r>
        </a:p>
        <a:p>
          <a:pPr marL="342900" lvl="2" indent="-171450" algn="l" defTabSz="711200">
            <a:lnSpc>
              <a:spcPct val="90000"/>
            </a:lnSpc>
            <a:spcBef>
              <a:spcPct val="0"/>
            </a:spcBef>
            <a:spcAft>
              <a:spcPct val="15000"/>
            </a:spcAft>
            <a:buChar char="•"/>
          </a:pPr>
          <a:r>
            <a:rPr lang="en-US" sz="1600" kern="1200" dirty="0"/>
            <a:t>Sensor area, electrode design, communications distance, buoyancy</a:t>
          </a:r>
        </a:p>
      </dsp:txBody>
      <dsp:txXfrm rot="-5400000">
        <a:off x="931170" y="45804"/>
        <a:ext cx="6404889" cy="780239"/>
      </dsp:txXfrm>
    </dsp:sp>
    <dsp:sp modelId="{4809B28D-20D2-4F25-8358-B2A527B1A951}">
      <dsp:nvSpPr>
        <dsp:cNvPr id="0" name=""/>
        <dsp:cNvSpPr/>
      </dsp:nvSpPr>
      <dsp:spPr>
        <a:xfrm rot="5400000">
          <a:off x="-199536" y="1387683"/>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Q6-7</a:t>
          </a:r>
        </a:p>
      </dsp:txBody>
      <dsp:txXfrm rot="-5400000">
        <a:off x="1" y="1653732"/>
        <a:ext cx="931169" cy="399073"/>
      </dsp:txXfrm>
    </dsp:sp>
    <dsp:sp modelId="{9D96BF7A-2012-46FF-9EC9-796BAE80B28F}">
      <dsp:nvSpPr>
        <dsp:cNvPr id="0" name=""/>
        <dsp:cNvSpPr/>
      </dsp:nvSpPr>
      <dsp:spPr>
        <a:xfrm rot="5400000">
          <a:off x="3722390" y="-1603073"/>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‘Continuous’ sampling</a:t>
          </a:r>
        </a:p>
        <a:p>
          <a:pPr marL="342900" lvl="2" indent="-171450" algn="l" defTabSz="711200">
            <a:lnSpc>
              <a:spcPct val="90000"/>
            </a:lnSpc>
            <a:spcBef>
              <a:spcPct val="0"/>
            </a:spcBef>
            <a:spcAft>
              <a:spcPct val="15000"/>
            </a:spcAft>
            <a:buChar char="•"/>
          </a:pPr>
          <a:r>
            <a:rPr lang="en-US" sz="1600" kern="1200" dirty="0"/>
            <a:t>Evaluate power requirements, battery life</a:t>
          </a:r>
        </a:p>
      </dsp:txBody>
      <dsp:txXfrm rot="-5400000">
        <a:off x="931170" y="1230356"/>
        <a:ext cx="6404889" cy="780239"/>
      </dsp:txXfrm>
    </dsp:sp>
    <dsp:sp modelId="{2080891F-E433-4F41-B26C-A9C3E1C9A9CC}">
      <dsp:nvSpPr>
        <dsp:cNvPr id="0" name=""/>
        <dsp:cNvSpPr/>
      </dsp:nvSpPr>
      <dsp:spPr>
        <a:xfrm rot="5400000">
          <a:off x="-199536" y="2572235"/>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Q7-8</a:t>
          </a:r>
        </a:p>
      </dsp:txBody>
      <dsp:txXfrm rot="-5400000">
        <a:off x="1" y="2838284"/>
        <a:ext cx="931169" cy="399073"/>
      </dsp:txXfrm>
    </dsp:sp>
    <dsp:sp modelId="{B41466B4-D0AE-4E27-899C-962805F8FAC3}">
      <dsp:nvSpPr>
        <dsp:cNvPr id="0" name=""/>
        <dsp:cNvSpPr/>
      </dsp:nvSpPr>
      <dsp:spPr>
        <a:xfrm rot="5400000">
          <a:off x="3722390" y="-418521"/>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Examine impeller contact vs multiple stationary systems</a:t>
          </a:r>
        </a:p>
        <a:p>
          <a:pPr marL="342900" lvl="2" indent="-171450" algn="l" defTabSz="711200">
            <a:lnSpc>
              <a:spcPct val="90000"/>
            </a:lnSpc>
            <a:spcBef>
              <a:spcPct val="0"/>
            </a:spcBef>
            <a:spcAft>
              <a:spcPct val="15000"/>
            </a:spcAft>
            <a:buChar char="•"/>
          </a:pPr>
          <a:r>
            <a:rPr lang="en-US" sz="1600" kern="1200" dirty="0"/>
            <a:t>Test in tank &amp; fix units to baffles or shaft</a:t>
          </a:r>
        </a:p>
        <a:p>
          <a:pPr marL="342900" lvl="2" indent="-171450" algn="l" defTabSz="711200">
            <a:lnSpc>
              <a:spcPct val="90000"/>
            </a:lnSpc>
            <a:spcBef>
              <a:spcPct val="0"/>
            </a:spcBef>
            <a:spcAft>
              <a:spcPct val="15000"/>
            </a:spcAft>
            <a:buChar char="•"/>
          </a:pPr>
          <a:r>
            <a:rPr lang="en-US" sz="1600" kern="1200" dirty="0"/>
            <a:t>Test </a:t>
          </a:r>
          <a:r>
            <a:rPr lang="en-US" sz="1600" kern="1200" dirty="0">
              <a:latin typeface="Symbol" pitchFamily="2" charset="2"/>
            </a:rPr>
            <a:t>g</a:t>
          </a:r>
          <a:r>
            <a:rPr lang="en-US" sz="1600" kern="1200" dirty="0"/>
            <a:t> irradiation for stability of electronics</a:t>
          </a:r>
        </a:p>
      </dsp:txBody>
      <dsp:txXfrm rot="-5400000">
        <a:off x="931170" y="2414908"/>
        <a:ext cx="6404889" cy="780239"/>
      </dsp:txXfrm>
    </dsp:sp>
    <dsp:sp modelId="{8CCED249-2B1E-43AD-8934-2219D901A0A9}">
      <dsp:nvSpPr>
        <dsp:cNvPr id="0" name=""/>
        <dsp:cNvSpPr/>
      </dsp:nvSpPr>
      <dsp:spPr>
        <a:xfrm rot="5400000">
          <a:off x="-199536" y="3756787"/>
          <a:ext cx="1330242" cy="931169"/>
        </a:xfrm>
        <a:prstGeom prst="chevron">
          <a:avLst/>
        </a:prstGeom>
        <a:solidFill>
          <a:srgbClr val="000090"/>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Q7-8</a:t>
          </a:r>
        </a:p>
      </dsp:txBody>
      <dsp:txXfrm rot="-5400000">
        <a:off x="1" y="4022836"/>
        <a:ext cx="931169" cy="399073"/>
      </dsp:txXfrm>
    </dsp:sp>
    <dsp:sp modelId="{006B8919-1279-4E83-B802-7104C0A2CC72}">
      <dsp:nvSpPr>
        <dsp:cNvPr id="0" name=""/>
        <dsp:cNvSpPr/>
      </dsp:nvSpPr>
      <dsp:spPr>
        <a:xfrm rot="5400000">
          <a:off x="3722390" y="766030"/>
          <a:ext cx="864657" cy="6447098"/>
        </a:xfrm>
        <a:prstGeom prst="round2SameRect">
          <a:avLst/>
        </a:prstGeom>
        <a:solidFill>
          <a:schemeClr val="lt1">
            <a:alpha val="90000"/>
            <a:hueOff val="0"/>
            <a:satOff val="0"/>
            <a:lumOff val="0"/>
            <a:alphaOff val="0"/>
          </a:schemeClr>
        </a:solidFill>
        <a:ln w="25400" cap="flat" cmpd="sng" algn="ctr">
          <a:solidFill>
            <a:srgbClr val="00009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Scale manufacturing and make widely available to IAB </a:t>
          </a:r>
        </a:p>
      </dsp:txBody>
      <dsp:txXfrm rot="-5400000">
        <a:off x="931170" y="3599460"/>
        <a:ext cx="6404889" cy="7802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FD4AC19-A3E1-2846-BC29-0EAF93C3D2ED}" type="datetimeFigureOut">
              <a:rPr lang="en-US" smtClean="0"/>
              <a:t>8/27/20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322B1B0-0CDC-2342-ADCB-1747774FA939}" type="slidenum">
              <a:rPr lang="en-US" smtClean="0"/>
              <a:t>‹#›</a:t>
            </a:fld>
            <a:endParaRPr lang="en-US"/>
          </a:p>
        </p:txBody>
      </p:sp>
    </p:spTree>
    <p:extLst>
      <p:ext uri="{BB962C8B-B14F-4D97-AF65-F5344CB8AC3E}">
        <p14:creationId xmlns:p14="http://schemas.microsoft.com/office/powerpoint/2010/main" val="475878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8C5045-9A0D-9147-BD07-901EFDF2EEFF}" type="datetimeFigureOut">
              <a:rPr lang="en-US" smtClean="0"/>
              <a:t>8/27/20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30899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C5045-9A0D-9147-BD07-901EFDF2EEFF}" type="datetimeFigureOut">
              <a:rPr lang="en-US" smtClean="0"/>
              <a:t>8/27/20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370325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C5045-9A0D-9147-BD07-901EFDF2EEFF}" type="datetimeFigureOut">
              <a:rPr lang="en-US" smtClean="0"/>
              <a:t>8/27/20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629580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C5045-9A0D-9147-BD07-901EFDF2EEFF}" type="datetimeFigureOut">
              <a:rPr lang="en-US" smtClean="0"/>
              <a:t>8/27/20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420456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C5045-9A0D-9147-BD07-901EFDF2EEFF}" type="datetimeFigureOut">
              <a:rPr lang="en-US" smtClean="0"/>
              <a:t>8/27/20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46439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8C5045-9A0D-9147-BD07-901EFDF2EEFF}" type="datetimeFigureOut">
              <a:rPr lang="en-US" smtClean="0"/>
              <a:t>8/27/20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1466364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8C5045-9A0D-9147-BD07-901EFDF2EEFF}" type="datetimeFigureOut">
              <a:rPr lang="en-US" smtClean="0"/>
              <a:t>8/27/20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0626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8C5045-9A0D-9147-BD07-901EFDF2EEFF}" type="datetimeFigureOut">
              <a:rPr lang="en-US" smtClean="0"/>
              <a:t>8/27/20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1346786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C5045-9A0D-9147-BD07-901EFDF2EEFF}" type="datetimeFigureOut">
              <a:rPr lang="en-US" smtClean="0"/>
              <a:t>8/27/20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35631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C5045-9A0D-9147-BD07-901EFDF2EEFF}" type="datetimeFigureOut">
              <a:rPr lang="en-US" smtClean="0"/>
              <a:t>8/27/20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238962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C5045-9A0D-9147-BD07-901EFDF2EEFF}" type="datetimeFigureOut">
              <a:rPr lang="en-US" smtClean="0"/>
              <a:t>8/27/20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A9487D-4C7F-274E-99A7-C45D4674AC5B}" type="slidenum">
              <a:rPr lang="en-US" smtClean="0"/>
              <a:t>‹#›</a:t>
            </a:fld>
            <a:endParaRPr lang="en-US"/>
          </a:p>
        </p:txBody>
      </p:sp>
    </p:spTree>
    <p:extLst>
      <p:ext uri="{BB962C8B-B14F-4D97-AF65-F5344CB8AC3E}">
        <p14:creationId xmlns:p14="http://schemas.microsoft.com/office/powerpoint/2010/main" val="3231533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C5045-9A0D-9147-BD07-901EFDF2EEFF}" type="datetimeFigureOut">
              <a:rPr lang="en-US" smtClean="0"/>
              <a:t>8/27/20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9487D-4C7F-274E-99A7-C45D4674AC5B}" type="slidenum">
              <a:rPr lang="en-US" smtClean="0"/>
              <a:t>‹#›</a:t>
            </a:fld>
            <a:endParaRPr lang="en-US"/>
          </a:p>
        </p:txBody>
      </p:sp>
    </p:spTree>
    <p:extLst>
      <p:ext uri="{BB962C8B-B14F-4D97-AF65-F5344CB8AC3E}">
        <p14:creationId xmlns:p14="http://schemas.microsoft.com/office/powerpoint/2010/main" val="3575390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image" Target="../media/image2.png"/><Relationship Id="rId10" Type="http://schemas.openxmlformats.org/officeDocument/2006/relationships/image" Target="../media/image5.jpeg"/><Relationship Id="rId4" Type="http://schemas.openxmlformats.org/officeDocument/2006/relationships/image" Target="../media/image1.jpg"/><Relationship Id="rId9" Type="http://schemas.microsoft.com/office/2007/relationships/hdphoto" Target="../media/hdphoto2.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emf"/><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emf"/><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emf"/><Relationship Id="rId12"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comments" Target="../comments/commen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648" y="3455871"/>
            <a:ext cx="8798644" cy="2523768"/>
          </a:xfrm>
          <a:prstGeom prst="rect">
            <a:avLst/>
          </a:prstGeom>
          <a:noFill/>
        </p:spPr>
        <p:txBody>
          <a:bodyPr wrap="square" rtlCol="0">
            <a:spAutoFit/>
          </a:bodyPr>
          <a:lstStyle/>
          <a:p>
            <a:pPr algn="ctr"/>
            <a:r>
              <a:rPr lang="en-US" sz="2400" b="1" dirty="0">
                <a:solidFill>
                  <a:srgbClr val="000090"/>
                </a:solidFill>
              </a:rPr>
              <a:t>Quantifying Process Heterogeneity – ‘Smart Marbles’ Analytical Technologies</a:t>
            </a:r>
          </a:p>
          <a:p>
            <a:pPr algn="ctr"/>
            <a:endParaRPr lang="en-US" sz="2800" b="1" dirty="0">
              <a:solidFill>
                <a:srgbClr val="000090"/>
              </a:solidFill>
            </a:endParaRPr>
          </a:p>
          <a:p>
            <a:pPr algn="ctr"/>
            <a:r>
              <a:rPr lang="en-US" sz="1600" b="1" dirty="0">
                <a:solidFill>
                  <a:srgbClr val="000090"/>
                </a:solidFill>
              </a:rPr>
              <a:t>William E. Bentley &amp; Reza Ghodssi (PIs), University of Maryland</a:t>
            </a:r>
          </a:p>
          <a:p>
            <a:pPr algn="ctr"/>
            <a:endParaRPr lang="en-US" b="1" dirty="0">
              <a:solidFill>
                <a:srgbClr val="000090"/>
              </a:solidFill>
            </a:endParaRPr>
          </a:p>
          <a:p>
            <a:pPr algn="ctr"/>
            <a:r>
              <a:rPr lang="en-US" sz="1600" b="1" dirty="0"/>
              <a:t>Project Update – August 2020</a:t>
            </a:r>
          </a:p>
          <a:p>
            <a:pPr algn="ctr"/>
            <a:endParaRPr lang="en-US" sz="1600" b="1" dirty="0"/>
          </a:p>
          <a:p>
            <a:pPr algn="ctr"/>
            <a:r>
              <a:rPr lang="en-US" sz="1600" b="1" dirty="0">
                <a:solidFill>
                  <a:schemeClr val="accent6">
                    <a:lumMod val="75000"/>
                  </a:schemeClr>
                </a:solidFill>
              </a:rPr>
              <a:t>NOTE: THIS PROJECT IS ON A MAY to MAY CYCLE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0" y="2044701"/>
            <a:ext cx="0" cy="0"/>
          </a:xfrm>
          <a:prstGeom prst="rect">
            <a:avLst/>
          </a:prstGeom>
        </p:spPr>
      </p:pic>
      <p:grpSp>
        <p:nvGrpSpPr>
          <p:cNvPr id="13" name="Group 12"/>
          <p:cNvGrpSpPr/>
          <p:nvPr/>
        </p:nvGrpSpPr>
        <p:grpSpPr>
          <a:xfrm>
            <a:off x="231648" y="99993"/>
            <a:ext cx="8798644" cy="6737687"/>
            <a:chOff x="231648" y="99993"/>
            <a:chExt cx="8798644" cy="6737687"/>
          </a:xfrm>
        </p:grpSpPr>
        <p:sp>
          <p:nvSpPr>
            <p:cNvPr id="11" name="TextBox 10"/>
            <p:cNvSpPr txBox="1"/>
            <p:nvPr/>
          </p:nvSpPr>
          <p:spPr>
            <a:xfrm>
              <a:off x="736671" y="5963888"/>
              <a:ext cx="7699740" cy="461665"/>
            </a:xfrm>
            <a:prstGeom prst="rect">
              <a:avLst/>
            </a:prstGeom>
            <a:noFill/>
          </p:spPr>
          <p:txBody>
            <a:bodyPr wrap="square" rtlCol="0">
              <a:spAutoFit/>
            </a:bodyPr>
            <a:lstStyle/>
            <a:p>
              <a:pPr algn="ctr"/>
              <a:r>
                <a:rPr lang="en-US" sz="1200" b="1" dirty="0">
                  <a:solidFill>
                    <a:srgbClr val="FF0000"/>
                  </a:solidFill>
                </a:rPr>
                <a:t>A  National  Science  Foundation-facilitated academic – industry – government  consortia to  advance  precompetitive  knowledge  in  biomanufacturing</a:t>
              </a:r>
            </a:p>
          </p:txBody>
        </p:sp>
        <p:pic>
          <p:nvPicPr>
            <p:cNvPr id="14" name="Picture 13"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298"/>
            <a:stretch/>
          </p:blipFill>
          <p:spPr>
            <a:xfrm>
              <a:off x="2605210" y="399302"/>
              <a:ext cx="3949441" cy="860554"/>
            </a:xfrm>
            <a:prstGeom prst="rect">
              <a:avLst/>
            </a:prstGeom>
            <a:noFill/>
            <a:ln w="28575">
              <a:noFill/>
            </a:ln>
          </p:spPr>
        </p:pic>
        <p:pic>
          <p:nvPicPr>
            <p:cNvPr id="4" name="Picture 3" descr="UD_Logo.jpg"/>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tretch>
              <a:fillRect/>
            </a:stretch>
          </p:blipFill>
          <p:spPr>
            <a:xfrm>
              <a:off x="3850607" y="1353504"/>
              <a:ext cx="1560726" cy="629656"/>
            </a:xfrm>
            <a:prstGeom prst="rect">
              <a:avLst/>
            </a:prstGeom>
          </p:spPr>
        </p:pic>
        <p:pic>
          <p:nvPicPr>
            <p:cNvPr id="5" name="Picture 4" descr="Johns_Hopkins_Logo.png"/>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736671" y="1376498"/>
              <a:ext cx="2852988" cy="587740"/>
            </a:xfrm>
            <a:prstGeom prst="rect">
              <a:avLst/>
            </a:prstGeom>
          </p:spPr>
        </p:pic>
        <p:pic>
          <p:nvPicPr>
            <p:cNvPr id="9" name="Picture 8" descr="NSF.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648" y="99993"/>
              <a:ext cx="1099312" cy="1107640"/>
            </a:xfrm>
            <a:prstGeom prst="rect">
              <a:avLst/>
            </a:prstGeom>
            <a:solidFill>
              <a:srgbClr val="F8DE28"/>
            </a:solidFill>
          </p:spPr>
        </p:pic>
        <p:pic>
          <p:nvPicPr>
            <p:cNvPr id="6" name="Picture 5" descr="Clemson_Logo.png"/>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6049522" y="1344985"/>
              <a:ext cx="2219325" cy="638175"/>
            </a:xfrm>
            <a:prstGeom prst="rect">
              <a:avLst/>
            </a:prstGeom>
          </p:spPr>
        </p:pic>
        <p:sp>
          <p:nvSpPr>
            <p:cNvPr id="7" name="TextBox 6"/>
            <p:cNvSpPr txBox="1"/>
            <p:nvPr/>
          </p:nvSpPr>
          <p:spPr>
            <a:xfrm>
              <a:off x="7267808" y="6386048"/>
              <a:ext cx="1762484" cy="369332"/>
            </a:xfrm>
            <a:prstGeom prst="rect">
              <a:avLst/>
            </a:prstGeom>
            <a:noFill/>
          </p:spPr>
          <p:txBody>
            <a:bodyPr wrap="none" rtlCol="0">
              <a:spAutoFit/>
            </a:bodyPr>
            <a:lstStyle/>
            <a:p>
              <a:r>
                <a:rPr lang="en-US" dirty="0" err="1"/>
                <a:t>www.ambic.org</a:t>
              </a:r>
              <a:endParaRPr lang="en-US" dirty="0"/>
            </a:p>
          </p:txBody>
        </p:sp>
        <p:sp>
          <p:nvSpPr>
            <p:cNvPr id="8" name="TextBox 7"/>
            <p:cNvSpPr txBox="1"/>
            <p:nvPr/>
          </p:nvSpPr>
          <p:spPr>
            <a:xfrm>
              <a:off x="568960" y="2858472"/>
              <a:ext cx="8006080" cy="584775"/>
            </a:xfrm>
            <a:prstGeom prst="rect">
              <a:avLst/>
            </a:prstGeom>
            <a:noFill/>
          </p:spPr>
          <p:txBody>
            <a:bodyPr wrap="square" rtlCol="0">
              <a:spAutoFit/>
            </a:bodyPr>
            <a:lstStyle/>
            <a:p>
              <a:pPr algn="ctr"/>
              <a:r>
                <a:rPr lang="en-US" sz="1600" b="1" dirty="0"/>
                <a:t>Industry/University Cooperative Research Center (I/UCRC) </a:t>
              </a:r>
            </a:p>
            <a:p>
              <a:pPr algn="ctr"/>
              <a:r>
                <a:rPr lang="en-US" sz="1600" b="1" dirty="0"/>
                <a:t>Advanced Mammalian Biomanufacturing Innovation Center (AMBIC)</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5259" y="2014505"/>
              <a:ext cx="1828800" cy="793700"/>
            </a:xfrm>
            <a:prstGeom prst="rect">
              <a:avLst/>
            </a:prstGeom>
          </p:spPr>
        </p:pic>
        <p:sp>
          <p:nvSpPr>
            <p:cNvPr id="12" name="Rectangle 11"/>
            <p:cNvSpPr/>
            <p:nvPr/>
          </p:nvSpPr>
          <p:spPr>
            <a:xfrm>
              <a:off x="1330960" y="6406793"/>
              <a:ext cx="6482080" cy="430887"/>
            </a:xfrm>
            <a:prstGeom prst="rect">
              <a:avLst/>
            </a:prstGeom>
          </p:spPr>
          <p:txBody>
            <a:bodyPr wrap="square">
              <a:spAutoFit/>
            </a:bodyPr>
            <a:lstStyle/>
            <a:p>
              <a:pPr algn="ctr"/>
              <a:r>
                <a:rPr lang="en-US" sz="1100" dirty="0"/>
                <a:t>Contents are Proprietary to AMBIC and its Members</a:t>
              </a:r>
            </a:p>
            <a:p>
              <a:pPr algn="ctr"/>
              <a:r>
                <a:rPr lang="en-US" sz="1100" dirty="0"/>
                <a:t>Terms of Center Membership Agreement Apply</a:t>
              </a:r>
            </a:p>
          </p:txBody>
        </p:sp>
      </p:grpSp>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61713" y="1978901"/>
            <a:ext cx="821135" cy="809586"/>
          </a:xfrm>
          <a:prstGeom prst="rect">
            <a:avLst/>
          </a:prstGeom>
        </p:spPr>
      </p:pic>
      <p:pic>
        <p:nvPicPr>
          <p:cNvPr id="30" name="Audio 29">
            <a:hlinkClick r:id="" action="ppaction://media"/>
            <a:extLst>
              <a:ext uri="{FF2B5EF4-FFF2-40B4-BE49-F238E27FC236}">
                <a16:creationId xmlns:a16="http://schemas.microsoft.com/office/drawing/2014/main" id="{40C7C006-A588-A143-A667-3A0C1AE791E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10106342"/>
      </p:ext>
    </p:extLst>
  </p:cSld>
  <p:clrMapOvr>
    <a:masterClrMapping/>
  </p:clrMapOvr>
  <mc:AlternateContent xmlns:mc="http://schemas.openxmlformats.org/markup-compatibility/2006">
    <mc:Choice xmlns:p14="http://schemas.microsoft.com/office/powerpoint/2010/main" Requires="p14">
      <p:transition spd="slow" p14:dur="2000" advTm="47824"/>
    </mc:Choice>
    <mc:Fallback>
      <p:transition spd="slow" advTm="4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sz="2800" b="1" dirty="0">
                <a:solidFill>
                  <a:srgbClr val="000090"/>
                </a:solidFill>
              </a:rPr>
              <a:t>Signature Achievements </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11" name="TextBox 10">
            <a:extLst>
              <a:ext uri="{FF2B5EF4-FFF2-40B4-BE49-F238E27FC236}">
                <a16:creationId xmlns:a16="http://schemas.microsoft.com/office/drawing/2014/main" id="{772E762A-2013-4B4D-B436-416160116D5F}"/>
              </a:ext>
            </a:extLst>
          </p:cNvPr>
          <p:cNvSpPr txBox="1"/>
          <p:nvPr/>
        </p:nvSpPr>
        <p:spPr>
          <a:xfrm>
            <a:off x="2271530" y="1554540"/>
            <a:ext cx="5880432" cy="4462760"/>
          </a:xfrm>
          <a:prstGeom prst="rect">
            <a:avLst/>
          </a:prstGeom>
          <a:noFill/>
        </p:spPr>
        <p:txBody>
          <a:bodyPr wrap="square" rtlCol="0">
            <a:spAutoFit/>
          </a:bodyPr>
          <a:lstStyle/>
          <a:p>
            <a:r>
              <a:rPr lang="en-US" b="1" dirty="0"/>
              <a:t>First Gen:</a:t>
            </a:r>
            <a:endParaRPr lang="en-US" dirty="0"/>
          </a:p>
          <a:p>
            <a:pPr marL="342900" indent="-342900">
              <a:buAutoNum type="arabicPeriod"/>
            </a:pPr>
            <a:r>
              <a:rPr lang="en-US" dirty="0"/>
              <a:t>Overcame leaks, sensor membrane assembly, sensor delay time.</a:t>
            </a:r>
          </a:p>
          <a:p>
            <a:pPr marL="342900" indent="-342900">
              <a:buAutoNum type="arabicPeriod"/>
            </a:pPr>
            <a:r>
              <a:rPr lang="en-US" dirty="0"/>
              <a:t>Developed wireless communication.</a:t>
            </a:r>
          </a:p>
          <a:p>
            <a:pPr marL="342900" indent="-342900">
              <a:buAutoNum type="arabicPeriod"/>
            </a:pPr>
            <a:r>
              <a:rPr lang="en-US" dirty="0"/>
              <a:t>Calibrated DO measurements relative to Ingold probe.</a:t>
            </a:r>
          </a:p>
          <a:p>
            <a:pPr marL="342900" indent="-342900">
              <a:buAutoNum type="arabicPeriod"/>
            </a:pPr>
            <a:endParaRPr lang="en-US" dirty="0"/>
          </a:p>
          <a:p>
            <a:r>
              <a:rPr lang="en-US" b="1" dirty="0"/>
              <a:t>Next-gen:</a:t>
            </a:r>
          </a:p>
          <a:p>
            <a:pPr marL="342900" indent="-342900">
              <a:buAutoNum type="arabicPeriod"/>
            </a:pPr>
            <a:r>
              <a:rPr lang="en-US" dirty="0"/>
              <a:t>Designed &amp; fabricated reduced circuit.</a:t>
            </a:r>
          </a:p>
          <a:p>
            <a:pPr marL="342900" indent="-342900">
              <a:buAutoNum type="arabicPeriod"/>
            </a:pPr>
            <a:r>
              <a:rPr lang="en-US" dirty="0"/>
              <a:t>Designed 3D housing, modified for robustness.</a:t>
            </a:r>
          </a:p>
          <a:p>
            <a:pPr marL="342900" indent="-342900">
              <a:buAutoNum type="arabicPeriod"/>
            </a:pPr>
            <a:r>
              <a:rPr lang="en-US" dirty="0"/>
              <a:t>Revised sensor design.</a:t>
            </a:r>
          </a:p>
          <a:p>
            <a:pPr marL="342900" indent="-342900">
              <a:buAutoNum type="arabicPeriod"/>
            </a:pPr>
            <a:endParaRPr lang="en-US" dirty="0"/>
          </a:p>
          <a:p>
            <a:r>
              <a:rPr lang="en-US" b="1" dirty="0"/>
              <a:t>To do:</a:t>
            </a:r>
          </a:p>
          <a:p>
            <a:pPr marL="342900" indent="-342900">
              <a:buAutoNum type="arabicPeriod"/>
            </a:pPr>
            <a:r>
              <a:rPr lang="en-US" dirty="0"/>
              <a:t>Sterilize, and test, test, test!</a:t>
            </a:r>
          </a:p>
          <a:p>
            <a:endParaRPr lang="en-US" sz="1600" dirty="0"/>
          </a:p>
          <a:p>
            <a:pPr marL="342900" indent="-342900">
              <a:buAutoNum type="arabicPeriod"/>
            </a:pPr>
            <a:endParaRPr lang="en-US" sz="1600" dirty="0"/>
          </a:p>
        </p:txBody>
      </p:sp>
      <p:pic>
        <p:nvPicPr>
          <p:cNvPr id="5" name="Audio 4">
            <a:hlinkClick r:id="" action="ppaction://media"/>
            <a:extLst>
              <a:ext uri="{FF2B5EF4-FFF2-40B4-BE49-F238E27FC236}">
                <a16:creationId xmlns:a16="http://schemas.microsoft.com/office/drawing/2014/main" id="{B8723952-94ED-E640-9B61-233CAC1331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18005060"/>
      </p:ext>
    </p:extLst>
  </p:cSld>
  <p:clrMapOvr>
    <a:masterClrMapping/>
  </p:clrMapOvr>
  <mc:AlternateContent xmlns:mc="http://schemas.openxmlformats.org/markup-compatibility/2006">
    <mc:Choice xmlns:p14="http://schemas.microsoft.com/office/powerpoint/2010/main" Requires="p14">
      <p:transition spd="slow" p14:dur="2000" advTm="70678"/>
    </mc:Choice>
    <mc:Fallback>
      <p:transition spd="slow" advTm="7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34" y="284163"/>
            <a:ext cx="7797318" cy="1143000"/>
          </a:xfrm>
        </p:spPr>
        <p:txBody>
          <a:bodyPr>
            <a:normAutofit/>
          </a:bodyPr>
          <a:lstStyle/>
          <a:p>
            <a:r>
              <a:rPr lang="en-US" sz="3200" b="1" dirty="0">
                <a:solidFill>
                  <a:srgbClr val="000090"/>
                </a:solidFill>
              </a:rPr>
              <a:t>Goals &amp; Objectives</a:t>
            </a:r>
          </a:p>
        </p:txBody>
      </p:sp>
      <p:grpSp>
        <p:nvGrpSpPr>
          <p:cNvPr id="9" name="Group 8"/>
          <p:cNvGrpSpPr/>
          <p:nvPr/>
        </p:nvGrpSpPr>
        <p:grpSpPr>
          <a:xfrm>
            <a:off x="-4335" y="-4647"/>
            <a:ext cx="938719" cy="6656680"/>
            <a:chOff x="-4335" y="-4647"/>
            <a:chExt cx="938719" cy="6656680"/>
          </a:xfrm>
        </p:grpSpPr>
        <p:pic>
          <p:nvPicPr>
            <p:cNvPr id="10" name="Picture 9"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1" name="Group 10"/>
            <p:cNvGrpSpPr>
              <a:grpSpLocks noChangeAspect="1"/>
            </p:cNvGrpSpPr>
            <p:nvPr/>
          </p:nvGrpSpPr>
          <p:grpSpPr>
            <a:xfrm rot="16200000">
              <a:off x="-2361428" y="2352446"/>
              <a:ext cx="5652905" cy="938719"/>
              <a:chOff x="325118" y="2690361"/>
              <a:chExt cx="6178995" cy="1026083"/>
            </a:xfrm>
          </p:grpSpPr>
          <p:sp>
            <p:nvSpPr>
              <p:cNvPr id="12" name="Rectangle 11"/>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17" name="TextBox 16"/>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13" name="TextBox 12"/>
          <p:cNvSpPr txBox="1"/>
          <p:nvPr/>
        </p:nvSpPr>
        <p:spPr>
          <a:xfrm>
            <a:off x="3942080" y="6524308"/>
            <a:ext cx="1265090" cy="338554"/>
          </a:xfrm>
          <a:prstGeom prst="rect">
            <a:avLst/>
          </a:prstGeom>
          <a:noFill/>
        </p:spPr>
        <p:txBody>
          <a:bodyPr wrap="none" rtlCol="0">
            <a:spAutoFit/>
          </a:bodyPr>
          <a:lstStyle/>
          <a:p>
            <a:r>
              <a:rPr lang="en-US" sz="1600"/>
              <a:t>Confidential</a:t>
            </a:r>
          </a:p>
        </p:txBody>
      </p:sp>
      <p:sp>
        <p:nvSpPr>
          <p:cNvPr id="14" name="Content Placeholder 2">
            <a:extLst>
              <a:ext uri="{FF2B5EF4-FFF2-40B4-BE49-F238E27FC236}">
                <a16:creationId xmlns:a16="http://schemas.microsoft.com/office/drawing/2014/main" id="{A576F10F-3687-5E4A-8ED1-73C7B9434B5F}"/>
              </a:ext>
            </a:extLst>
          </p:cNvPr>
          <p:cNvSpPr txBox="1">
            <a:spLocks/>
          </p:cNvSpPr>
          <p:nvPr/>
        </p:nvSpPr>
        <p:spPr>
          <a:xfrm>
            <a:off x="1220319" y="1427163"/>
            <a:ext cx="7678682" cy="16875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spcBef>
                <a:spcPts val="0"/>
              </a:spcBef>
              <a:spcAft>
                <a:spcPts val="1200"/>
              </a:spcAft>
            </a:pPr>
            <a:r>
              <a:rPr lang="en-US" sz="1800" b="1" dirty="0">
                <a:solidFill>
                  <a:srgbClr val="103154"/>
                </a:solidFill>
              </a:rPr>
              <a:t>Goal 1. </a:t>
            </a:r>
            <a:r>
              <a:rPr lang="en-US" sz="1800" dirty="0">
                <a:solidFill>
                  <a:srgbClr val="103154"/>
                </a:solidFill>
              </a:rPr>
              <a:t>Develop a low maintenance wireless multicomponent sensing platform for bioprocess monitoring within bioreactors</a:t>
            </a:r>
          </a:p>
          <a:p>
            <a:pPr indent="-228600" algn="l">
              <a:spcBef>
                <a:spcPts val="0"/>
              </a:spcBef>
              <a:spcAft>
                <a:spcPts val="1200"/>
              </a:spcAft>
            </a:pPr>
            <a:endParaRPr lang="en-US" sz="1800" b="1" dirty="0">
              <a:solidFill>
                <a:srgbClr val="103154"/>
              </a:solidFill>
            </a:endParaRPr>
          </a:p>
          <a:p>
            <a:pPr indent="-228600" algn="l">
              <a:spcBef>
                <a:spcPts val="0"/>
              </a:spcBef>
              <a:spcAft>
                <a:spcPts val="1200"/>
              </a:spcAft>
            </a:pPr>
            <a:r>
              <a:rPr lang="en-US" sz="1800" b="1" dirty="0">
                <a:solidFill>
                  <a:srgbClr val="103154"/>
                </a:solidFill>
              </a:rPr>
              <a:t>Goal 2. </a:t>
            </a:r>
            <a:r>
              <a:rPr lang="en-US" sz="1800" dirty="0">
                <a:solidFill>
                  <a:srgbClr val="103154"/>
                </a:solidFill>
              </a:rPr>
              <a:t>Develop understanding of process heterogeneity in cell cultures and relate to product heterogeneity.</a:t>
            </a:r>
          </a:p>
        </p:txBody>
      </p:sp>
      <p:sp>
        <p:nvSpPr>
          <p:cNvPr id="15" name="Content Placeholder 2">
            <a:extLst>
              <a:ext uri="{FF2B5EF4-FFF2-40B4-BE49-F238E27FC236}">
                <a16:creationId xmlns:a16="http://schemas.microsoft.com/office/drawing/2014/main" id="{2BF89ECD-E81A-834D-A54B-E039EC4FC9F5}"/>
              </a:ext>
            </a:extLst>
          </p:cNvPr>
          <p:cNvSpPr txBox="1">
            <a:spLocks/>
          </p:cNvSpPr>
          <p:nvPr/>
        </p:nvSpPr>
        <p:spPr>
          <a:xfrm>
            <a:off x="1220319" y="3299496"/>
            <a:ext cx="7678682" cy="32248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spcBef>
                <a:spcPts val="0"/>
              </a:spcBef>
              <a:spcAft>
                <a:spcPts val="1200"/>
              </a:spcAft>
            </a:pPr>
            <a:r>
              <a:rPr lang="en-US" sz="1800" b="1" dirty="0">
                <a:solidFill>
                  <a:srgbClr val="103154"/>
                </a:solidFill>
              </a:rPr>
              <a:t>Objective 1. </a:t>
            </a:r>
            <a:r>
              <a:rPr lang="en-US" sz="1800" dirty="0">
                <a:solidFill>
                  <a:srgbClr val="103154"/>
                </a:solidFill>
              </a:rPr>
              <a:t>Design, build, test functioning wireless and real time communication system for ‘smart marble’ or </a:t>
            </a:r>
            <a:r>
              <a:rPr lang="en-US" sz="1800" b="1" u="sng" dirty="0" err="1">
                <a:solidFill>
                  <a:srgbClr val="FF0000"/>
                </a:solidFill>
              </a:rPr>
              <a:t>b</a:t>
            </a:r>
            <a:r>
              <a:rPr lang="en-US" sz="1800" dirty="0" err="1">
                <a:solidFill>
                  <a:srgbClr val="103154"/>
                </a:solidFill>
              </a:rPr>
              <a:t>io</a:t>
            </a:r>
            <a:r>
              <a:rPr lang="en-US" sz="1800" b="1" u="sng" dirty="0" err="1">
                <a:solidFill>
                  <a:srgbClr val="FF0000"/>
                </a:solidFill>
              </a:rPr>
              <a:t>P</a:t>
            </a:r>
            <a:r>
              <a:rPr lang="en-US" sz="1800" dirty="0" err="1">
                <a:solidFill>
                  <a:srgbClr val="103154"/>
                </a:solidFill>
              </a:rPr>
              <a:t>rocess</a:t>
            </a:r>
            <a:r>
              <a:rPr lang="en-US" sz="1800" dirty="0">
                <a:solidFill>
                  <a:srgbClr val="103154"/>
                </a:solidFill>
              </a:rPr>
              <a:t> </a:t>
            </a:r>
            <a:r>
              <a:rPr lang="en-US" sz="1800" u="sng" dirty="0">
                <a:solidFill>
                  <a:srgbClr val="FF0000"/>
                </a:solidFill>
              </a:rPr>
              <a:t>o</a:t>
            </a:r>
            <a:r>
              <a:rPr lang="en-US" sz="1800" dirty="0">
                <a:solidFill>
                  <a:srgbClr val="103154"/>
                </a:solidFill>
              </a:rPr>
              <a:t>nline analytical </a:t>
            </a:r>
            <a:r>
              <a:rPr lang="en-US" sz="1800" b="1" u="sng" dirty="0">
                <a:solidFill>
                  <a:srgbClr val="FF0000"/>
                </a:solidFill>
              </a:rPr>
              <a:t>d</a:t>
            </a:r>
            <a:r>
              <a:rPr lang="en-US" sz="1800" dirty="0">
                <a:solidFill>
                  <a:srgbClr val="103154"/>
                </a:solidFill>
              </a:rPr>
              <a:t>evice, ‘</a:t>
            </a:r>
            <a:r>
              <a:rPr lang="en-US" sz="1800" dirty="0" err="1">
                <a:solidFill>
                  <a:srgbClr val="103154"/>
                </a:solidFill>
              </a:rPr>
              <a:t>bPod</a:t>
            </a:r>
            <a:r>
              <a:rPr lang="en-US" sz="1800" dirty="0">
                <a:solidFill>
                  <a:srgbClr val="103154"/>
                </a:solidFill>
              </a:rPr>
              <a:t>’.</a:t>
            </a:r>
          </a:p>
          <a:p>
            <a:pPr indent="-228600" algn="l">
              <a:spcBef>
                <a:spcPts val="0"/>
              </a:spcBef>
              <a:spcAft>
                <a:spcPts val="1200"/>
              </a:spcAft>
            </a:pPr>
            <a:endParaRPr lang="en-US" sz="1800" b="1" dirty="0">
              <a:solidFill>
                <a:srgbClr val="103154"/>
              </a:solidFill>
            </a:endParaRPr>
          </a:p>
          <a:p>
            <a:pPr indent="-228600" algn="l">
              <a:spcBef>
                <a:spcPts val="0"/>
              </a:spcBef>
              <a:spcAft>
                <a:spcPts val="1200"/>
              </a:spcAft>
            </a:pPr>
            <a:r>
              <a:rPr lang="en-US" sz="1800" b="1" dirty="0">
                <a:solidFill>
                  <a:srgbClr val="103154"/>
                </a:solidFill>
              </a:rPr>
              <a:t>Objective 2. </a:t>
            </a:r>
            <a:r>
              <a:rPr lang="en-US" sz="1800" dirty="0">
                <a:solidFill>
                  <a:srgbClr val="103154"/>
                </a:solidFill>
              </a:rPr>
              <a:t>Design, build, test functioning </a:t>
            </a:r>
            <a:r>
              <a:rPr lang="en-US" sz="1800" dirty="0" err="1">
                <a:solidFill>
                  <a:srgbClr val="103154"/>
                </a:solidFill>
              </a:rPr>
              <a:t>biofabricated</a:t>
            </a:r>
            <a:r>
              <a:rPr lang="en-US" sz="1800" dirty="0">
                <a:solidFill>
                  <a:srgbClr val="103154"/>
                </a:solidFill>
              </a:rPr>
              <a:t> sensor platform for ‘</a:t>
            </a:r>
            <a:r>
              <a:rPr lang="en-US" sz="1800" dirty="0" err="1">
                <a:solidFill>
                  <a:srgbClr val="103154"/>
                </a:solidFill>
              </a:rPr>
              <a:t>bPod</a:t>
            </a:r>
            <a:r>
              <a:rPr lang="en-US" sz="1800" dirty="0">
                <a:solidFill>
                  <a:srgbClr val="103154"/>
                </a:solidFill>
              </a:rPr>
              <a:t>’. Test prototype for assessment of dissolved oxygen.</a:t>
            </a:r>
          </a:p>
          <a:p>
            <a:pPr indent="-228600" algn="l">
              <a:spcBef>
                <a:spcPts val="0"/>
              </a:spcBef>
              <a:spcAft>
                <a:spcPts val="1200"/>
              </a:spcAft>
            </a:pPr>
            <a:endParaRPr lang="en-US" sz="1800" b="1" dirty="0">
              <a:solidFill>
                <a:srgbClr val="103154"/>
              </a:solidFill>
            </a:endParaRPr>
          </a:p>
          <a:p>
            <a:pPr indent="-228600" algn="l">
              <a:spcBef>
                <a:spcPts val="0"/>
              </a:spcBef>
              <a:spcAft>
                <a:spcPts val="1200"/>
              </a:spcAft>
            </a:pPr>
            <a:r>
              <a:rPr lang="en-US" sz="1800" b="1" dirty="0">
                <a:solidFill>
                  <a:srgbClr val="103154"/>
                </a:solidFill>
              </a:rPr>
              <a:t>Objective 3. </a:t>
            </a:r>
            <a:r>
              <a:rPr lang="en-US" sz="1800" dirty="0">
                <a:solidFill>
                  <a:srgbClr val="103154"/>
                </a:solidFill>
              </a:rPr>
              <a:t>Demonstrate continuous online, </a:t>
            </a:r>
            <a:r>
              <a:rPr lang="en-US" sz="1800" i="1" dirty="0">
                <a:solidFill>
                  <a:srgbClr val="103154"/>
                </a:solidFill>
              </a:rPr>
              <a:t>in situ </a:t>
            </a:r>
            <a:r>
              <a:rPr lang="en-US" sz="1800" dirty="0">
                <a:solidFill>
                  <a:srgbClr val="103154"/>
                </a:solidFill>
              </a:rPr>
              <a:t>measurements of process parameters in bioreactor.</a:t>
            </a:r>
          </a:p>
          <a:p>
            <a:pPr indent="-228600" algn="l">
              <a:spcBef>
                <a:spcPts val="0"/>
              </a:spcBef>
              <a:spcAft>
                <a:spcPts val="1200"/>
              </a:spcAft>
            </a:pPr>
            <a:endParaRPr lang="en-US" sz="1800" dirty="0">
              <a:solidFill>
                <a:srgbClr val="103154"/>
              </a:solidFill>
              <a:ea typeface="ＭＳ Ｐゴシック" charset="-128"/>
              <a:cs typeface="ＭＳ Ｐゴシック" charset="-128"/>
            </a:endParaRPr>
          </a:p>
        </p:txBody>
      </p:sp>
      <p:pic>
        <p:nvPicPr>
          <p:cNvPr id="8" name="Audio 7">
            <a:hlinkClick r:id="" action="ppaction://media"/>
            <a:extLst>
              <a:ext uri="{FF2B5EF4-FFF2-40B4-BE49-F238E27FC236}">
                <a16:creationId xmlns:a16="http://schemas.microsoft.com/office/drawing/2014/main" id="{F0FEA60D-BDBD-F44A-BC88-9BAA14191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1370067"/>
      </p:ext>
    </p:extLst>
  </p:cSld>
  <p:clrMapOvr>
    <a:masterClrMapping/>
  </p:clrMapOvr>
  <mc:AlternateContent xmlns:mc="http://schemas.openxmlformats.org/markup-compatibility/2006">
    <mc:Choice xmlns:p14="http://schemas.microsoft.com/office/powerpoint/2010/main" Requires="p14">
      <p:transition spd="slow" p14:dur="2000" advTm="74881"/>
    </mc:Choice>
    <mc:Fallback>
      <p:transition spd="slow" advTm="7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sz="3200" b="1" dirty="0">
                <a:solidFill>
                  <a:srgbClr val="000090"/>
                </a:solidFill>
              </a:rPr>
              <a:t>Identify Business </a:t>
            </a:r>
            <a:br>
              <a:rPr lang="en-US" sz="3200" b="1" dirty="0">
                <a:solidFill>
                  <a:srgbClr val="000090"/>
                </a:solidFill>
              </a:rPr>
            </a:br>
            <a:r>
              <a:rPr lang="en-US" sz="3200" b="1" dirty="0">
                <a:solidFill>
                  <a:srgbClr val="000090"/>
                </a:solidFill>
              </a:rPr>
              <a:t>Value Deliverables</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graphicFrame>
        <p:nvGraphicFramePr>
          <p:cNvPr id="4" name="Table 3"/>
          <p:cNvGraphicFramePr>
            <a:graphicFrameLocks noGrp="1"/>
          </p:cNvGraphicFramePr>
          <p:nvPr>
            <p:extLst>
              <p:ext uri="{D42A27DB-BD31-4B8C-83A1-F6EECF244321}">
                <p14:modId xmlns:p14="http://schemas.microsoft.com/office/powerpoint/2010/main" val="692906066"/>
              </p:ext>
            </p:extLst>
          </p:nvPr>
        </p:nvGraphicFramePr>
        <p:xfrm>
          <a:off x="1155469" y="1600194"/>
          <a:ext cx="7622770" cy="4525975"/>
        </p:xfrm>
        <a:graphic>
          <a:graphicData uri="http://schemas.openxmlformats.org/drawingml/2006/table">
            <a:tbl>
              <a:tblPr/>
              <a:tblGrid>
                <a:gridCol w="648393">
                  <a:extLst>
                    <a:ext uri="{9D8B030D-6E8A-4147-A177-3AD203B41FA5}">
                      <a16:colId xmlns:a16="http://schemas.microsoft.com/office/drawing/2014/main" val="2742210696"/>
                    </a:ext>
                  </a:extLst>
                </a:gridCol>
                <a:gridCol w="1737360">
                  <a:extLst>
                    <a:ext uri="{9D8B030D-6E8A-4147-A177-3AD203B41FA5}">
                      <a16:colId xmlns:a16="http://schemas.microsoft.com/office/drawing/2014/main" val="205425799"/>
                    </a:ext>
                  </a:extLst>
                </a:gridCol>
                <a:gridCol w="5237017">
                  <a:extLst>
                    <a:ext uri="{9D8B030D-6E8A-4147-A177-3AD203B41FA5}">
                      <a16:colId xmlns:a16="http://schemas.microsoft.com/office/drawing/2014/main" val="955151665"/>
                    </a:ext>
                  </a:extLst>
                </a:gridCol>
              </a:tblGrid>
              <a:tr h="174953">
                <a:tc gridSpan="3">
                  <a:txBody>
                    <a:bodyPr/>
                    <a:lstStyle/>
                    <a:p>
                      <a:pPr algn="l" rtl="0" fontAlgn="ctr"/>
                      <a:r>
                        <a:rPr lang="en-US" sz="1000" b="1" i="0" u="none" strike="noStrike" dirty="0">
                          <a:solidFill>
                            <a:srgbClr val="FFFFFF"/>
                          </a:solidFill>
                          <a:effectLst/>
                          <a:latin typeface="Calibri" panose="020F0502020204030204" pitchFamily="34" charset="0"/>
                        </a:rPr>
                        <a:t>Project Name:  Quantifying Process Heterogeneity – ‘Smart Marbles’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2206482"/>
                  </a:ext>
                </a:extLst>
              </a:tr>
              <a:tr h="167347">
                <a:tc gridSpan="3">
                  <a:txBody>
                    <a:bodyPr/>
                    <a:lstStyle/>
                    <a:p>
                      <a:pPr algn="l" rtl="0" fontAlgn="ctr"/>
                      <a:r>
                        <a:rPr lang="en-US" sz="1000" b="1" i="0" u="none" strike="noStrike" dirty="0">
                          <a:solidFill>
                            <a:srgbClr val="FFFFFF"/>
                          </a:solidFill>
                          <a:effectLst/>
                          <a:latin typeface="Calibri" panose="020F0502020204030204" pitchFamily="34" charset="0"/>
                        </a:rPr>
                        <a:t>Project Academic PI: Bentley</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0422047"/>
                  </a:ext>
                </a:extLst>
              </a:tr>
              <a:tr h="167347">
                <a:tc gridSpan="3">
                  <a:txBody>
                    <a:bodyPr/>
                    <a:lstStyle/>
                    <a:p>
                      <a:pPr algn="l" rtl="0" fontAlgn="ctr"/>
                      <a:r>
                        <a:rPr lang="en-US" sz="1000" b="1" i="0" u="none" strike="noStrike" dirty="0">
                          <a:solidFill>
                            <a:srgbClr val="FFFFFF"/>
                          </a:solidFill>
                          <a:effectLst/>
                          <a:latin typeface="Calibri" panose="020F0502020204030204" pitchFamily="34" charset="0"/>
                        </a:rPr>
                        <a:t>Project IAB Lead: Mike </a:t>
                      </a:r>
                      <a:r>
                        <a:rPr lang="en-US" sz="1000" b="1" i="0" u="none" strike="noStrike" dirty="0" err="1">
                          <a:solidFill>
                            <a:srgbClr val="FFFFFF"/>
                          </a:solidFill>
                          <a:effectLst/>
                          <a:latin typeface="Calibri" panose="020F0502020204030204" pitchFamily="34" charset="0"/>
                        </a:rPr>
                        <a:t>Mollet</a:t>
                      </a:r>
                      <a:r>
                        <a:rPr lang="en-US" sz="1000" b="1" i="0" u="none" strike="noStrike" dirty="0">
                          <a:solidFill>
                            <a:srgbClr val="FFFFFF"/>
                          </a:solidFill>
                          <a:effectLst/>
                          <a:latin typeface="Calibri" panose="020F0502020204030204" pitchFamily="34" charset="0"/>
                        </a:rPr>
                        <a:t> (AstraZeneca)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4110699"/>
                  </a:ext>
                </a:extLst>
              </a:tr>
              <a:tr h="167347">
                <a:tc gridSpan="3">
                  <a:txBody>
                    <a:bodyPr/>
                    <a:lstStyle/>
                    <a:p>
                      <a:pPr algn="l" rtl="0" fontAlgn="ctr"/>
                      <a:r>
                        <a:rPr lang="en-US" sz="1000" b="1" i="0" u="none" strike="noStrike">
                          <a:solidFill>
                            <a:srgbClr val="FFFFFF"/>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3599429"/>
                  </a:ext>
                </a:extLst>
              </a:tr>
              <a:tr h="167347">
                <a:tc>
                  <a:txBody>
                    <a:bodyPr/>
                    <a:lstStyle/>
                    <a:p>
                      <a:pPr algn="l" rtl="0" fontAlgn="ctr"/>
                      <a:r>
                        <a:rPr lang="en-US" sz="1000" b="1" i="0" u="none" strike="noStrike" dirty="0">
                          <a:solidFill>
                            <a:srgbClr val="FFFFFF"/>
                          </a:solidFill>
                          <a:effectLst/>
                          <a:latin typeface="Calibri" panose="020F0502020204030204" pitchFamily="34" charset="0"/>
                        </a:rPr>
                        <a:t>Category</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1" i="0" u="none" strike="noStrike">
                          <a:solidFill>
                            <a:srgbClr val="000000"/>
                          </a:solidFill>
                          <a:effectLst/>
                          <a:latin typeface="Calibri" panose="020F0502020204030204" pitchFamily="34" charset="0"/>
                        </a:rPr>
                        <a:t>Sub-Category</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1" i="0" u="none" strike="noStrike">
                          <a:solidFill>
                            <a:srgbClr val="000000"/>
                          </a:solidFill>
                          <a:effectLst/>
                          <a:latin typeface="Calibri" panose="020F0502020204030204" pitchFamily="34" charset="0"/>
                        </a:rPr>
                        <a:t>Business Value Deliverables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01848473"/>
                  </a:ext>
                </a:extLst>
              </a:tr>
              <a:tr h="167347">
                <a:tc rowSpan="2">
                  <a:txBody>
                    <a:bodyPr/>
                    <a:lstStyle/>
                    <a:p>
                      <a:pPr algn="l" rtl="0" fontAlgn="ctr"/>
                      <a:r>
                        <a:rPr lang="en-US" sz="1000" b="1" i="0" u="none" strike="noStrike">
                          <a:solidFill>
                            <a:srgbClr val="FFFFFF"/>
                          </a:solidFill>
                          <a:effectLst/>
                          <a:latin typeface="Calibri" panose="020F0502020204030204" pitchFamily="34" charset="0"/>
                        </a:rPr>
                        <a:t>Technical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Digital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Data from </a:t>
                      </a:r>
                      <a:r>
                        <a:rPr lang="en-US" sz="1000" b="0" i="0" u="none" strike="noStrike" dirty="0" err="1">
                          <a:solidFill>
                            <a:srgbClr val="000000"/>
                          </a:solidFill>
                          <a:effectLst/>
                          <a:latin typeface="Calibri" panose="020F0502020204030204" pitchFamily="34" charset="0"/>
                        </a:rPr>
                        <a:t>bPod</a:t>
                      </a:r>
                      <a:endParaRPr lang="en-US" sz="1000" b="0" i="0" u="none" strike="noStrike" dirty="0">
                        <a:solidFill>
                          <a:srgbClr val="000000"/>
                        </a:solidFill>
                        <a:effectLst/>
                        <a:latin typeface="Calibri" panose="020F0502020204030204" pitchFamily="34" charset="0"/>
                      </a:endParaRP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600596935"/>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Printed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Manuscript describing design and use; Patent Application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12739796"/>
                  </a:ext>
                </a:extLst>
              </a:tr>
              <a:tr h="167347">
                <a:tc rowSpan="3">
                  <a:txBody>
                    <a:bodyPr/>
                    <a:lstStyle/>
                    <a:p>
                      <a:pPr algn="l" rtl="0" fontAlgn="ctr"/>
                      <a:r>
                        <a:rPr lang="en-US" sz="1000" b="1" i="0" u="none" strike="noStrike">
                          <a:solidFill>
                            <a:srgbClr val="FFFFFF"/>
                          </a:solidFill>
                          <a:effectLst/>
                          <a:latin typeface="Calibri" panose="020F0502020204030204" pitchFamily="34" charset="0"/>
                        </a:rPr>
                        <a:t>Procedure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Manual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Operators Manual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11864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Protocols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Methodologies for assembly and use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34943316"/>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Design Specifications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Specifications of design (i.e., housing, power, communications, sensors)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89836426"/>
                  </a:ext>
                </a:extLst>
              </a:tr>
              <a:tr h="167347">
                <a:tc rowSpan="4">
                  <a:txBody>
                    <a:bodyPr/>
                    <a:lstStyle/>
                    <a:p>
                      <a:pPr algn="l" rtl="0" fontAlgn="ctr"/>
                      <a:r>
                        <a:rPr lang="en-US" sz="1000" b="1" i="0" u="none" strike="noStrike" dirty="0">
                          <a:solidFill>
                            <a:srgbClr val="FFFFFF"/>
                          </a:solidFill>
                          <a:effectLst/>
                          <a:latin typeface="Calibri" panose="020F0502020204030204" pitchFamily="34" charset="0"/>
                        </a:rPr>
                        <a:t>Computer Programs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Web-accessed, server-hosted</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786715960"/>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Distributed compiled software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017022632"/>
                  </a:ext>
                </a:extLst>
              </a:tr>
              <a:tr h="167347">
                <a:tc vMerge="1">
                  <a:txBody>
                    <a:bodyPr/>
                    <a:lstStyle/>
                    <a:p>
                      <a:endParaRPr lang="en-US"/>
                    </a:p>
                  </a:txBody>
                  <a:tcPr/>
                </a:tc>
                <a:tc>
                  <a:txBody>
                    <a:bodyPr/>
                    <a:lstStyle/>
                    <a:p>
                      <a:pPr algn="l" rtl="0" fontAlgn="ctr"/>
                      <a:r>
                        <a:rPr lang="en-US" sz="1000" b="0" i="0" u="none" strike="noStrike" dirty="0">
                          <a:solidFill>
                            <a:srgbClr val="000000"/>
                          </a:solidFill>
                          <a:effectLst/>
                          <a:latin typeface="Calibri" panose="020F0502020204030204" pitchFamily="34" charset="0"/>
                        </a:rPr>
                        <a:t>Formatted, annotated code</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Code for conversation of current to DO; annotated programming of Bluetooth – will be distributed</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1785400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Printed algorithm</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054457821"/>
                  </a:ext>
                </a:extLst>
              </a:tr>
              <a:tr h="167347">
                <a:tc rowSpan="5">
                  <a:txBody>
                    <a:bodyPr/>
                    <a:lstStyle/>
                    <a:p>
                      <a:pPr algn="l" rtl="0" fontAlgn="ctr"/>
                      <a:r>
                        <a:rPr lang="en-US" sz="1000" b="1" i="0" u="none" strike="noStrike">
                          <a:solidFill>
                            <a:srgbClr val="FFFFFF"/>
                          </a:solidFill>
                          <a:effectLst/>
                          <a:latin typeface="Calibri" panose="020F0502020204030204" pitchFamily="34" charset="0"/>
                        </a:rPr>
                        <a:t>Reports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Meeting Slides and Minutes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Minutes of mentor meetings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72460612"/>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Peer-reviewed publication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Two publications have appeared during 2020</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469907269"/>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Thesis or Dissertation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One MS thesis (Stine) – he is continuing towards PhD</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3661551"/>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Internal Technical Report</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07212017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Public Presentation</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22382371"/>
                  </a:ext>
                </a:extLst>
              </a:tr>
              <a:tr h="167347">
                <a:tc rowSpan="3">
                  <a:txBody>
                    <a:bodyPr/>
                    <a:lstStyle/>
                    <a:p>
                      <a:pPr algn="l" rtl="0" fontAlgn="ctr"/>
                      <a:r>
                        <a:rPr lang="en-US" sz="1000" b="1" i="0" u="none" strike="noStrike">
                          <a:solidFill>
                            <a:srgbClr val="FFFFFF"/>
                          </a:solidFill>
                          <a:effectLst/>
                          <a:latin typeface="Calibri" panose="020F0502020204030204" pitchFamily="34" charset="0"/>
                        </a:rPr>
                        <a:t>Training</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Individual Study Documents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18916955"/>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Recorded Webinar</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78880172"/>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Live Class, Course or lab</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91679731"/>
                  </a:ext>
                </a:extLst>
              </a:tr>
              <a:tr h="167347">
                <a:tc rowSpan="3">
                  <a:txBody>
                    <a:bodyPr/>
                    <a:lstStyle/>
                    <a:p>
                      <a:pPr algn="l" rtl="0" fontAlgn="ctr"/>
                      <a:r>
                        <a:rPr lang="en-US" sz="1000" b="1" i="0" u="none" strike="noStrike">
                          <a:solidFill>
                            <a:srgbClr val="FFFFFF"/>
                          </a:solidFill>
                          <a:effectLst/>
                          <a:latin typeface="Calibri" panose="020F0502020204030204" pitchFamily="34" charset="0"/>
                        </a:rPr>
                        <a:t>Material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Organism</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2590178"/>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Process Product or Byproduct</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dirty="0">
                          <a:solidFill>
                            <a:srgbClr val="000000"/>
                          </a:solidFill>
                          <a:effectLst/>
                          <a:latin typeface="Calibri" panose="020F0502020204030204" pitchFamily="34" charset="0"/>
                        </a:rPr>
                        <a:t> Will create several for testing </a:t>
                      </a:r>
                      <a:r>
                        <a:rPr lang="en-US" sz="1000" b="0" i="0" u="none" strike="noStrike">
                          <a:solidFill>
                            <a:srgbClr val="000000"/>
                          </a:solidFill>
                          <a:effectLst/>
                          <a:latin typeface="Calibri" panose="020F0502020204030204" pitchFamily="34" charset="0"/>
                        </a:rPr>
                        <a:t>at various sites.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10637919"/>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Reference Material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91657725"/>
                  </a:ext>
                </a:extLst>
              </a:tr>
              <a:tr h="167347">
                <a:tc rowSpan="2">
                  <a:txBody>
                    <a:bodyPr/>
                    <a:lstStyle/>
                    <a:p>
                      <a:pPr algn="l" rtl="0" fontAlgn="ctr"/>
                      <a:r>
                        <a:rPr lang="en-US" sz="1000" b="1" i="0" u="none" strike="noStrike">
                          <a:solidFill>
                            <a:srgbClr val="FFFFFF"/>
                          </a:solidFill>
                          <a:effectLst/>
                          <a:latin typeface="Calibri" panose="020F0502020204030204" pitchFamily="34" charset="0"/>
                        </a:rPr>
                        <a:t>Analysis</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l" rtl="0" fontAlgn="ctr"/>
                      <a:r>
                        <a:rPr lang="en-US" sz="1000" b="0" i="0" u="none" strike="noStrike">
                          <a:solidFill>
                            <a:srgbClr val="000000"/>
                          </a:solidFill>
                          <a:effectLst/>
                          <a:latin typeface="Calibri" panose="020F0502020204030204" pitchFamily="34" charset="0"/>
                        </a:rPr>
                        <a:t>Testing of IAB material</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32853597"/>
                  </a:ext>
                </a:extLst>
              </a:tr>
              <a:tr h="167347">
                <a:tc vMerge="1">
                  <a:txBody>
                    <a:bodyPr/>
                    <a:lstStyle/>
                    <a:p>
                      <a:endParaRPr lang="en-US"/>
                    </a:p>
                  </a:txBody>
                  <a:tcPr/>
                </a:tc>
                <a:tc>
                  <a:txBody>
                    <a:bodyPr/>
                    <a:lstStyle/>
                    <a:p>
                      <a:pPr algn="l" rtl="0" fontAlgn="ctr"/>
                      <a:r>
                        <a:rPr lang="en-US" sz="1000" b="0" i="0" u="none" strike="noStrike">
                          <a:solidFill>
                            <a:srgbClr val="000000"/>
                          </a:solidFill>
                          <a:effectLst/>
                          <a:latin typeface="Calibri" panose="020F0502020204030204" pitchFamily="34" charset="0"/>
                        </a:rPr>
                        <a:t>Evaluation with IAB data</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rtl="0" fontAlgn="ctr"/>
                      <a:r>
                        <a:rPr lang="en-US" sz="1000" b="0" i="0" u="none" strike="noStrike" dirty="0">
                          <a:solidFill>
                            <a:srgbClr val="000000"/>
                          </a:solidFill>
                          <a:effectLst/>
                          <a:latin typeface="Calibri" panose="020F0502020204030204" pitchFamily="34" charset="0"/>
                        </a:rPr>
                        <a:t> </a:t>
                      </a:r>
                    </a:p>
                  </a:txBody>
                  <a:tcPr marL="7607" marR="7607" marT="760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942876748"/>
                  </a:ext>
                </a:extLst>
              </a:tr>
            </a:tbl>
          </a:graphicData>
        </a:graphic>
      </p:graphicFrame>
      <p:pic>
        <p:nvPicPr>
          <p:cNvPr id="11" name="Audio 10">
            <a:hlinkClick r:id="" action="ppaction://media"/>
            <a:extLst>
              <a:ext uri="{FF2B5EF4-FFF2-40B4-BE49-F238E27FC236}">
                <a16:creationId xmlns:a16="http://schemas.microsoft.com/office/drawing/2014/main" id="{5F54A930-F4FF-754D-BA4C-F52A40F46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1804036"/>
      </p:ext>
    </p:extLst>
  </p:cSld>
  <p:clrMapOvr>
    <a:masterClrMapping/>
  </p:clrMapOvr>
  <mc:AlternateContent xmlns:mc="http://schemas.openxmlformats.org/markup-compatibility/2006">
    <mc:Choice xmlns:p14="http://schemas.microsoft.com/office/powerpoint/2010/main" Requires="p14">
      <p:transition spd="slow" p14:dur="2000" advTm="90554"/>
    </mc:Choice>
    <mc:Fallback>
      <p:transition spd="slow" advTm="9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385" y="0"/>
            <a:ext cx="7719322" cy="1143000"/>
          </a:xfrm>
        </p:spPr>
        <p:txBody>
          <a:bodyPr>
            <a:noAutofit/>
          </a:bodyPr>
          <a:lstStyle/>
          <a:p>
            <a:r>
              <a:rPr lang="en-US" sz="3200" b="1" dirty="0">
                <a:solidFill>
                  <a:srgbClr val="000090"/>
                </a:solidFill>
              </a:rPr>
              <a:t>Key Research Results</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10" name="Content Placeholder 2">
            <a:extLst>
              <a:ext uri="{FF2B5EF4-FFF2-40B4-BE49-F238E27FC236}">
                <a16:creationId xmlns:a16="http://schemas.microsoft.com/office/drawing/2014/main" id="{406B068F-690F-CA42-A76D-1BD8D5DFB605}"/>
              </a:ext>
            </a:extLst>
          </p:cNvPr>
          <p:cNvSpPr>
            <a:spLocks noGrp="1"/>
          </p:cNvSpPr>
          <p:nvPr>
            <p:ph idx="1"/>
          </p:nvPr>
        </p:nvSpPr>
        <p:spPr>
          <a:xfrm>
            <a:off x="3724496" y="3898095"/>
            <a:ext cx="3090373" cy="2299995"/>
          </a:xfrm>
        </p:spPr>
        <p:txBody>
          <a:bodyPr>
            <a:noAutofit/>
          </a:bodyPr>
          <a:lstStyle/>
          <a:p>
            <a:pPr marL="0" indent="0" algn="ctr">
              <a:buNone/>
            </a:pPr>
            <a:r>
              <a:rPr lang="en-US" sz="2000" dirty="0"/>
              <a:t>Results &amp; Discussion</a:t>
            </a:r>
          </a:p>
          <a:p>
            <a:pPr marL="0" indent="0">
              <a:buNone/>
            </a:pPr>
            <a:endParaRPr lang="en-US" sz="1600" dirty="0"/>
          </a:p>
          <a:p>
            <a:r>
              <a:rPr lang="en-US" sz="1600" dirty="0"/>
              <a:t>Summary of </a:t>
            </a:r>
            <a:r>
              <a:rPr lang="en-US" sz="1600" dirty="0" err="1"/>
              <a:t>bPod</a:t>
            </a:r>
            <a:r>
              <a:rPr lang="en-US" sz="1600" dirty="0"/>
              <a:t> Functions</a:t>
            </a:r>
          </a:p>
          <a:p>
            <a:r>
              <a:rPr lang="en-US" sz="1600" dirty="0"/>
              <a:t>Power Consumption</a:t>
            </a:r>
          </a:p>
          <a:p>
            <a:r>
              <a:rPr lang="en-US" sz="1600" dirty="0"/>
              <a:t>Calibration Results</a:t>
            </a:r>
          </a:p>
          <a:p>
            <a:r>
              <a:rPr lang="en-US" sz="1600" dirty="0"/>
              <a:t>Real-time Monitoring</a:t>
            </a:r>
          </a:p>
          <a:p>
            <a:endParaRPr lang="en-US" sz="1600" dirty="0"/>
          </a:p>
          <a:p>
            <a:pPr marL="0" indent="0">
              <a:buNone/>
            </a:pPr>
            <a:endParaRPr lang="en-US" sz="1600" dirty="0"/>
          </a:p>
        </p:txBody>
      </p:sp>
      <p:pic>
        <p:nvPicPr>
          <p:cNvPr id="3" name="Picture 2"/>
          <p:cNvPicPr>
            <a:picLocks noChangeAspect="1"/>
          </p:cNvPicPr>
          <p:nvPr/>
        </p:nvPicPr>
        <p:blipFill>
          <a:blip r:embed="rId6"/>
          <a:stretch>
            <a:fillRect/>
          </a:stretch>
        </p:blipFill>
        <p:spPr>
          <a:xfrm>
            <a:off x="3214364" y="1063553"/>
            <a:ext cx="4529890" cy="2626180"/>
          </a:xfrm>
          <a:prstGeom prst="rect">
            <a:avLst/>
          </a:prstGeom>
        </p:spPr>
      </p:pic>
      <p:pic>
        <p:nvPicPr>
          <p:cNvPr id="5" name="Picture 4"/>
          <p:cNvPicPr>
            <a:picLocks noChangeAspect="1"/>
          </p:cNvPicPr>
          <p:nvPr/>
        </p:nvPicPr>
        <p:blipFill rotWithShape="1">
          <a:blip r:embed="rId7"/>
          <a:srcRect l="56488" t="3004" b="874"/>
          <a:stretch/>
        </p:blipFill>
        <p:spPr>
          <a:xfrm>
            <a:off x="6814869" y="3581871"/>
            <a:ext cx="2119831" cy="2924355"/>
          </a:xfrm>
          <a:prstGeom prst="rect">
            <a:avLst/>
          </a:prstGeom>
        </p:spPr>
      </p:pic>
      <p:pic>
        <p:nvPicPr>
          <p:cNvPr id="36" name="Picture 35"/>
          <p:cNvPicPr>
            <a:picLocks noChangeAspect="1"/>
          </p:cNvPicPr>
          <p:nvPr/>
        </p:nvPicPr>
        <p:blipFill rotWithShape="1">
          <a:blip r:embed="rId7"/>
          <a:srcRect t="2796" r="45636"/>
          <a:stretch/>
        </p:blipFill>
        <p:spPr>
          <a:xfrm>
            <a:off x="1075981" y="3632893"/>
            <a:ext cx="2648515" cy="2957288"/>
          </a:xfrm>
          <a:prstGeom prst="rect">
            <a:avLst/>
          </a:prstGeom>
        </p:spPr>
      </p:pic>
      <p:pic>
        <p:nvPicPr>
          <p:cNvPr id="9" name="Audio 8">
            <a:hlinkClick r:id="" action="ppaction://media"/>
            <a:extLst>
              <a:ext uri="{FF2B5EF4-FFF2-40B4-BE49-F238E27FC236}">
                <a16:creationId xmlns:a16="http://schemas.microsoft.com/office/drawing/2014/main" id="{069ECD08-C6A7-DE49-9955-1C98B7CCE0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8261873"/>
      </p:ext>
    </p:extLst>
  </p:cSld>
  <p:clrMapOvr>
    <a:masterClrMapping/>
  </p:clrMapOvr>
  <mc:AlternateContent xmlns:mc="http://schemas.openxmlformats.org/markup-compatibility/2006">
    <mc:Choice xmlns:p14="http://schemas.microsoft.com/office/powerpoint/2010/main" Requires="p14">
      <p:transition spd="slow" p14:dur="2000" advTm="25123"/>
    </mc:Choice>
    <mc:Fallback>
      <p:transition spd="slow" advTm="2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27" y="164163"/>
            <a:ext cx="7980077" cy="1143000"/>
          </a:xfrm>
        </p:spPr>
        <p:txBody>
          <a:bodyPr>
            <a:noAutofit/>
          </a:bodyPr>
          <a:lstStyle/>
          <a:p>
            <a:r>
              <a:rPr lang="en-US" sz="2800" b="1" dirty="0" err="1">
                <a:solidFill>
                  <a:srgbClr val="000090"/>
                </a:solidFill>
              </a:rPr>
              <a:t>bPod</a:t>
            </a:r>
            <a:r>
              <a:rPr lang="en-US" sz="2800" b="1" dirty="0">
                <a:solidFill>
                  <a:srgbClr val="000090"/>
                </a:solidFill>
              </a:rPr>
              <a:t> Version 1 </a:t>
            </a:r>
          </a:p>
        </p:txBody>
      </p:sp>
      <p:sp>
        <p:nvSpPr>
          <p:cNvPr id="14" name="TextBox 13"/>
          <p:cNvSpPr txBox="1"/>
          <p:nvPr/>
        </p:nvSpPr>
        <p:spPr>
          <a:xfrm>
            <a:off x="3802932" y="6482756"/>
            <a:ext cx="1265090" cy="338554"/>
          </a:xfrm>
          <a:prstGeom prst="rect">
            <a:avLst/>
          </a:prstGeom>
          <a:noFill/>
        </p:spPr>
        <p:txBody>
          <a:bodyPr wrap="none" rtlCol="0">
            <a:spAutoFit/>
          </a:bodyPr>
          <a:lstStyle/>
          <a:p>
            <a:r>
              <a:rPr lang="en-US" sz="1600" dirty="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6" name="Picture 5">
            <a:extLst>
              <a:ext uri="{FF2B5EF4-FFF2-40B4-BE49-F238E27FC236}">
                <a16:creationId xmlns:a16="http://schemas.microsoft.com/office/drawing/2014/main" id="{166D90FD-301A-3D4B-80F2-E32FABF6CE46}"/>
              </a:ext>
            </a:extLst>
          </p:cNvPr>
          <p:cNvPicPr>
            <a:picLocks noChangeAspect="1"/>
          </p:cNvPicPr>
          <p:nvPr/>
        </p:nvPicPr>
        <p:blipFill>
          <a:blip r:embed="rId6"/>
          <a:stretch>
            <a:fillRect/>
          </a:stretch>
        </p:blipFill>
        <p:spPr>
          <a:xfrm>
            <a:off x="2418823" y="1040949"/>
            <a:ext cx="4985082" cy="4286480"/>
          </a:xfrm>
          <a:prstGeom prst="rect">
            <a:avLst/>
          </a:prstGeom>
        </p:spPr>
      </p:pic>
      <p:sp>
        <p:nvSpPr>
          <p:cNvPr id="3" name="TextBox 2">
            <a:extLst>
              <a:ext uri="{FF2B5EF4-FFF2-40B4-BE49-F238E27FC236}">
                <a16:creationId xmlns:a16="http://schemas.microsoft.com/office/drawing/2014/main" id="{D6730098-A9FE-984F-9F4A-301412BC71F6}"/>
              </a:ext>
            </a:extLst>
          </p:cNvPr>
          <p:cNvSpPr txBox="1"/>
          <p:nvPr/>
        </p:nvSpPr>
        <p:spPr>
          <a:xfrm>
            <a:off x="1884457" y="5605010"/>
            <a:ext cx="6053813" cy="600164"/>
          </a:xfrm>
          <a:prstGeom prst="rect">
            <a:avLst/>
          </a:prstGeom>
          <a:noFill/>
        </p:spPr>
        <p:txBody>
          <a:bodyPr wrap="square" rtlCol="0">
            <a:spAutoFit/>
          </a:bodyPr>
          <a:lstStyle/>
          <a:p>
            <a:r>
              <a:rPr lang="en-US" sz="1100" dirty="0"/>
              <a:t>Stine, J.M., </a:t>
            </a:r>
            <a:r>
              <a:rPr lang="en-US" sz="1100" dirty="0" err="1"/>
              <a:t>Beardslee</a:t>
            </a:r>
            <a:r>
              <a:rPr lang="en-US" sz="1100" dirty="0"/>
              <a:t>, L.A., Sathyam, R.M., Bentley, W.E., and R. Ghodssi (2020) Electrochemical Dissolved Oxygen Sensor-Integrated Platform for Wireless </a:t>
            </a:r>
            <a:r>
              <a:rPr lang="en-US" sz="1100" i="1" dirty="0"/>
              <a:t>In Situ</a:t>
            </a:r>
            <a:r>
              <a:rPr lang="en-US" sz="1100" dirty="0"/>
              <a:t> Bioprocess Monitoring, </a:t>
            </a:r>
            <a:r>
              <a:rPr lang="en-US" sz="1100" i="1" dirty="0"/>
              <a:t>Sensors and Actuators B: Chemical,</a:t>
            </a:r>
            <a:r>
              <a:rPr lang="en-US" sz="1100" dirty="0"/>
              <a:t> DOI: 10.1016/j.snb.2020.12838. </a:t>
            </a:r>
          </a:p>
        </p:txBody>
      </p:sp>
      <p:pic>
        <p:nvPicPr>
          <p:cNvPr id="9" name="Audio 8">
            <a:hlinkClick r:id="" action="ppaction://media"/>
            <a:extLst>
              <a:ext uri="{FF2B5EF4-FFF2-40B4-BE49-F238E27FC236}">
                <a16:creationId xmlns:a16="http://schemas.microsoft.com/office/drawing/2014/main" id="{8FD8FF39-880F-004A-98CD-C320AE871B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0363916"/>
      </p:ext>
    </p:extLst>
  </p:cSld>
  <p:clrMapOvr>
    <a:masterClrMapping/>
  </p:clrMapOvr>
  <mc:AlternateContent xmlns:mc="http://schemas.openxmlformats.org/markup-compatibility/2006">
    <mc:Choice xmlns:p14="http://schemas.microsoft.com/office/powerpoint/2010/main" Requires="p14">
      <p:transition spd="slow" p14:dur="2000" advTm="100159"/>
    </mc:Choice>
    <mc:Fallback>
      <p:transition spd="slow" advTm="10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067" y="122642"/>
            <a:ext cx="7980077" cy="1143000"/>
          </a:xfrm>
        </p:spPr>
        <p:txBody>
          <a:bodyPr>
            <a:noAutofit/>
          </a:bodyPr>
          <a:lstStyle/>
          <a:p>
            <a:r>
              <a:rPr lang="en-US" sz="2800" b="1" dirty="0" err="1">
                <a:solidFill>
                  <a:srgbClr val="000090"/>
                </a:solidFill>
              </a:rPr>
              <a:t>bPod</a:t>
            </a:r>
            <a:r>
              <a:rPr lang="en-US" sz="2800" b="1" dirty="0">
                <a:solidFill>
                  <a:srgbClr val="000090"/>
                </a:solidFill>
              </a:rPr>
              <a:t> Version 2</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5" name="Picture 4">
            <a:extLst>
              <a:ext uri="{FF2B5EF4-FFF2-40B4-BE49-F238E27FC236}">
                <a16:creationId xmlns:a16="http://schemas.microsoft.com/office/drawing/2014/main" id="{559407BC-ED67-0C40-A271-27348BE932AE}"/>
              </a:ext>
            </a:extLst>
          </p:cNvPr>
          <p:cNvPicPr>
            <a:picLocks noChangeAspect="1"/>
          </p:cNvPicPr>
          <p:nvPr/>
        </p:nvPicPr>
        <p:blipFill>
          <a:blip r:embed="rId6"/>
          <a:stretch>
            <a:fillRect/>
          </a:stretch>
        </p:blipFill>
        <p:spPr>
          <a:xfrm>
            <a:off x="1786047" y="2793609"/>
            <a:ext cx="5571905" cy="3134582"/>
          </a:xfrm>
          <a:prstGeom prst="rect">
            <a:avLst/>
          </a:prstGeom>
        </p:spPr>
      </p:pic>
      <p:pic>
        <p:nvPicPr>
          <p:cNvPr id="27" name="Picture 26">
            <a:extLst>
              <a:ext uri="{FF2B5EF4-FFF2-40B4-BE49-F238E27FC236}">
                <a16:creationId xmlns:a16="http://schemas.microsoft.com/office/drawing/2014/main" id="{32C3B8D8-6062-C54B-9B93-FF463B57BC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723" t="30442" r="25791" b="32326"/>
          <a:stretch/>
        </p:blipFill>
        <p:spPr>
          <a:xfrm>
            <a:off x="6567928" y="1463956"/>
            <a:ext cx="2120264" cy="1246788"/>
          </a:xfrm>
          <a:custGeom>
            <a:avLst/>
            <a:gdLst>
              <a:gd name="connsiteX0" fmla="*/ 367249 w 3747146"/>
              <a:gd name="connsiteY0" fmla="*/ 0 h 2203450"/>
              <a:gd name="connsiteX1" fmla="*/ 3379897 w 3747146"/>
              <a:gd name="connsiteY1" fmla="*/ 0 h 2203450"/>
              <a:gd name="connsiteX2" fmla="*/ 3747146 w 3747146"/>
              <a:gd name="connsiteY2" fmla="*/ 367249 h 2203450"/>
              <a:gd name="connsiteX3" fmla="*/ 3747146 w 3747146"/>
              <a:gd name="connsiteY3" fmla="*/ 1836201 h 2203450"/>
              <a:gd name="connsiteX4" fmla="*/ 3379897 w 3747146"/>
              <a:gd name="connsiteY4" fmla="*/ 2203450 h 2203450"/>
              <a:gd name="connsiteX5" fmla="*/ 367249 w 3747146"/>
              <a:gd name="connsiteY5" fmla="*/ 2203450 h 2203450"/>
              <a:gd name="connsiteX6" fmla="*/ 0 w 3747146"/>
              <a:gd name="connsiteY6" fmla="*/ 1836201 h 2203450"/>
              <a:gd name="connsiteX7" fmla="*/ 0 w 3747146"/>
              <a:gd name="connsiteY7" fmla="*/ 367249 h 2203450"/>
              <a:gd name="connsiteX8" fmla="*/ 367249 w 3747146"/>
              <a:gd name="connsiteY8" fmla="*/ 0 h 22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7146" h="2203450">
                <a:moveTo>
                  <a:pt x="367249" y="0"/>
                </a:moveTo>
                <a:lnTo>
                  <a:pt x="3379897" y="0"/>
                </a:lnTo>
                <a:cubicBezTo>
                  <a:pt x="3582723" y="0"/>
                  <a:pt x="3747146" y="164423"/>
                  <a:pt x="3747146" y="367249"/>
                </a:cubicBezTo>
                <a:lnTo>
                  <a:pt x="3747146" y="1836201"/>
                </a:lnTo>
                <a:cubicBezTo>
                  <a:pt x="3747146" y="2039027"/>
                  <a:pt x="3582723" y="2203450"/>
                  <a:pt x="3379897" y="2203450"/>
                </a:cubicBezTo>
                <a:lnTo>
                  <a:pt x="367249" y="2203450"/>
                </a:lnTo>
                <a:cubicBezTo>
                  <a:pt x="164423" y="2203450"/>
                  <a:pt x="0" y="2039027"/>
                  <a:pt x="0" y="1836201"/>
                </a:cubicBezTo>
                <a:lnTo>
                  <a:pt x="0" y="367249"/>
                </a:lnTo>
                <a:cubicBezTo>
                  <a:pt x="0" y="164423"/>
                  <a:pt x="164423" y="0"/>
                  <a:pt x="367249" y="0"/>
                </a:cubicBezTo>
                <a:close/>
              </a:path>
            </a:pathLst>
          </a:custGeom>
        </p:spPr>
      </p:pic>
      <p:pic>
        <p:nvPicPr>
          <p:cNvPr id="28" name="Picture 27">
            <a:extLst>
              <a:ext uri="{FF2B5EF4-FFF2-40B4-BE49-F238E27FC236}">
                <a16:creationId xmlns:a16="http://schemas.microsoft.com/office/drawing/2014/main" id="{EAB2EADA-4254-B340-B65A-DA1F786F4094}"/>
              </a:ext>
            </a:extLst>
          </p:cNvPr>
          <p:cNvPicPr>
            <a:picLocks noChangeAspect="1"/>
          </p:cNvPicPr>
          <p:nvPr/>
        </p:nvPicPr>
        <p:blipFill>
          <a:blip r:embed="rId8"/>
          <a:stretch>
            <a:fillRect/>
          </a:stretch>
        </p:blipFill>
        <p:spPr>
          <a:xfrm>
            <a:off x="1990636" y="1113859"/>
            <a:ext cx="1744109" cy="1679751"/>
          </a:xfrm>
          <a:prstGeom prst="rect">
            <a:avLst/>
          </a:prstGeom>
        </p:spPr>
      </p:pic>
      <p:pic>
        <p:nvPicPr>
          <p:cNvPr id="29" name="Picture 28">
            <a:extLst>
              <a:ext uri="{FF2B5EF4-FFF2-40B4-BE49-F238E27FC236}">
                <a16:creationId xmlns:a16="http://schemas.microsoft.com/office/drawing/2014/main" id="{8E2048B3-4E29-4843-9A34-DE8E41883158}"/>
              </a:ext>
            </a:extLst>
          </p:cNvPr>
          <p:cNvPicPr>
            <a:picLocks noChangeAspect="1"/>
          </p:cNvPicPr>
          <p:nvPr/>
        </p:nvPicPr>
        <p:blipFill>
          <a:blip r:embed="rId9"/>
          <a:stretch>
            <a:fillRect/>
          </a:stretch>
        </p:blipFill>
        <p:spPr>
          <a:xfrm>
            <a:off x="3942080" y="1113858"/>
            <a:ext cx="2178050" cy="1679751"/>
          </a:xfrm>
          <a:prstGeom prst="rect">
            <a:avLst/>
          </a:prstGeom>
        </p:spPr>
      </p:pic>
      <p:sp>
        <p:nvSpPr>
          <p:cNvPr id="21" name="TextBox 20">
            <a:extLst>
              <a:ext uri="{FF2B5EF4-FFF2-40B4-BE49-F238E27FC236}">
                <a16:creationId xmlns:a16="http://schemas.microsoft.com/office/drawing/2014/main" id="{1F2CD211-2545-5F41-A44E-90B80298F311}"/>
              </a:ext>
            </a:extLst>
          </p:cNvPr>
          <p:cNvSpPr txBox="1"/>
          <p:nvPr/>
        </p:nvSpPr>
        <p:spPr>
          <a:xfrm>
            <a:off x="1343264" y="6091465"/>
            <a:ext cx="7284958" cy="600164"/>
          </a:xfrm>
          <a:prstGeom prst="rect">
            <a:avLst/>
          </a:prstGeom>
          <a:noFill/>
        </p:spPr>
        <p:txBody>
          <a:bodyPr wrap="square" rtlCol="0">
            <a:spAutoFit/>
          </a:bodyPr>
          <a:lstStyle/>
          <a:p>
            <a:r>
              <a:rPr lang="en-US" sz="1100" dirty="0"/>
              <a:t>Stine, J., </a:t>
            </a:r>
            <a:r>
              <a:rPr lang="en-US" sz="1100" dirty="0" err="1"/>
              <a:t>Beardslee</a:t>
            </a:r>
            <a:r>
              <a:rPr lang="en-US" sz="1100" dirty="0"/>
              <a:t>, L., Chu, S., Liu, S., </a:t>
            </a:r>
            <a:r>
              <a:rPr lang="en-US" sz="1100" dirty="0" err="1"/>
              <a:t>Motabar</a:t>
            </a:r>
            <a:r>
              <a:rPr lang="en-US" sz="1100" dirty="0"/>
              <a:t>, D., Bentley, W.E., and R. Ghodssi (2020) Wireless Sensor-Integrated Platform for Localized Dissolved Oxygen Sensing in Bioreactors, </a:t>
            </a:r>
            <a:r>
              <a:rPr lang="en-US" sz="1100" i="1" dirty="0"/>
              <a:t>IEEE Journal of Microelectromechanical Systems</a:t>
            </a:r>
            <a:r>
              <a:rPr lang="en-US" sz="1100" dirty="0"/>
              <a:t>, (in press). </a:t>
            </a:r>
          </a:p>
        </p:txBody>
      </p:sp>
      <p:pic>
        <p:nvPicPr>
          <p:cNvPr id="8" name="Audio 7">
            <a:hlinkClick r:id="" action="ppaction://media"/>
            <a:extLst>
              <a:ext uri="{FF2B5EF4-FFF2-40B4-BE49-F238E27FC236}">
                <a16:creationId xmlns:a16="http://schemas.microsoft.com/office/drawing/2014/main" id="{F0D921B3-860F-5344-B4B6-922D37A8B2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23822006"/>
      </p:ext>
    </p:extLst>
  </p:cSld>
  <p:clrMapOvr>
    <a:masterClrMapping/>
  </p:clrMapOvr>
  <mc:AlternateContent xmlns:mc="http://schemas.openxmlformats.org/markup-compatibility/2006">
    <mc:Choice xmlns:p14="http://schemas.microsoft.com/office/powerpoint/2010/main" Requires="p14">
      <p:transition spd="slow" p14:dur="2000" advTm="81432"/>
    </mc:Choice>
    <mc:Fallback>
      <p:transition spd="slow" advTm="81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sz="2800" b="1" dirty="0">
                <a:solidFill>
                  <a:srgbClr val="000090"/>
                </a:solidFill>
              </a:rPr>
              <a:t>Challenges, Risks &amp; Mitigation Strategies</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7" name="TextBox 6">
            <a:extLst>
              <a:ext uri="{FF2B5EF4-FFF2-40B4-BE49-F238E27FC236}">
                <a16:creationId xmlns:a16="http://schemas.microsoft.com/office/drawing/2014/main" id="{3195AC82-8A23-BA41-A271-D3A692A28754}"/>
              </a:ext>
            </a:extLst>
          </p:cNvPr>
          <p:cNvSpPr txBox="1"/>
          <p:nvPr/>
        </p:nvSpPr>
        <p:spPr>
          <a:xfrm>
            <a:off x="1758701" y="1336119"/>
            <a:ext cx="7144072" cy="4462760"/>
          </a:xfrm>
          <a:prstGeom prst="rect">
            <a:avLst/>
          </a:prstGeom>
          <a:noFill/>
        </p:spPr>
        <p:txBody>
          <a:bodyPr wrap="square" rtlCol="0">
            <a:spAutoFit/>
          </a:bodyPr>
          <a:lstStyle/>
          <a:p>
            <a:r>
              <a:rPr lang="en-US" b="1" dirty="0"/>
              <a:t>Next-gen</a:t>
            </a:r>
            <a:r>
              <a:rPr lang="en-US" dirty="0"/>
              <a:t>eration “</a:t>
            </a:r>
            <a:r>
              <a:rPr lang="en-US" dirty="0" err="1"/>
              <a:t>bPod</a:t>
            </a:r>
            <a:r>
              <a:rPr lang="en-US" dirty="0"/>
              <a:t>” issues for the next 6 months:</a:t>
            </a:r>
          </a:p>
          <a:p>
            <a:endParaRPr lang="en-US" dirty="0"/>
          </a:p>
          <a:p>
            <a:pPr marL="342900" indent="-342900">
              <a:buAutoNum type="arabicPeriod"/>
            </a:pPr>
            <a:r>
              <a:rPr lang="en-US" dirty="0"/>
              <a:t>Communication distance</a:t>
            </a:r>
          </a:p>
          <a:p>
            <a:pPr marL="342900" indent="-342900">
              <a:buAutoNum type="arabicPeriod"/>
            </a:pPr>
            <a:r>
              <a:rPr lang="en-US" dirty="0">
                <a:solidFill>
                  <a:srgbClr val="FF0000"/>
                </a:solidFill>
              </a:rPr>
              <a:t>Housing stability - robustness</a:t>
            </a:r>
          </a:p>
          <a:p>
            <a:pPr marL="342900" indent="-342900">
              <a:buAutoNum type="arabicPeriod"/>
            </a:pPr>
            <a:r>
              <a:rPr lang="en-US" dirty="0"/>
              <a:t>Sterilization</a:t>
            </a:r>
          </a:p>
          <a:p>
            <a:pPr marL="342900" indent="-342900">
              <a:buAutoNum type="arabicPeriod"/>
            </a:pPr>
            <a:r>
              <a:rPr lang="en-US" dirty="0"/>
              <a:t>Buoyancy</a:t>
            </a:r>
          </a:p>
          <a:p>
            <a:pPr marL="342900" indent="-342900">
              <a:buAutoNum type="arabicPeriod"/>
            </a:pPr>
            <a:r>
              <a:rPr lang="en-US" dirty="0"/>
              <a:t>Localization within tank</a:t>
            </a:r>
          </a:p>
          <a:p>
            <a:pPr marL="342900" indent="-342900">
              <a:buAutoNum type="arabicPeriod"/>
            </a:pPr>
            <a:r>
              <a:rPr lang="en-US" dirty="0"/>
              <a:t>Testing at ”local” IAB site(s)</a:t>
            </a:r>
          </a:p>
          <a:p>
            <a:pPr marL="342900" indent="-342900">
              <a:buAutoNum type="arabicPeriod"/>
            </a:pPr>
            <a:r>
              <a:rPr lang="en-US" dirty="0"/>
              <a:t>IP and startup company? (Thanks to Takeda and Sanofi!)</a:t>
            </a:r>
          </a:p>
          <a:p>
            <a:pPr marL="342900" indent="-342900">
              <a:buAutoNum type="arabicPeriod"/>
            </a:pPr>
            <a:endParaRPr lang="en-US" dirty="0"/>
          </a:p>
          <a:p>
            <a:r>
              <a:rPr lang="en-US" dirty="0"/>
              <a:t>Mitigation Strategies:</a:t>
            </a:r>
          </a:p>
          <a:p>
            <a:pPr marL="342900" indent="-342900">
              <a:buAutoNum type="arabicPeriod"/>
            </a:pPr>
            <a:r>
              <a:rPr lang="en-US" dirty="0"/>
              <a:t>Additional Post-doc</a:t>
            </a:r>
          </a:p>
          <a:p>
            <a:pPr marL="342900" indent="-342900">
              <a:buAutoNum type="arabicPeriod"/>
            </a:pPr>
            <a:r>
              <a:rPr lang="en-US" dirty="0"/>
              <a:t>Maryland Device Development Fund</a:t>
            </a:r>
          </a:p>
          <a:p>
            <a:pPr marL="342900" indent="-342900">
              <a:buAutoNum type="arabicPeriod"/>
            </a:pPr>
            <a:r>
              <a:rPr lang="en-US" dirty="0"/>
              <a:t>MII / TEDCO</a:t>
            </a:r>
          </a:p>
          <a:p>
            <a:pPr marL="342900" indent="-342900">
              <a:buAutoNum type="arabicPeriod"/>
            </a:pPr>
            <a:endParaRPr lang="en-US" sz="1600" dirty="0"/>
          </a:p>
          <a:p>
            <a:pPr marL="342900" indent="-342900">
              <a:buAutoNum type="arabicPeriod"/>
            </a:pPr>
            <a:endParaRPr lang="en-US" sz="1600" dirty="0"/>
          </a:p>
        </p:txBody>
      </p:sp>
      <p:pic>
        <p:nvPicPr>
          <p:cNvPr id="8" name="Audio 7">
            <a:hlinkClick r:id="" action="ppaction://media"/>
            <a:extLst>
              <a:ext uri="{FF2B5EF4-FFF2-40B4-BE49-F238E27FC236}">
                <a16:creationId xmlns:a16="http://schemas.microsoft.com/office/drawing/2014/main" id="{C9554F60-920B-B54C-BBD9-1B3FB1EEC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5416751"/>
      </p:ext>
    </p:extLst>
  </p:cSld>
  <p:clrMapOvr>
    <a:masterClrMapping/>
  </p:clrMapOvr>
  <mc:AlternateContent xmlns:mc="http://schemas.openxmlformats.org/markup-compatibility/2006">
    <mc:Choice xmlns:p14="http://schemas.microsoft.com/office/powerpoint/2010/main" Requires="p14">
      <p:transition spd="slow" p14:dur="2000" advTm="110111"/>
    </mc:Choice>
    <mc:Fallback>
      <p:transition spd="slow" advTm="11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067" y="81806"/>
            <a:ext cx="7980077" cy="1143000"/>
          </a:xfrm>
        </p:spPr>
        <p:txBody>
          <a:bodyPr>
            <a:noAutofit/>
          </a:bodyPr>
          <a:lstStyle/>
          <a:p>
            <a:r>
              <a:rPr lang="en-US" sz="2800" b="1" dirty="0">
                <a:solidFill>
                  <a:srgbClr val="000090"/>
                </a:solidFill>
              </a:rPr>
              <a:t>Robustness Testing - Results</a:t>
            </a:r>
          </a:p>
        </p:txBody>
      </p:sp>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5">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sp>
        <p:nvSpPr>
          <p:cNvPr id="5" name="TextBox 4">
            <a:extLst>
              <a:ext uri="{FF2B5EF4-FFF2-40B4-BE49-F238E27FC236}">
                <a16:creationId xmlns:a16="http://schemas.microsoft.com/office/drawing/2014/main" id="{685F5866-75FF-4CBF-9ACA-78261DDFFB74}"/>
              </a:ext>
            </a:extLst>
          </p:cNvPr>
          <p:cNvSpPr txBox="1"/>
          <p:nvPr/>
        </p:nvSpPr>
        <p:spPr>
          <a:xfrm>
            <a:off x="7212439" y="2587665"/>
            <a:ext cx="1569705" cy="276999"/>
          </a:xfrm>
          <a:prstGeom prst="rect">
            <a:avLst/>
          </a:prstGeom>
          <a:noFill/>
        </p:spPr>
        <p:txBody>
          <a:bodyPr wrap="square" rtlCol="0">
            <a:spAutoFit/>
          </a:bodyPr>
          <a:lstStyle/>
          <a:p>
            <a:r>
              <a:rPr lang="en-US" sz="1200" b="1" dirty="0">
                <a:solidFill>
                  <a:srgbClr val="000000"/>
                </a:solidFill>
              </a:rPr>
              <a:t>Rushton turbine</a:t>
            </a:r>
          </a:p>
        </p:txBody>
      </p:sp>
      <p:pic>
        <p:nvPicPr>
          <p:cNvPr id="3" name="Picture 2">
            <a:extLst>
              <a:ext uri="{FF2B5EF4-FFF2-40B4-BE49-F238E27FC236}">
                <a16:creationId xmlns:a16="http://schemas.microsoft.com/office/drawing/2014/main" id="{186EB61F-8817-4F8F-B88B-4E8F5C3645DD}"/>
              </a:ext>
            </a:extLst>
          </p:cNvPr>
          <p:cNvPicPr>
            <a:picLocks noChangeAspect="1"/>
          </p:cNvPicPr>
          <p:nvPr/>
        </p:nvPicPr>
        <p:blipFill>
          <a:blip r:embed="rId6"/>
          <a:stretch>
            <a:fillRect/>
          </a:stretch>
        </p:blipFill>
        <p:spPr>
          <a:xfrm>
            <a:off x="6846665" y="907659"/>
            <a:ext cx="2044847" cy="1304612"/>
          </a:xfrm>
          <a:prstGeom prst="rect">
            <a:avLst/>
          </a:prstGeom>
        </p:spPr>
      </p:pic>
      <p:pic>
        <p:nvPicPr>
          <p:cNvPr id="8" name="Picture 7">
            <a:extLst>
              <a:ext uri="{FF2B5EF4-FFF2-40B4-BE49-F238E27FC236}">
                <a16:creationId xmlns:a16="http://schemas.microsoft.com/office/drawing/2014/main" id="{F177E435-CECA-9042-8246-1F3933E30977}"/>
              </a:ext>
            </a:extLst>
          </p:cNvPr>
          <p:cNvPicPr>
            <a:picLocks noChangeAspect="1"/>
          </p:cNvPicPr>
          <p:nvPr/>
        </p:nvPicPr>
        <p:blipFill>
          <a:blip r:embed="rId7"/>
          <a:stretch>
            <a:fillRect/>
          </a:stretch>
        </p:blipFill>
        <p:spPr>
          <a:xfrm>
            <a:off x="7084902" y="2141854"/>
            <a:ext cx="1931847" cy="445811"/>
          </a:xfrm>
          <a:prstGeom prst="rect">
            <a:avLst/>
          </a:prstGeom>
        </p:spPr>
      </p:pic>
      <p:pic>
        <p:nvPicPr>
          <p:cNvPr id="22" name="Picture 21">
            <a:extLst>
              <a:ext uri="{FF2B5EF4-FFF2-40B4-BE49-F238E27FC236}">
                <a16:creationId xmlns:a16="http://schemas.microsoft.com/office/drawing/2014/main" id="{3761162F-D89E-9549-B46A-2849C73FC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65" t="12115" r="16361" b="8889"/>
          <a:stretch/>
        </p:blipFill>
        <p:spPr>
          <a:xfrm rot="5400000">
            <a:off x="6181936" y="3083654"/>
            <a:ext cx="2415133" cy="2406917"/>
          </a:xfrm>
          <a:prstGeom prst="rect">
            <a:avLst/>
          </a:prstGeom>
        </p:spPr>
      </p:pic>
      <p:sp>
        <p:nvSpPr>
          <p:cNvPr id="23" name="TextBox 22">
            <a:extLst>
              <a:ext uri="{FF2B5EF4-FFF2-40B4-BE49-F238E27FC236}">
                <a16:creationId xmlns:a16="http://schemas.microsoft.com/office/drawing/2014/main" id="{CB806D2A-9D78-6A4F-A5F4-E46084CF699B}"/>
              </a:ext>
            </a:extLst>
          </p:cNvPr>
          <p:cNvSpPr txBox="1"/>
          <p:nvPr/>
        </p:nvSpPr>
        <p:spPr>
          <a:xfrm>
            <a:off x="5053175" y="3795889"/>
            <a:ext cx="1097280" cy="307777"/>
          </a:xfrm>
          <a:prstGeom prst="rect">
            <a:avLst/>
          </a:prstGeom>
          <a:noFill/>
        </p:spPr>
        <p:txBody>
          <a:bodyPr wrap="square" rtlCol="0">
            <a:spAutoFit/>
          </a:bodyPr>
          <a:lstStyle/>
          <a:p>
            <a:pPr algn="r"/>
            <a:r>
              <a:rPr lang="en-US" sz="1400" b="1" dirty="0"/>
              <a:t>MED610</a:t>
            </a:r>
          </a:p>
        </p:txBody>
      </p:sp>
      <p:sp>
        <p:nvSpPr>
          <p:cNvPr id="24" name="Rectangle 23">
            <a:extLst>
              <a:ext uri="{FF2B5EF4-FFF2-40B4-BE49-F238E27FC236}">
                <a16:creationId xmlns:a16="http://schemas.microsoft.com/office/drawing/2014/main" id="{2CCC3711-DB0B-4844-936F-0D72F820B29F}"/>
              </a:ext>
            </a:extLst>
          </p:cNvPr>
          <p:cNvSpPr/>
          <p:nvPr/>
        </p:nvSpPr>
        <p:spPr>
          <a:xfrm>
            <a:off x="4922567" y="4776491"/>
            <a:ext cx="1239442" cy="307777"/>
          </a:xfrm>
          <a:prstGeom prst="rect">
            <a:avLst/>
          </a:prstGeom>
        </p:spPr>
        <p:txBody>
          <a:bodyPr wrap="none">
            <a:spAutoFit/>
          </a:bodyPr>
          <a:lstStyle/>
          <a:p>
            <a:r>
              <a:rPr lang="en-US" sz="1400" b="1" dirty="0"/>
              <a:t>PDMS (only)</a:t>
            </a:r>
          </a:p>
        </p:txBody>
      </p:sp>
      <p:pic>
        <p:nvPicPr>
          <p:cNvPr id="25" name="Picture 24" descr="A close up of a white wall&#10;&#10;Description automatically generated">
            <a:extLst>
              <a:ext uri="{FF2B5EF4-FFF2-40B4-BE49-F238E27FC236}">
                <a16:creationId xmlns:a16="http://schemas.microsoft.com/office/drawing/2014/main" id="{1BFDD94E-2B0E-2A48-B15E-EC35D2C6B221}"/>
              </a:ext>
            </a:extLst>
          </p:cNvPr>
          <p:cNvPicPr>
            <a:picLocks noChangeAspect="1"/>
          </p:cNvPicPr>
          <p:nvPr/>
        </p:nvPicPr>
        <p:blipFill rotWithShape="1">
          <a:blip r:embed="rId9">
            <a:extLst>
              <a:ext uri="{28A0092B-C50C-407E-A947-70E740481C1C}">
                <a14:useLocalDpi xmlns:a14="http://schemas.microsoft.com/office/drawing/2010/main" val="0"/>
              </a:ext>
            </a:extLst>
          </a:blip>
          <a:srcRect l="21841" r="48445"/>
          <a:stretch/>
        </p:blipFill>
        <p:spPr>
          <a:xfrm rot="5400000">
            <a:off x="6917579" y="4794904"/>
            <a:ext cx="950831" cy="2399933"/>
          </a:xfrm>
          <a:prstGeom prst="rect">
            <a:avLst/>
          </a:prstGeom>
        </p:spPr>
      </p:pic>
      <p:sp>
        <p:nvSpPr>
          <p:cNvPr id="26" name="Rectangle 25">
            <a:extLst>
              <a:ext uri="{FF2B5EF4-FFF2-40B4-BE49-F238E27FC236}">
                <a16:creationId xmlns:a16="http://schemas.microsoft.com/office/drawing/2014/main" id="{868CE685-7137-6D4C-ACC4-8467B963F742}"/>
              </a:ext>
            </a:extLst>
          </p:cNvPr>
          <p:cNvSpPr/>
          <p:nvPr/>
        </p:nvSpPr>
        <p:spPr>
          <a:xfrm>
            <a:off x="4552548" y="5757093"/>
            <a:ext cx="1636987" cy="523220"/>
          </a:xfrm>
          <a:prstGeom prst="rect">
            <a:avLst/>
          </a:prstGeom>
        </p:spPr>
        <p:txBody>
          <a:bodyPr wrap="none">
            <a:spAutoFit/>
          </a:bodyPr>
          <a:lstStyle/>
          <a:p>
            <a:pPr algn="r"/>
            <a:r>
              <a:rPr lang="en-US" sz="1400" b="1" dirty="0"/>
              <a:t>PDMS (inner)</a:t>
            </a:r>
          </a:p>
          <a:p>
            <a:pPr algn="r"/>
            <a:r>
              <a:rPr lang="en-US" sz="1400" b="1" dirty="0"/>
              <a:t>ABS-M30i (outer)</a:t>
            </a:r>
          </a:p>
        </p:txBody>
      </p:sp>
      <p:sp>
        <p:nvSpPr>
          <p:cNvPr id="27" name="TextBox 26">
            <a:extLst>
              <a:ext uri="{FF2B5EF4-FFF2-40B4-BE49-F238E27FC236}">
                <a16:creationId xmlns:a16="http://schemas.microsoft.com/office/drawing/2014/main" id="{C592AFC5-CD18-FC4E-A920-940077C0CE7C}"/>
              </a:ext>
            </a:extLst>
          </p:cNvPr>
          <p:cNvSpPr txBox="1"/>
          <p:nvPr/>
        </p:nvSpPr>
        <p:spPr>
          <a:xfrm>
            <a:off x="1108095" y="4426264"/>
            <a:ext cx="3407014" cy="2123658"/>
          </a:xfrm>
          <a:prstGeom prst="rect">
            <a:avLst/>
          </a:prstGeom>
          <a:noFill/>
        </p:spPr>
        <p:txBody>
          <a:bodyPr wrap="square" rtlCol="0">
            <a:spAutoFit/>
          </a:bodyPr>
          <a:lstStyle/>
          <a:p>
            <a:pPr marL="285750" indent="-285750">
              <a:buFont typeface="Arial" panose="020B0604020202020204" pitchFamily="34" charset="0"/>
              <a:buChar char="•"/>
            </a:pPr>
            <a:r>
              <a:rPr lang="en-US" sz="1200" dirty="0"/>
              <a:t>Testing robustness at a P/V=10 using a single Rushton turbine impeller</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Evaluating shell materials that are biocompatible and available for 3D printing and/or molding using on-campus resources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Found that having a softer inner material paired with harder outer shell substantially lifetime</a:t>
            </a:r>
          </a:p>
          <a:p>
            <a:pPr marL="285750" indent="-285750">
              <a:buFont typeface="Arial" panose="020B0604020202020204" pitchFamily="34" charset="0"/>
              <a:buChar char="•"/>
            </a:pPr>
            <a:endParaRPr lang="en-US" sz="1200" dirty="0"/>
          </a:p>
        </p:txBody>
      </p:sp>
      <p:graphicFrame>
        <p:nvGraphicFramePr>
          <p:cNvPr id="28" name="Table 6">
            <a:extLst>
              <a:ext uri="{FF2B5EF4-FFF2-40B4-BE49-F238E27FC236}">
                <a16:creationId xmlns:a16="http://schemas.microsoft.com/office/drawing/2014/main" id="{2429B237-513C-BB45-AF51-21F53F3BCB55}"/>
              </a:ext>
            </a:extLst>
          </p:cNvPr>
          <p:cNvGraphicFramePr>
            <a:graphicFrameLocks noGrp="1"/>
          </p:cNvGraphicFramePr>
          <p:nvPr>
            <p:extLst>
              <p:ext uri="{D42A27DB-BD31-4B8C-83A1-F6EECF244321}">
                <p14:modId xmlns:p14="http://schemas.microsoft.com/office/powerpoint/2010/main" val="3391729793"/>
              </p:ext>
            </p:extLst>
          </p:nvPr>
        </p:nvGraphicFramePr>
        <p:xfrm>
          <a:off x="1178767" y="2431735"/>
          <a:ext cx="3549284" cy="1994529"/>
        </p:xfrm>
        <a:graphic>
          <a:graphicData uri="http://schemas.openxmlformats.org/drawingml/2006/table">
            <a:tbl>
              <a:tblPr firstRow="1" bandRow="1">
                <a:tableStyleId>{5FD0F851-EC5A-4D38-B0AD-8093EC10F338}</a:tableStyleId>
              </a:tblPr>
              <a:tblGrid>
                <a:gridCol w="887321">
                  <a:extLst>
                    <a:ext uri="{9D8B030D-6E8A-4147-A177-3AD203B41FA5}">
                      <a16:colId xmlns:a16="http://schemas.microsoft.com/office/drawing/2014/main" val="28812455"/>
                    </a:ext>
                  </a:extLst>
                </a:gridCol>
                <a:gridCol w="887321">
                  <a:extLst>
                    <a:ext uri="{9D8B030D-6E8A-4147-A177-3AD203B41FA5}">
                      <a16:colId xmlns:a16="http://schemas.microsoft.com/office/drawing/2014/main" val="2896852130"/>
                    </a:ext>
                  </a:extLst>
                </a:gridCol>
                <a:gridCol w="887321">
                  <a:extLst>
                    <a:ext uri="{9D8B030D-6E8A-4147-A177-3AD203B41FA5}">
                      <a16:colId xmlns:a16="http://schemas.microsoft.com/office/drawing/2014/main" val="3314999576"/>
                    </a:ext>
                  </a:extLst>
                </a:gridCol>
                <a:gridCol w="887321">
                  <a:extLst>
                    <a:ext uri="{9D8B030D-6E8A-4147-A177-3AD203B41FA5}">
                      <a16:colId xmlns:a16="http://schemas.microsoft.com/office/drawing/2014/main" val="2462360526"/>
                    </a:ext>
                  </a:extLst>
                </a:gridCol>
              </a:tblGrid>
              <a:tr h="474888">
                <a:tc>
                  <a:txBody>
                    <a:bodyPr/>
                    <a:lstStyle/>
                    <a:p>
                      <a:r>
                        <a:rPr lang="en-US" sz="1200" dirty="0"/>
                        <a:t>Shell</a:t>
                      </a:r>
                    </a:p>
                    <a:p>
                      <a:r>
                        <a:rPr lang="en-US" sz="1200" dirty="0"/>
                        <a:t>Material</a:t>
                      </a:r>
                    </a:p>
                  </a:txBody>
                  <a:tcPr/>
                </a:tc>
                <a:tc>
                  <a:txBody>
                    <a:bodyPr/>
                    <a:lstStyle/>
                    <a:p>
                      <a:r>
                        <a:rPr lang="en-US" sz="1200" dirty="0"/>
                        <a:t>Trial 1</a:t>
                      </a:r>
                    </a:p>
                  </a:txBody>
                  <a:tcPr/>
                </a:tc>
                <a:tc>
                  <a:txBody>
                    <a:bodyPr/>
                    <a:lstStyle/>
                    <a:p>
                      <a:r>
                        <a:rPr lang="en-US" sz="1200" dirty="0"/>
                        <a:t>Trial 2</a:t>
                      </a:r>
                    </a:p>
                    <a:p>
                      <a:endParaRPr lang="en-US" sz="1200" dirty="0"/>
                    </a:p>
                  </a:txBody>
                  <a:tcPr/>
                </a:tc>
                <a:tc>
                  <a:txBody>
                    <a:bodyPr/>
                    <a:lstStyle/>
                    <a:p>
                      <a:r>
                        <a:rPr lang="en-US" sz="1200" dirty="0"/>
                        <a:t>Average</a:t>
                      </a:r>
                    </a:p>
                    <a:p>
                      <a:endParaRPr lang="en-US" sz="1200" dirty="0"/>
                    </a:p>
                  </a:txBody>
                  <a:tcPr/>
                </a:tc>
                <a:extLst>
                  <a:ext uri="{0D108BD9-81ED-4DB2-BD59-A6C34878D82A}">
                    <a16:rowId xmlns:a16="http://schemas.microsoft.com/office/drawing/2014/main" val="3153382952"/>
                  </a:ext>
                </a:extLst>
              </a:tr>
              <a:tr h="474888">
                <a:tc>
                  <a:txBody>
                    <a:bodyPr/>
                    <a:lstStyle/>
                    <a:p>
                      <a:r>
                        <a:rPr lang="en-US" sz="1200" dirty="0"/>
                        <a:t>MED610</a:t>
                      </a:r>
                    </a:p>
                  </a:txBody>
                  <a:tcPr/>
                </a:tc>
                <a:tc>
                  <a:txBody>
                    <a:bodyPr/>
                    <a:lstStyle/>
                    <a:p>
                      <a:r>
                        <a:rPr lang="en-US" sz="1200" dirty="0"/>
                        <a:t>1 </a:t>
                      </a:r>
                      <a:r>
                        <a:rPr lang="en-US" sz="1200" dirty="0" err="1"/>
                        <a:t>hr</a:t>
                      </a:r>
                      <a:endParaRPr lang="en-US" sz="1200" dirty="0"/>
                    </a:p>
                  </a:txBody>
                  <a:tcPr/>
                </a:tc>
                <a:tc>
                  <a:txBody>
                    <a:bodyPr/>
                    <a:lstStyle/>
                    <a:p>
                      <a:r>
                        <a:rPr lang="en-US" sz="1200" dirty="0"/>
                        <a:t>1 </a:t>
                      </a:r>
                      <a:r>
                        <a:rPr lang="en-US" sz="1200" dirty="0" err="1"/>
                        <a:t>hr</a:t>
                      </a:r>
                      <a:r>
                        <a:rPr lang="en-US" sz="1200" dirty="0"/>
                        <a:t> 7 min</a:t>
                      </a:r>
                    </a:p>
                  </a:txBody>
                  <a:tcPr/>
                </a:tc>
                <a:tc>
                  <a:txBody>
                    <a:bodyPr/>
                    <a:lstStyle/>
                    <a:p>
                      <a:r>
                        <a:rPr lang="en-US" sz="1200" b="1" dirty="0"/>
                        <a:t>1 </a:t>
                      </a:r>
                      <a:r>
                        <a:rPr lang="en-US" sz="1200" b="1" dirty="0" err="1"/>
                        <a:t>hr</a:t>
                      </a:r>
                      <a:r>
                        <a:rPr lang="en-US" sz="1200" b="1" dirty="0"/>
                        <a:t> 4 min </a:t>
                      </a:r>
                    </a:p>
                  </a:txBody>
                  <a:tcPr/>
                </a:tc>
                <a:extLst>
                  <a:ext uri="{0D108BD9-81ED-4DB2-BD59-A6C34878D82A}">
                    <a16:rowId xmlns:a16="http://schemas.microsoft.com/office/drawing/2014/main" val="2012467710"/>
                  </a:ext>
                </a:extLst>
              </a:tr>
              <a:tr h="1044753">
                <a:tc>
                  <a:txBody>
                    <a:bodyPr/>
                    <a:lstStyle/>
                    <a:p>
                      <a:r>
                        <a:rPr lang="en-US" sz="1200" dirty="0"/>
                        <a:t>PDMS (inner)</a:t>
                      </a:r>
                    </a:p>
                    <a:p>
                      <a:r>
                        <a:rPr lang="en-US" sz="1200" dirty="0"/>
                        <a:t>ABS-M30i (outer)</a:t>
                      </a:r>
                    </a:p>
                  </a:txBody>
                  <a:tcPr/>
                </a:tc>
                <a:tc>
                  <a:txBody>
                    <a:bodyPr/>
                    <a:lstStyle/>
                    <a:p>
                      <a:r>
                        <a:rPr lang="en-US" sz="1200" dirty="0"/>
                        <a:t>50 </a:t>
                      </a:r>
                      <a:r>
                        <a:rPr lang="en-US" sz="1200" dirty="0" err="1"/>
                        <a:t>hrs</a:t>
                      </a:r>
                      <a:r>
                        <a:rPr lang="en-US" sz="1200" dirty="0"/>
                        <a:t> 45 min</a:t>
                      </a:r>
                    </a:p>
                  </a:txBody>
                  <a:tcPr/>
                </a:tc>
                <a:tc>
                  <a:txBody>
                    <a:bodyPr/>
                    <a:lstStyle/>
                    <a:p>
                      <a:r>
                        <a:rPr lang="en-US" sz="1200" dirty="0"/>
                        <a:t>~25 </a:t>
                      </a:r>
                      <a:r>
                        <a:rPr lang="en-US" sz="1200" dirty="0" err="1"/>
                        <a:t>hrs</a:t>
                      </a:r>
                      <a:endParaRPr lang="en-US" sz="1200" dirty="0"/>
                    </a:p>
                  </a:txBody>
                  <a:tcPr/>
                </a:tc>
                <a:tc>
                  <a:txBody>
                    <a:bodyPr/>
                    <a:lstStyle/>
                    <a:p>
                      <a:r>
                        <a:rPr lang="en-US" sz="1200" dirty="0"/>
                        <a:t>~</a:t>
                      </a:r>
                      <a:r>
                        <a:rPr lang="en-US" sz="1200" b="1" dirty="0"/>
                        <a:t>38 </a:t>
                      </a:r>
                      <a:r>
                        <a:rPr lang="en-US" sz="1200" b="1" dirty="0" err="1"/>
                        <a:t>hrs</a:t>
                      </a:r>
                      <a:r>
                        <a:rPr lang="en-US" sz="1200" b="1" dirty="0"/>
                        <a:t> </a:t>
                      </a:r>
                    </a:p>
                  </a:txBody>
                  <a:tcPr/>
                </a:tc>
                <a:extLst>
                  <a:ext uri="{0D108BD9-81ED-4DB2-BD59-A6C34878D82A}">
                    <a16:rowId xmlns:a16="http://schemas.microsoft.com/office/drawing/2014/main" val="2735703437"/>
                  </a:ext>
                </a:extLst>
              </a:tr>
            </a:tbl>
          </a:graphicData>
        </a:graphic>
      </p:graphicFrame>
      <p:sp>
        <p:nvSpPr>
          <p:cNvPr id="29" name="TextBox 28">
            <a:extLst>
              <a:ext uri="{FF2B5EF4-FFF2-40B4-BE49-F238E27FC236}">
                <a16:creationId xmlns:a16="http://schemas.microsoft.com/office/drawing/2014/main" id="{64262427-BD42-204B-B058-C864CA6648E3}"/>
              </a:ext>
            </a:extLst>
          </p:cNvPr>
          <p:cNvSpPr txBox="1"/>
          <p:nvPr/>
        </p:nvSpPr>
        <p:spPr>
          <a:xfrm>
            <a:off x="2434897" y="2141854"/>
            <a:ext cx="2230649" cy="307777"/>
          </a:xfrm>
          <a:prstGeom prst="rect">
            <a:avLst/>
          </a:prstGeom>
          <a:noFill/>
        </p:spPr>
        <p:txBody>
          <a:bodyPr wrap="square" rtlCol="0">
            <a:spAutoFit/>
          </a:bodyPr>
          <a:lstStyle/>
          <a:p>
            <a:r>
              <a:rPr lang="en-US" sz="1400" dirty="0">
                <a:solidFill>
                  <a:schemeClr val="accent1">
                    <a:lumMod val="50000"/>
                  </a:schemeClr>
                </a:solidFill>
              </a:rPr>
              <a:t>Time to shell breakage </a:t>
            </a:r>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7164C93-A6B7-7E47-BD9A-7BCF439379D9}"/>
                  </a:ext>
                </a:extLst>
              </p:cNvPr>
              <p:cNvSpPr txBox="1"/>
              <p:nvPr/>
            </p:nvSpPr>
            <p:spPr>
              <a:xfrm>
                <a:off x="4785741" y="1686191"/>
                <a:ext cx="2523311" cy="861774"/>
              </a:xfrm>
              <a:prstGeom prst="rect">
                <a:avLst/>
              </a:prstGeom>
              <a:noFill/>
            </p:spPr>
            <p:txBody>
              <a:bodyPr wrap="square" rtlCol="0">
                <a:spAutoFit/>
              </a:bodyPr>
              <a:lstStyle/>
              <a:p>
                <a:r>
                  <a:rPr lang="en-US" sz="1000" b="1" i="1" dirty="0">
                    <a:solidFill>
                      <a:schemeClr val="accent1">
                        <a:lumMod val="75000"/>
                      </a:schemeClr>
                    </a:solidFill>
                    <a:latin typeface="Cambria Math" panose="02040503050406030204" pitchFamily="18" charset="0"/>
                  </a:rPr>
                  <a:t>Parameters used: </a:t>
                </a:r>
              </a:p>
              <a:p>
                <a14:m>
                  <m:oMath xmlns:m="http://schemas.openxmlformats.org/officeDocument/2006/math">
                    <m:r>
                      <a:rPr lang="en-US" sz="1000" b="0" i="1" smtClean="0">
                        <a:latin typeface="Cambria Math" panose="02040503050406030204" pitchFamily="18" charset="0"/>
                      </a:rPr>
                      <m:t>𝑃𝑜𝑤𝑒𝑟</m:t>
                    </m:r>
                    <m:r>
                      <a:rPr lang="en-US" sz="1000" b="0" i="1" smtClean="0">
                        <a:latin typeface="Cambria Math" panose="02040503050406030204" pitchFamily="18" charset="0"/>
                      </a:rPr>
                      <m:t> </m:t>
                    </m:r>
                    <m:r>
                      <a:rPr lang="en-US" sz="1000" b="0" i="1" smtClean="0">
                        <a:latin typeface="Cambria Math" panose="02040503050406030204" pitchFamily="18" charset="0"/>
                      </a:rPr>
                      <m:t>𝑛𝑢𝑚𝑏𝑒𝑟</m:t>
                    </m:r>
                    <m:r>
                      <a:rPr lang="en-US" sz="1000" b="0" i="1" smtClean="0">
                        <a:latin typeface="Cambria Math" panose="02040503050406030204" pitchFamily="18" charset="0"/>
                      </a:rPr>
                      <m:t>; </m:t>
                    </m:r>
                    <m:r>
                      <a:rPr lang="en-US" sz="1000" b="0" i="1" smtClean="0">
                        <a:latin typeface="Cambria Math" panose="02040503050406030204" pitchFamily="18" charset="0"/>
                      </a:rPr>
                      <m:t>𝑁𝑝</m:t>
                    </m:r>
                  </m:oMath>
                </a14:m>
                <a:r>
                  <a:rPr lang="en-US" sz="1000" dirty="0"/>
                  <a:t>= 6 (Rushton Turbine)</a:t>
                </a:r>
              </a:p>
              <a:p>
                <a14:m>
                  <m:oMath xmlns:m="http://schemas.openxmlformats.org/officeDocument/2006/math">
                    <m:r>
                      <a:rPr lang="en-US" sz="1000" b="0" i="1" smtClean="0">
                        <a:latin typeface="Cambria Math" panose="02040503050406030204" pitchFamily="18" charset="0"/>
                      </a:rPr>
                      <m:t>𝑊𝑎𝑡𝑒𝑟</m:t>
                    </m:r>
                    <m:r>
                      <a:rPr lang="en-US" sz="1000" b="0" i="1" smtClean="0">
                        <a:latin typeface="Cambria Math" panose="02040503050406030204" pitchFamily="18" charset="0"/>
                      </a:rPr>
                      <m:t> </m:t>
                    </m:r>
                    <m:r>
                      <a:rPr lang="en-US" sz="1000" b="0" i="1" smtClean="0">
                        <a:latin typeface="Cambria Math" panose="02040503050406030204" pitchFamily="18" charset="0"/>
                      </a:rPr>
                      <m:t>𝑑𝑒𝑛𝑠𝑖𝑡𝑦</m:t>
                    </m:r>
                    <m:r>
                      <a:rPr lang="en-US" sz="1000" b="0" i="1" smtClean="0">
                        <a:latin typeface="Cambria Math" panose="02040503050406030204" pitchFamily="18" charset="0"/>
                      </a:rPr>
                      <m:t>; </m:t>
                    </m:r>
                    <m:r>
                      <m:rPr>
                        <m:sty m:val="p"/>
                      </m:rPr>
                      <a:rPr lang="el-GR" sz="1000" b="0" i="1" smtClean="0">
                        <a:latin typeface="Cambria Math" panose="02040503050406030204" pitchFamily="18" charset="0"/>
                      </a:rPr>
                      <m:t>ρ</m:t>
                    </m:r>
                  </m:oMath>
                </a14:m>
                <a:r>
                  <a:rPr lang="en-US" sz="1000" dirty="0"/>
                  <a:t> = 1000 g/m</a:t>
                </a:r>
                <a:r>
                  <a:rPr lang="en-US" sz="1000" baseline="30000" dirty="0"/>
                  <a:t>3</a:t>
                </a:r>
              </a:p>
              <a:p>
                <a:endParaRPr lang="en-US" sz="1000" dirty="0"/>
              </a:p>
              <a:p>
                <a:endParaRPr lang="en-US" sz="1000" dirty="0"/>
              </a:p>
            </p:txBody>
          </p:sp>
        </mc:Choice>
        <mc:Fallback>
          <p:sp>
            <p:nvSpPr>
              <p:cNvPr id="30" name="TextBox 29">
                <a:extLst>
                  <a:ext uri="{FF2B5EF4-FFF2-40B4-BE49-F238E27FC236}">
                    <a16:creationId xmlns:a16="http://schemas.microsoft.com/office/drawing/2014/main" id="{E7164C93-A6B7-7E47-BD9A-7BCF439379D9}"/>
                  </a:ext>
                </a:extLst>
              </p:cNvPr>
              <p:cNvSpPr txBox="1">
                <a:spLocks noRot="1" noChangeAspect="1" noMove="1" noResize="1" noEditPoints="1" noAdjustHandles="1" noChangeArrowheads="1" noChangeShapeType="1" noTextEdit="1"/>
              </p:cNvSpPr>
              <p:nvPr/>
            </p:nvSpPr>
            <p:spPr>
              <a:xfrm>
                <a:off x="4785741" y="1686191"/>
                <a:ext cx="2523311" cy="86177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DB991FA2-48FD-BD46-A985-26A4C5A6C17F}"/>
                  </a:ext>
                </a:extLst>
              </p:cNvPr>
              <p:cNvSpPr/>
              <p:nvPr/>
            </p:nvSpPr>
            <p:spPr>
              <a:xfrm>
                <a:off x="4778674" y="1994886"/>
                <a:ext cx="4066901" cy="861774"/>
              </a:xfrm>
              <a:prstGeom prst="rect">
                <a:avLst/>
              </a:prstGeom>
            </p:spPr>
            <p:txBody>
              <a:bodyPr wrap="square">
                <a:spAutoFit/>
              </a:bodyPr>
              <a:lstStyle/>
              <a:p>
                <a:endParaRPr lang="en-US" sz="1000" dirty="0"/>
              </a:p>
              <a:p>
                <a14:m>
                  <m:oMath xmlns:m="http://schemas.openxmlformats.org/officeDocument/2006/math">
                    <m:r>
                      <a:rPr lang="en-US" sz="1000" b="0" i="1" smtClean="0">
                        <a:latin typeface="Cambria Math" panose="02040503050406030204" pitchFamily="18" charset="0"/>
                      </a:rPr>
                      <m:t>𝐴𝑔𝑖𝑡𝑎𝑡𝑖𝑜𝑛</m:t>
                    </m:r>
                    <m:r>
                      <a:rPr lang="en-US" sz="1000" b="0" i="1" smtClean="0">
                        <a:latin typeface="Cambria Math" panose="02040503050406030204" pitchFamily="18" charset="0"/>
                      </a:rPr>
                      <m:t> </m:t>
                    </m:r>
                    <m:r>
                      <a:rPr lang="en-US" sz="1000" b="0" i="1" smtClean="0">
                        <a:latin typeface="Cambria Math" panose="02040503050406030204" pitchFamily="18" charset="0"/>
                      </a:rPr>
                      <m:t>𝑠𝑝𝑒𝑒𝑑</m:t>
                    </m:r>
                    <m:r>
                      <a:rPr lang="en-US" sz="1000" b="0" i="1" smtClean="0">
                        <a:latin typeface="Cambria Math" panose="02040503050406030204" pitchFamily="18" charset="0"/>
                      </a:rPr>
                      <m:t>;</m:t>
                    </m:r>
                    <m:r>
                      <a:rPr lang="en-US" sz="1000" b="0" i="1" smtClean="0">
                        <a:latin typeface="Cambria Math" panose="02040503050406030204" pitchFamily="18" charset="0"/>
                      </a:rPr>
                      <m:t>𝑁</m:t>
                    </m:r>
                    <m:r>
                      <a:rPr lang="en-US" sz="1000" b="0" i="1" baseline="30000" smtClean="0">
                        <a:latin typeface="Cambria Math" panose="02040503050406030204" pitchFamily="18" charset="0"/>
                      </a:rPr>
                      <m:t>3</m:t>
                    </m:r>
                    <m:r>
                      <a:rPr lang="en-US" sz="1000" b="0" i="1" smtClean="0">
                        <a:latin typeface="Cambria Math" panose="02040503050406030204" pitchFamily="18" charset="0"/>
                      </a:rPr>
                      <m:t>=</m:t>
                    </m:r>
                  </m:oMath>
                </a14:m>
                <a:r>
                  <a:rPr lang="en-US" sz="1000" b="0" dirty="0"/>
                  <a:t>  100 rpm </a:t>
                </a:r>
              </a:p>
              <a:p>
                <a14:m>
                  <m:oMath xmlns:m="http://schemas.openxmlformats.org/officeDocument/2006/math">
                    <m:r>
                      <a:rPr lang="en-US" sz="1000" b="0" i="1" smtClean="0">
                        <a:latin typeface="Cambria Math" panose="02040503050406030204" pitchFamily="18" charset="0"/>
                      </a:rPr>
                      <m:t>𝐼𝑚𝑝𝑒𝑙𝑙𝑒𝑟</m:t>
                    </m:r>
                    <m:r>
                      <a:rPr lang="en-US" sz="1000" b="0" i="1" smtClean="0">
                        <a:latin typeface="Cambria Math" panose="02040503050406030204" pitchFamily="18" charset="0"/>
                      </a:rPr>
                      <m:t> </m:t>
                    </m:r>
                    <m:r>
                      <a:rPr lang="en-US" sz="1000" b="0" i="1" smtClean="0">
                        <a:latin typeface="Cambria Math" panose="02040503050406030204" pitchFamily="18" charset="0"/>
                      </a:rPr>
                      <m:t>𝑜𝑢𝑡𝑒𝑟</m:t>
                    </m:r>
                    <m:r>
                      <a:rPr lang="en-US" sz="1000" b="0" i="1" smtClean="0">
                        <a:latin typeface="Cambria Math" panose="02040503050406030204" pitchFamily="18" charset="0"/>
                      </a:rPr>
                      <m:t> </m:t>
                    </m:r>
                    <m:r>
                      <a:rPr lang="en-US" sz="1000" b="0" i="1" smtClean="0">
                        <a:latin typeface="Cambria Math" panose="02040503050406030204" pitchFamily="18" charset="0"/>
                      </a:rPr>
                      <m:t>𝑑𝑖𝑎𝑚𝑒𝑡𝑒𝑟</m:t>
                    </m:r>
                    <m:r>
                      <a:rPr lang="en-US" sz="1000" b="0" i="1" smtClean="0">
                        <a:latin typeface="Cambria Math" panose="02040503050406030204" pitchFamily="18" charset="0"/>
                      </a:rPr>
                      <m:t>; </m:t>
                    </m:r>
                    <m:r>
                      <a:rPr lang="en-US" sz="1000" b="0" i="1" smtClean="0">
                        <a:latin typeface="Cambria Math" panose="02040503050406030204" pitchFamily="18" charset="0"/>
                      </a:rPr>
                      <m:t>𝑑</m:t>
                    </m:r>
                    <m:r>
                      <a:rPr lang="en-US" sz="1000" b="0" i="1" baseline="30000" smtClean="0">
                        <a:latin typeface="Cambria Math" panose="02040503050406030204" pitchFamily="18" charset="0"/>
                      </a:rPr>
                      <m:t>3</m:t>
                    </m:r>
                  </m:oMath>
                </a14:m>
                <a:r>
                  <a:rPr lang="en-US" sz="1000" b="0" dirty="0"/>
                  <a:t>= 76 mm</a:t>
                </a:r>
              </a:p>
              <a:p>
                <a14:m>
                  <m:oMath xmlns:m="http://schemas.openxmlformats.org/officeDocument/2006/math">
                    <m:r>
                      <a:rPr lang="en-US" sz="1000" b="0" i="1" smtClean="0">
                        <a:latin typeface="Cambria Math" panose="02040503050406030204" pitchFamily="18" charset="0"/>
                      </a:rPr>
                      <m:t>𝐹𝑢𝑙𝑙</m:t>
                    </m:r>
                    <m:r>
                      <a:rPr lang="en-US" sz="1000" b="0" i="1" smtClean="0">
                        <a:latin typeface="Cambria Math" panose="02040503050406030204" pitchFamily="18" charset="0"/>
                      </a:rPr>
                      <m:t> </m:t>
                    </m:r>
                    <m:r>
                      <a:rPr lang="en-US" sz="1000" b="0" i="1" smtClean="0">
                        <a:latin typeface="Cambria Math" panose="02040503050406030204" pitchFamily="18" charset="0"/>
                      </a:rPr>
                      <m:t>𝑤𝑜𝑟𝑘𝑖𝑛𝑔</m:t>
                    </m:r>
                    <m:r>
                      <a:rPr lang="en-US" sz="1000" b="0" i="1" smtClean="0">
                        <a:latin typeface="Cambria Math" panose="02040503050406030204" pitchFamily="18" charset="0"/>
                      </a:rPr>
                      <m:t> </m:t>
                    </m:r>
                    <m:r>
                      <a:rPr lang="en-US" sz="1000" b="0" i="1" smtClean="0">
                        <a:latin typeface="Cambria Math" panose="02040503050406030204" pitchFamily="18" charset="0"/>
                      </a:rPr>
                      <m:t>𝑣𝑜𝑙𝑢𝑚𝑒</m:t>
                    </m:r>
                    <m:r>
                      <a:rPr lang="en-US" sz="1000" b="0" i="1" smtClean="0">
                        <a:latin typeface="Cambria Math" panose="02040503050406030204" pitchFamily="18" charset="0"/>
                      </a:rPr>
                      <m:t>; </m:t>
                    </m:r>
                    <m:r>
                      <a:rPr lang="en-US" sz="1000" b="0" i="1" smtClean="0">
                        <a:latin typeface="Cambria Math" panose="02040503050406030204" pitchFamily="18" charset="0"/>
                      </a:rPr>
                      <m:t>𝑉</m:t>
                    </m:r>
                  </m:oMath>
                </a14:m>
                <a:r>
                  <a:rPr lang="en-US" sz="1000" dirty="0"/>
                  <a:t>= 7L</a:t>
                </a:r>
              </a:p>
              <a:p>
                <a:endParaRPr lang="en-US" sz="1000" dirty="0"/>
              </a:p>
            </p:txBody>
          </p:sp>
        </mc:Choice>
        <mc:Fallback>
          <p:sp>
            <p:nvSpPr>
              <p:cNvPr id="31" name="Rectangle 30">
                <a:extLst>
                  <a:ext uri="{FF2B5EF4-FFF2-40B4-BE49-F238E27FC236}">
                    <a16:creationId xmlns:a16="http://schemas.microsoft.com/office/drawing/2014/main" id="{DB991FA2-48FD-BD46-A985-26A4C5A6C17F}"/>
                  </a:ext>
                </a:extLst>
              </p:cNvPr>
              <p:cNvSpPr>
                <a:spLocks noRot="1" noChangeAspect="1" noMove="1" noResize="1" noEditPoints="1" noAdjustHandles="1" noChangeArrowheads="1" noChangeShapeType="1" noTextEdit="1"/>
              </p:cNvSpPr>
              <p:nvPr/>
            </p:nvSpPr>
            <p:spPr>
              <a:xfrm>
                <a:off x="4778674" y="1994886"/>
                <a:ext cx="4066901" cy="861774"/>
              </a:xfrm>
              <a:prstGeom prst="rect">
                <a:avLst/>
              </a:prstGeom>
              <a:blipFill>
                <a:blip r:embed="rId11"/>
                <a:stretch>
                  <a:fillRect/>
                </a:stretch>
              </a:blipFill>
            </p:spPr>
            <p:txBody>
              <a:bodyPr/>
              <a:lstStyle/>
              <a:p>
                <a:r>
                  <a:rPr lang="en-US">
                    <a:noFill/>
                  </a:rPr>
                  <a:t> </a:t>
                </a:r>
              </a:p>
            </p:txBody>
          </p:sp>
        </mc:Fallback>
      </mc:AlternateContent>
      <p:pic>
        <p:nvPicPr>
          <p:cNvPr id="12" name="Audio 11">
            <a:hlinkClick r:id="" action="ppaction://media"/>
            <a:extLst>
              <a:ext uri="{FF2B5EF4-FFF2-40B4-BE49-F238E27FC236}">
                <a16:creationId xmlns:a16="http://schemas.microsoft.com/office/drawing/2014/main" id="{35CDABD9-D284-CD43-BA62-B628B3FEEC3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2528372"/>
      </p:ext>
    </p:extLst>
  </p:cSld>
  <p:clrMapOvr>
    <a:masterClrMapping/>
  </p:clrMapOvr>
  <mc:AlternateContent xmlns:mc="http://schemas.openxmlformats.org/markup-compatibility/2006">
    <mc:Choice xmlns:p14="http://schemas.microsoft.com/office/powerpoint/2010/main" Requires="p14">
      <p:transition spd="slow" p14:dur="2000" advTm="80527"/>
    </mc:Choice>
    <mc:Fallback>
      <p:transition spd="slow" advTm="8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18" y="290073"/>
            <a:ext cx="7719322" cy="1143000"/>
          </a:xfrm>
        </p:spPr>
        <p:txBody>
          <a:bodyPr>
            <a:noAutofit/>
          </a:bodyPr>
          <a:lstStyle/>
          <a:p>
            <a:r>
              <a:rPr lang="en-US" b="1" dirty="0">
                <a:solidFill>
                  <a:srgbClr val="000090"/>
                </a:solidFill>
              </a:rPr>
              <a:t>Timeline &amp; Milestone Map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8100323"/>
              </p:ext>
            </p:extLst>
          </p:nvPr>
        </p:nvGraphicFramePr>
        <p:xfrm>
          <a:off x="1350095" y="1460500"/>
          <a:ext cx="7378268" cy="4891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3942080" y="6524308"/>
            <a:ext cx="1265090" cy="338554"/>
          </a:xfrm>
          <a:prstGeom prst="rect">
            <a:avLst/>
          </a:prstGeom>
          <a:noFill/>
        </p:spPr>
        <p:txBody>
          <a:bodyPr wrap="none" rtlCol="0">
            <a:spAutoFit/>
          </a:bodyPr>
          <a:lstStyle/>
          <a:p>
            <a:r>
              <a:rPr lang="en-US" sz="1600"/>
              <a:t>Confidential</a:t>
            </a:r>
          </a:p>
        </p:txBody>
      </p:sp>
      <p:grpSp>
        <p:nvGrpSpPr>
          <p:cNvPr id="15" name="Group 14"/>
          <p:cNvGrpSpPr/>
          <p:nvPr/>
        </p:nvGrpSpPr>
        <p:grpSpPr>
          <a:xfrm>
            <a:off x="-4335" y="-4647"/>
            <a:ext cx="938719" cy="6656680"/>
            <a:chOff x="-4335" y="-4647"/>
            <a:chExt cx="938719" cy="6656680"/>
          </a:xfrm>
        </p:grpSpPr>
        <p:pic>
          <p:nvPicPr>
            <p:cNvPr id="16" name="Picture 15" descr="NSF.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463" y="5734169"/>
              <a:ext cx="914400" cy="921327"/>
            </a:xfrm>
            <a:prstGeom prst="rect">
              <a:avLst/>
            </a:prstGeom>
          </p:spPr>
        </p:pic>
        <p:grpSp>
          <p:nvGrpSpPr>
            <p:cNvPr id="17" name="Group 16"/>
            <p:cNvGrpSpPr>
              <a:grpSpLocks noChangeAspect="1"/>
            </p:cNvGrpSpPr>
            <p:nvPr/>
          </p:nvGrpSpPr>
          <p:grpSpPr>
            <a:xfrm rot="16200000">
              <a:off x="-2361428" y="2352446"/>
              <a:ext cx="5652905" cy="938719"/>
              <a:chOff x="325118" y="2690361"/>
              <a:chExt cx="6178995" cy="1026083"/>
            </a:xfrm>
          </p:grpSpPr>
          <p:sp>
            <p:nvSpPr>
              <p:cNvPr id="18" name="Rectangle 17"/>
              <p:cNvSpPr/>
              <p:nvPr/>
            </p:nvSpPr>
            <p:spPr>
              <a:xfrm rot="5400000">
                <a:off x="2914007" y="106209"/>
                <a:ext cx="999501" cy="6177280"/>
              </a:xfrm>
              <a:prstGeom prst="rect">
                <a:avLst/>
              </a:prstGeom>
              <a:solidFill>
                <a:srgbClr val="F8DE28"/>
              </a:solidFill>
              <a:ln>
                <a:solidFill>
                  <a:srgbClr val="FBEC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AMBIC-horizontal.png"/>
              <p:cNvPicPr>
                <a:picLocks noChangeAspect="1"/>
              </p:cNvPicPr>
              <p:nvPr/>
            </p:nvPicPr>
            <p:blipFill rotWithShape="1">
              <a:blip r:embed="rId10">
                <a:extLst>
                  <a:ext uri="{28A0092B-C50C-407E-A947-70E740481C1C}">
                    <a14:useLocalDpi xmlns:a14="http://schemas.microsoft.com/office/drawing/2010/main" val="0"/>
                  </a:ext>
                </a:extLst>
              </a:blip>
              <a:srcRect r="38824"/>
              <a:stretch/>
            </p:blipFill>
            <p:spPr>
              <a:xfrm>
                <a:off x="395795" y="2834194"/>
                <a:ext cx="3356340" cy="737618"/>
              </a:xfrm>
              <a:prstGeom prst="rect">
                <a:avLst/>
              </a:prstGeom>
              <a:solidFill>
                <a:schemeClr val="accent3">
                  <a:lumMod val="75000"/>
                </a:schemeClr>
              </a:solidFill>
              <a:ln>
                <a:noFill/>
              </a:ln>
            </p:spPr>
          </p:pic>
          <p:sp>
            <p:nvSpPr>
              <p:cNvPr id="20" name="TextBox 19"/>
              <p:cNvSpPr txBox="1"/>
              <p:nvPr/>
            </p:nvSpPr>
            <p:spPr>
              <a:xfrm>
                <a:off x="3702014" y="2690361"/>
                <a:ext cx="2802099" cy="1026083"/>
              </a:xfrm>
              <a:prstGeom prst="rect">
                <a:avLst/>
              </a:prstGeom>
              <a:solidFill>
                <a:srgbClr val="F8DE28"/>
              </a:solidFill>
              <a:ln>
                <a:noFill/>
              </a:ln>
            </p:spPr>
            <p:txBody>
              <a:bodyPr wrap="none" rtlCol="0">
                <a:spAutoFit/>
              </a:bodyPr>
              <a:lstStyle/>
              <a:p>
                <a:r>
                  <a:rPr lang="en-US" sz="1100" b="1" dirty="0">
                    <a:solidFill>
                      <a:srgbClr val="211D7D"/>
                    </a:solidFill>
                  </a:rPr>
                  <a:t>Johns Hopkins University</a:t>
                </a:r>
              </a:p>
              <a:p>
                <a:r>
                  <a:rPr lang="en-US" sz="1100" b="1" dirty="0">
                    <a:solidFill>
                      <a:srgbClr val="211D7D"/>
                    </a:solidFill>
                  </a:rPr>
                  <a:t>Clemson University</a:t>
                </a:r>
              </a:p>
              <a:p>
                <a:r>
                  <a:rPr lang="en-US" sz="1100" b="1" dirty="0">
                    <a:solidFill>
                      <a:srgbClr val="211D7D"/>
                    </a:solidFill>
                  </a:rPr>
                  <a:t>University of Delaware</a:t>
                </a:r>
              </a:p>
              <a:p>
                <a:r>
                  <a:rPr lang="en-US" sz="1100" b="1" dirty="0">
                    <a:solidFill>
                      <a:srgbClr val="211D7D"/>
                    </a:solidFill>
                  </a:rPr>
                  <a:t>University of Massachusetts Lowell</a:t>
                </a:r>
              </a:p>
              <a:p>
                <a:r>
                  <a:rPr lang="en-US" sz="1100" b="1" dirty="0">
                    <a:solidFill>
                      <a:srgbClr val="211D7D"/>
                    </a:solidFill>
                  </a:rPr>
                  <a:t>University of Maryland</a:t>
                </a:r>
              </a:p>
            </p:txBody>
          </p:sp>
        </p:grpSp>
      </p:grpSp>
      <p:pic>
        <p:nvPicPr>
          <p:cNvPr id="5" name="Audio 4">
            <a:hlinkClick r:id="" action="ppaction://media"/>
            <a:extLst>
              <a:ext uri="{FF2B5EF4-FFF2-40B4-BE49-F238E27FC236}">
                <a16:creationId xmlns:a16="http://schemas.microsoft.com/office/drawing/2014/main" id="{25456223-FC26-FD41-9DAA-203AD82214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18732271"/>
      </p:ext>
    </p:extLst>
  </p:cSld>
  <p:clrMapOvr>
    <a:masterClrMapping/>
  </p:clrMapOvr>
  <mc:AlternateContent xmlns:mc="http://schemas.openxmlformats.org/markup-compatibility/2006">
    <mc:Choice xmlns:p14="http://schemas.microsoft.com/office/powerpoint/2010/main" Requires="p14">
      <p:transition spd="slow" p14:dur="2000" advTm="31166"/>
    </mc:Choice>
    <mc:Fallback>
      <p:transition spd="slow" advTm="3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6122</TotalTime>
  <Words>1022</Words>
  <Application>Microsoft Macintosh PowerPoint</Application>
  <PresentationFormat>On-screen Show (4:3)</PresentationFormat>
  <Paragraphs>220</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Cambria Math</vt:lpstr>
      <vt:lpstr>Symbol</vt:lpstr>
      <vt:lpstr>Office Theme</vt:lpstr>
      <vt:lpstr>PowerPoint Presentation</vt:lpstr>
      <vt:lpstr>Goals &amp; Objectives</vt:lpstr>
      <vt:lpstr>Identify Business  Value Deliverables</vt:lpstr>
      <vt:lpstr>Key Research Results</vt:lpstr>
      <vt:lpstr>bPod Version 1 </vt:lpstr>
      <vt:lpstr>bPod Version 2</vt:lpstr>
      <vt:lpstr>Challenges, Risks &amp; Mitigation Strategies</vt:lpstr>
      <vt:lpstr>Robustness Testing - Results</vt:lpstr>
      <vt:lpstr>Timeline &amp; Milestone Map</vt:lpstr>
      <vt:lpstr>Signature Achievements </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Mammalian Biomanufacturing Innovation Center (AMBIC) I/UCRC Planning Process</dc:title>
  <dc:creator>Sarah Harcum</dc:creator>
  <cp:lastModifiedBy> </cp:lastModifiedBy>
  <cp:revision>184</cp:revision>
  <cp:lastPrinted>2019-03-15T21:10:06Z</cp:lastPrinted>
  <dcterms:created xsi:type="dcterms:W3CDTF">2014-08-01T14:15:11Z</dcterms:created>
  <dcterms:modified xsi:type="dcterms:W3CDTF">2020-08-27T21:13:34Z</dcterms:modified>
</cp:coreProperties>
</file>