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3" r:id="rId2"/>
    <p:sldId id="389" r:id="rId3"/>
    <p:sldId id="391" r:id="rId4"/>
    <p:sldId id="390" r:id="rId5"/>
    <p:sldId id="392" r:id="rId6"/>
    <p:sldId id="387" r:id="rId7"/>
    <p:sldId id="393" r:id="rId8"/>
    <p:sldId id="394" r:id="rId9"/>
    <p:sldId id="395" r:id="rId10"/>
    <p:sldId id="399" r:id="rId11"/>
    <p:sldId id="400" r:id="rId12"/>
    <p:sldId id="398" r:id="rId13"/>
    <p:sldId id="396" r:id="rId14"/>
    <p:sldId id="397" r:id="rId15"/>
    <p:sldId id="401" r:id="rId16"/>
    <p:sldId id="262" r:id="rId17"/>
    <p:sldId id="257" r:id="rId18"/>
    <p:sldId id="402" r:id="rId19"/>
    <p:sldId id="403" r:id="rId20"/>
    <p:sldId id="404" r:id="rId21"/>
    <p:sldId id="3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/Outline" id="{23D291F0-A9FF-A44F-896B-019D62A4FDAA}">
          <p14:sldIdLst>
            <p14:sldId id="283"/>
            <p14:sldId id="389"/>
            <p14:sldId id="391"/>
            <p14:sldId id="390"/>
            <p14:sldId id="392"/>
            <p14:sldId id="387"/>
            <p14:sldId id="393"/>
            <p14:sldId id="394"/>
            <p14:sldId id="395"/>
            <p14:sldId id="399"/>
            <p14:sldId id="400"/>
            <p14:sldId id="398"/>
            <p14:sldId id="396"/>
            <p14:sldId id="397"/>
            <p14:sldId id="401"/>
            <p14:sldId id="262"/>
            <p14:sldId id="257"/>
            <p14:sldId id="402"/>
            <p14:sldId id="403"/>
            <p14:sldId id="404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1"/>
    <p:restoredTop sz="94593"/>
  </p:normalViewPr>
  <p:slideViewPr>
    <p:cSldViewPr snapToGrid="0">
      <p:cViewPr varScale="1">
        <p:scale>
          <a:sx n="41" d="100"/>
          <a:sy n="41" d="100"/>
        </p:scale>
        <p:origin x="208" y="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vin/Dropbox/Documents/Research/nutrient_concentrates/Nutrient_Concentrates/HPLC/Data/SERINE/analysis/serine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vin/Dropbox/Documents/Research/nutrient_concentrates/Nutrient_Concentrates/HPLC/Data/ALANINE/analysis/alanine_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vin/Dropbox/Documents/Research/nutrient_concentrates/Nutrient_Concentrates/HPLC/Data/ASPARAGINE/analysis/asparagine_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Serine</a:t>
            </a:r>
            <a:r>
              <a:rPr lang="en-US" sz="1800" b="1" baseline="0">
                <a:solidFill>
                  <a:schemeClr val="tx1"/>
                </a:solidFill>
              </a:rPr>
              <a:t> </a:t>
            </a:r>
            <a:r>
              <a:rPr lang="en-US" sz="1800" b="1">
                <a:solidFill>
                  <a:schemeClr val="tx1"/>
                </a:solidFill>
              </a:rPr>
              <a:t>Concentration</a:t>
            </a:r>
            <a:r>
              <a:rPr lang="en-US" sz="1800" b="1" baseline="0">
                <a:solidFill>
                  <a:schemeClr val="tx1"/>
                </a:solidFill>
              </a:rPr>
              <a:t> vs. Peak Area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Calibration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19050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20224513034742395"/>
                  <c:y val="3.043026947864199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Sheet1!$E$4:$E$6</c:f>
              <c:numCache>
                <c:formatCode>General</c:formatCode>
                <c:ptCount val="3"/>
                <c:pt idx="0">
                  <c:v>0.54116132175607712</c:v>
                </c:pt>
                <c:pt idx="1">
                  <c:v>0.27992822353242758</c:v>
                </c:pt>
                <c:pt idx="2">
                  <c:v>1.0664025230573519</c:v>
                </c:pt>
              </c:numCache>
            </c:numRef>
          </c:xVal>
          <c:yVal>
            <c:numRef>
              <c:f>Sheet1!$J$4:$J$6</c:f>
              <c:numCache>
                <c:formatCode>0.0</c:formatCode>
                <c:ptCount val="3"/>
                <c:pt idx="0">
                  <c:v>502.48452666666662</c:v>
                </c:pt>
                <c:pt idx="1">
                  <c:v>334.38525250000004</c:v>
                </c:pt>
                <c:pt idx="2">
                  <c:v>937.03554333333329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68-BE44-96D0-76A84CC667E6}"/>
            </c:ext>
          </c:extLst>
        </c:ser>
        <c:ser>
          <c:idx val="1"/>
          <c:order val="1"/>
          <c:tx>
            <c:v>Saturation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Sheet1!$L$20:$L$21</c:f>
              <c:numCache>
                <c:formatCode>General</c:formatCode>
                <c:ptCount val="2"/>
                <c:pt idx="0">
                  <c:v>0.56024426649866821</c:v>
                </c:pt>
                <c:pt idx="1">
                  <c:v>0.81491927782751428</c:v>
                </c:pt>
              </c:numCache>
            </c:numRef>
          </c:xVal>
          <c:yVal>
            <c:numRef>
              <c:f>Sheet1!$M$20:$M$21</c:f>
              <c:numCache>
                <c:formatCode>General</c:formatCode>
                <c:ptCount val="2"/>
                <c:pt idx="0">
                  <c:v>506.89220499999999</c:v>
                </c:pt>
                <c:pt idx="1">
                  <c:v>737.31451499999991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168-BE44-96D0-76A84CC66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7259424"/>
        <c:axId val="1227261104"/>
      </c:scatterChart>
      <c:valAx>
        <c:axId val="1227259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Concentration (mg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 Serine/g H2O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261104"/>
        <c:crosses val="autoZero"/>
        <c:crossBetween val="midCat"/>
      </c:valAx>
      <c:valAx>
        <c:axId val="122726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Peak Area (mAU*s)</a:t>
                </a:r>
              </a:p>
            </c:rich>
          </c:tx>
          <c:layout>
            <c:manualLayout>
              <c:xMode val="edge"/>
              <c:yMode val="edge"/>
              <c:x val="1.5936254980079681E-2"/>
              <c:y val="0.283358175545782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259424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Alanine</a:t>
            </a:r>
            <a:r>
              <a:rPr lang="en-US" sz="1800" b="1" baseline="0">
                <a:solidFill>
                  <a:schemeClr val="tx1"/>
                </a:solidFill>
              </a:rPr>
              <a:t> </a:t>
            </a:r>
            <a:r>
              <a:rPr lang="en-US" sz="1800" b="1">
                <a:solidFill>
                  <a:schemeClr val="tx1"/>
                </a:solidFill>
              </a:rPr>
              <a:t>Concentration</a:t>
            </a:r>
            <a:r>
              <a:rPr lang="en-US" sz="1800" b="1" baseline="0">
                <a:solidFill>
                  <a:schemeClr val="tx1"/>
                </a:solidFill>
              </a:rPr>
              <a:t> vs. Peak Area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Calibration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19050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backward val="0.18000000000000002"/>
            <c:intercept val="0"/>
            <c:dispRSqr val="1"/>
            <c:dispEq val="1"/>
            <c:trendlineLbl>
              <c:layout>
                <c:manualLayout>
                  <c:x val="-0.20224513034742395"/>
                  <c:y val="3.043026947864199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Sheet1!$D$4:$D$7</c:f>
              <c:numCache>
                <c:formatCode>General</c:formatCode>
                <c:ptCount val="4"/>
                <c:pt idx="0">
                  <c:v>0.86151476595459719</c:v>
                </c:pt>
                <c:pt idx="1">
                  <c:v>0.1798416319957053</c:v>
                </c:pt>
                <c:pt idx="2">
                  <c:v>0.39933735588837405</c:v>
                </c:pt>
              </c:numCache>
            </c:numRef>
          </c:xVal>
          <c:yVal>
            <c:numRef>
              <c:f>Sheet1!$L$4:$L$7</c:f>
              <c:numCache>
                <c:formatCode>0.0</c:formatCode>
                <c:ptCount val="4"/>
                <c:pt idx="1">
                  <c:v>374.32715333333334</c:v>
                </c:pt>
                <c:pt idx="2">
                  <c:v>786.90863999999999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308-7644-A818-D222AF894908}"/>
            </c:ext>
          </c:extLst>
        </c:ser>
        <c:ser>
          <c:idx val="1"/>
          <c:order val="1"/>
          <c:tx>
            <c:v>Saturation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Sheet1!$L$20:$L$27</c:f>
              <c:numCache>
                <c:formatCode>General</c:formatCode>
                <c:ptCount val="8"/>
                <c:pt idx="0">
                  <c:v>0.37510313191232658</c:v>
                </c:pt>
                <c:pt idx="1">
                  <c:v>0.37412856927408</c:v>
                </c:pt>
                <c:pt idx="2">
                  <c:v>0.36933673336014478</c:v>
                </c:pt>
                <c:pt idx="3">
                  <c:v>0.37034105670621353</c:v>
                </c:pt>
                <c:pt idx="4">
                  <c:v>0.19705541926402573</c:v>
                </c:pt>
                <c:pt idx="5">
                  <c:v>0.19252420571083853</c:v>
                </c:pt>
                <c:pt idx="6">
                  <c:v>0.19201492559823044</c:v>
                </c:pt>
                <c:pt idx="7">
                  <c:v>0.19352756384476172</c:v>
                </c:pt>
              </c:numCache>
            </c:numRef>
          </c:xVal>
          <c:yVal>
            <c:numRef>
              <c:f>Sheet1!$M$20:$M$27</c:f>
              <c:numCache>
                <c:formatCode>General</c:formatCode>
                <c:ptCount val="8"/>
                <c:pt idx="0">
                  <c:v>746.15515000000005</c:v>
                </c:pt>
                <c:pt idx="1">
                  <c:v>744.21654999999998</c:v>
                </c:pt>
                <c:pt idx="2">
                  <c:v>734.68462999999997</c:v>
                </c:pt>
                <c:pt idx="3">
                  <c:v>736.68242999999995</c:v>
                </c:pt>
                <c:pt idx="4">
                  <c:v>391.98264</c:v>
                </c:pt>
                <c:pt idx="5">
                  <c:v>382.96915000000001</c:v>
                </c:pt>
                <c:pt idx="6">
                  <c:v>381.95609000000002</c:v>
                </c:pt>
                <c:pt idx="7">
                  <c:v>384.96503000000001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308-7644-A818-D222AF894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7259424"/>
        <c:axId val="1227261104"/>
      </c:scatterChart>
      <c:valAx>
        <c:axId val="1227259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Concentration (mg Alanine/g H2O)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261104"/>
        <c:crosses val="autoZero"/>
        <c:crossBetween val="midCat"/>
      </c:valAx>
      <c:valAx>
        <c:axId val="122726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Peak Area (mAU*s)</a:t>
                </a:r>
              </a:p>
            </c:rich>
          </c:tx>
          <c:layout>
            <c:manualLayout>
              <c:xMode val="edge"/>
              <c:yMode val="edge"/>
              <c:x val="1.5936254980079681E-2"/>
              <c:y val="0.283358175545782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259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Asparagine:</a:t>
            </a:r>
            <a:r>
              <a:rPr lang="en-US" sz="1800" b="1" baseline="0">
                <a:solidFill>
                  <a:schemeClr val="tx1"/>
                </a:solidFill>
              </a:rPr>
              <a:t> </a:t>
            </a:r>
            <a:r>
              <a:rPr lang="en-US" sz="1800" b="1">
                <a:solidFill>
                  <a:schemeClr val="tx1"/>
                </a:solidFill>
              </a:rPr>
              <a:t>Concentration</a:t>
            </a:r>
            <a:r>
              <a:rPr lang="en-US" sz="1800" b="1" baseline="0">
                <a:solidFill>
                  <a:schemeClr val="tx1"/>
                </a:solidFill>
              </a:rPr>
              <a:t> vs. Peak Area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Calibration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19050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backward val="0.18000000000000002"/>
            <c:intercept val="0"/>
            <c:dispRSqr val="1"/>
            <c:dispEq val="1"/>
            <c:trendlineLbl>
              <c:layout>
                <c:manualLayout>
                  <c:x val="-0.20224513034742395"/>
                  <c:y val="3.043026947864199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Sheet1!$D$4:$D$7</c:f>
              <c:numCache>
                <c:formatCode>General</c:formatCode>
                <c:ptCount val="4"/>
                <c:pt idx="0">
                  <c:v>0.86151476595459719</c:v>
                </c:pt>
                <c:pt idx="1">
                  <c:v>0.1798416319957053</c:v>
                </c:pt>
                <c:pt idx="2">
                  <c:v>0.39933735588837405</c:v>
                </c:pt>
              </c:numCache>
            </c:numRef>
          </c:xVal>
          <c:yVal>
            <c:numRef>
              <c:f>Sheet1!$L$4:$L$7</c:f>
              <c:numCache>
                <c:formatCode>0.0</c:formatCode>
                <c:ptCount val="4"/>
                <c:pt idx="0">
                  <c:v>1471.981655</c:v>
                </c:pt>
                <c:pt idx="1">
                  <c:v>374.32715333333334</c:v>
                </c:pt>
                <c:pt idx="2">
                  <c:v>786.90863999999999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037-7641-816D-B49144A3D672}"/>
            </c:ext>
          </c:extLst>
        </c:ser>
        <c:ser>
          <c:idx val="1"/>
          <c:order val="1"/>
          <c:tx>
            <c:v>Saturation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Sheet1!$L$21:$L$22</c:f>
              <c:numCache>
                <c:formatCode>General</c:formatCode>
                <c:ptCount val="2"/>
                <c:pt idx="0">
                  <c:v>0.21938392877363833</c:v>
                </c:pt>
              </c:numCache>
            </c:numRef>
          </c:xVal>
          <c:yVal>
            <c:numRef>
              <c:f>Sheet1!$M$21:$M$22</c:f>
              <c:numCache>
                <c:formatCode>General</c:formatCode>
                <c:ptCount val="2"/>
                <c:pt idx="0">
                  <c:v>385.46822750000007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037-7641-816D-B49144A3D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7259424"/>
        <c:axId val="1227261104"/>
      </c:scatterChart>
      <c:valAx>
        <c:axId val="1227259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Concentration</a:t>
                </a:r>
                <a:r>
                  <a:rPr lang="en-US" sz="1600" b="1" baseline="0">
                    <a:solidFill>
                      <a:schemeClr val="tx1"/>
                    </a:solidFill>
                  </a:rPr>
                  <a:t> (mg Asn / g H2O)</a:t>
                </a:r>
                <a:endParaRPr lang="en-US" sz="16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261104"/>
        <c:crosses val="autoZero"/>
        <c:crossBetween val="midCat"/>
      </c:valAx>
      <c:valAx>
        <c:axId val="122726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Peak Area (mAU*s)</a:t>
                </a:r>
              </a:p>
            </c:rich>
          </c:tx>
          <c:layout>
            <c:manualLayout>
              <c:xMode val="edge"/>
              <c:yMode val="edge"/>
              <c:x val="1.5936254980079681E-2"/>
              <c:y val="0.283358175545782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259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CD454-68C4-1148-894F-093C8B5809B5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F75ED-DB6E-054C-9076-0BB0B452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8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F75ED-DB6E-054C-9076-0BB0B452A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8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F75ED-DB6E-054C-9076-0BB0B452A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F75ED-DB6E-054C-9076-0BB0B452AB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4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F75ED-DB6E-054C-9076-0BB0B452A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648" y="3562855"/>
            <a:ext cx="8798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Nutrient Concentration Levels in Media and Feed Formulations</a:t>
            </a:r>
          </a:p>
          <a:p>
            <a:pPr algn="ctr"/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19th, 2019</a:t>
            </a:r>
          </a:p>
          <a:p>
            <a:pPr algn="ctr"/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 Donohue, Alan Stone, Michael </a:t>
            </a:r>
            <a:r>
              <a:rPr lang="en-US" sz="2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Betenbaugh</a:t>
            </a:r>
            <a:endParaRPr lang="en-US" sz="20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(Johns Hopkins University)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044701"/>
            <a:ext cx="0" cy="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55648" y="99994"/>
            <a:ext cx="8343392" cy="6737687"/>
            <a:chOff x="231648" y="99993"/>
            <a:chExt cx="8343392" cy="6737687"/>
          </a:xfrm>
        </p:grpSpPr>
        <p:sp>
          <p:nvSpPr>
            <p:cNvPr id="11" name="TextBox 10"/>
            <p:cNvSpPr txBox="1"/>
            <p:nvPr/>
          </p:nvSpPr>
          <p:spPr>
            <a:xfrm>
              <a:off x="781100" y="5785733"/>
              <a:ext cx="76997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A  National  Science  Foundation-facilitated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academic – industry – government  consortia</a:t>
              </a:r>
            </a:p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to  advance  precompetitive  knowledge  in  biomanufacturing</a:t>
              </a:r>
            </a:p>
          </p:txBody>
        </p:sp>
        <p:pic>
          <p:nvPicPr>
            <p:cNvPr id="14" name="Picture 13" descr="AMBIC-horizontal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4" name="Picture 3" descr="UD_Logo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</p:spPr>
        </p:pic>
        <p:pic>
          <p:nvPicPr>
            <p:cNvPr id="5" name="Picture 4" descr="Johns_Hopkins_Logo.p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</p:spPr>
        </p:pic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</p:spPr>
        </p:pic>
        <p:pic>
          <p:nvPicPr>
            <p:cNvPr id="6" name="Picture 5" descr="Clemson_Logo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67808" y="638604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8960" y="2858472"/>
              <a:ext cx="8006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Industry/University Cooperative Research Center (I/UCRC) </a:t>
              </a:r>
            </a:p>
            <a:p>
              <a:pPr algn="ctr"/>
              <a:r>
                <a:rPr lang="en-US" sz="1600" b="1" dirty="0"/>
                <a:t>Advanced Mammalian Biomanufacturing Innovation Center (AMBIC)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239" y="2178549"/>
              <a:ext cx="1450819" cy="62965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30960" y="6406793"/>
              <a:ext cx="648208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Contents are Proprietary to AMBIC and its Members</a:t>
              </a:r>
            </a:p>
            <a:p>
              <a:pPr algn="ctr"/>
              <a:r>
                <a:rPr lang="en-US" sz="1100" dirty="0"/>
                <a:t>Terms of Center Membership Agreement Apply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48" y="2102767"/>
            <a:ext cx="695501" cy="6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E41A-9455-43B4-A0A3-5AF4F78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Background: Work Up to June Conference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73787-5CF5-40E6-A695-68B1E047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15" y="1905525"/>
            <a:ext cx="11700769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Compiled literature AA data from various sources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Regressed UNIFAC interaction parameters for amino acid functional groups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Developed a GUI capable of predicting solubilities of multi-compound mixtures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Feedback:</a:t>
            </a:r>
          </a:p>
          <a:p>
            <a:pPr lvl="1"/>
            <a:r>
              <a:rPr lang="en-US" sz="2000" dirty="0"/>
              <a:t>Enable all AA solubility predictions. This required development of experimental methods for measuring solubilities</a:t>
            </a:r>
          </a:p>
          <a:p>
            <a:pPr lvl="1"/>
            <a:r>
              <a:rPr lang="en-US" sz="2000" dirty="0"/>
              <a:t>Model pH effect on amino acid dependence. This required an expansion of the model and a new modeling approach.</a:t>
            </a:r>
          </a:p>
        </p:txBody>
      </p:sp>
    </p:spTree>
    <p:extLst>
      <p:ext uri="{BB962C8B-B14F-4D97-AF65-F5344CB8AC3E}">
        <p14:creationId xmlns:p14="http://schemas.microsoft.com/office/powerpoint/2010/main" val="47098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BF94-8E94-4C7D-B377-98AE01C8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Background: Charged Species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A076AE-4B2F-4F2D-8B83-B0300A27AA7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84043-4830-4850-8C5D-3632E201F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Charged species need to be considered for pH predictions, as well as the presence of salts in solution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UNIFAC does not account for net charge / ionic interactions effects on activity coefficient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Modify UNIFAC activity coefficient result by considering charged species as point charge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 descr="\gamma_i=\gamma_{U}\gamma_{I}">
            <a:extLst>
              <a:ext uri="{FF2B5EF4-FFF2-40B4-BE49-F238E27FC236}">
                <a16:creationId xmlns:a16="http://schemas.microsoft.com/office/drawing/2014/main" id="{3E1A2049-C316-42A5-AFC3-409C2EE7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35" y="5588863"/>
            <a:ext cx="2964730" cy="57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E7F0-CBB6-418C-A8EA-EC5111E8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Background: Zwitterions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9EE3A-B6EC-4816-A34F-F2198AAA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amino acids exist as a zwitterion at a neutral pH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assume zwitterion + neutral forms to be the same, since ratio of zwitterion to neutral amino acid is a constant ratio, and K’ is large.</a:t>
            </a:r>
          </a:p>
        </p:txBody>
      </p:sp>
      <p:pic>
        <p:nvPicPr>
          <p:cNvPr id="3074" name="Picture 2" descr="AAH&lt;=&gt;[K'] ZH">
            <a:extLst>
              <a:ext uri="{FF2B5EF4-FFF2-40B4-BE49-F238E27FC236}">
                <a16:creationId xmlns:a16="http://schemas.microsoft.com/office/drawing/2014/main" id="{806EEB9D-D8BC-4FF8-A2FA-0A1FE2C39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04" y="2470182"/>
            <a:ext cx="4431743" cy="4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'=\frac{a_{ZH}}{a_{AAH}}">
            <a:extLst>
              <a:ext uri="{FF2B5EF4-FFF2-40B4-BE49-F238E27FC236}">
                <a16:creationId xmlns:a16="http://schemas.microsoft.com/office/drawing/2014/main" id="{1943E288-33C6-4204-ADC1-40244270B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13" y="2445392"/>
            <a:ext cx="1950453" cy="6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s \;  \gamma_{ZH}=\gamma_{AAH}, C_{ZH}=K'C_{AAH}">
            <a:extLst>
              <a:ext uri="{FF2B5EF4-FFF2-40B4-BE49-F238E27FC236}">
                <a16:creationId xmlns:a16="http://schemas.microsoft.com/office/drawing/2014/main" id="{A93D1802-0B64-408D-82A1-B941DE51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84" y="4425989"/>
            <a:ext cx="5537300" cy="4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9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9304-7DF7-4D27-82D1-2C3306A1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Background: pH and Equilibria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BDCE-2D67-4F10-83D6-C9C4BBCC2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pH changes cause new species to form, which are charged and thus do not precipitate according to new reaction equilibria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equilibria dictate the ratios of the amino acid present in all three forms, and thus their concentration and activity</a:t>
            </a:r>
          </a:p>
          <a:p>
            <a:r>
              <a:rPr lang="en-US" dirty="0"/>
              <a:t>Precipitation occurs when the activity of the neutral species reaches the critical value, as only the neutral species can precipitate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 descr="ZH+ H^+&lt;=&gt;[K1] ZH_{2}^+ ">
            <a:extLst>
              <a:ext uri="{FF2B5EF4-FFF2-40B4-BE49-F238E27FC236}">
                <a16:creationId xmlns:a16="http://schemas.microsoft.com/office/drawing/2014/main" id="{A1790660-D22B-4DB8-A315-385AAB5E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29" y="3486110"/>
            <a:ext cx="4781774" cy="5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^-+ H^+&lt;=&gt;[K2] ZH">
            <a:extLst>
              <a:ext uri="{FF2B5EF4-FFF2-40B4-BE49-F238E27FC236}">
                <a16:creationId xmlns:a16="http://schemas.microsoft.com/office/drawing/2014/main" id="{5B43F8BA-6CCB-4994-B8B8-968623CB5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82" y="3003680"/>
            <a:ext cx="4312065" cy="4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1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9304-7DF7-4D27-82D1-2C3306A1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Background: Complexation and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BDCE-2D67-4F10-83D6-C9C4BBCC2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Including pH increases complexity more than just zwitterion inclusion. In practice, pH changes driven by </a:t>
            </a:r>
            <a:r>
              <a:rPr lang="en-US" dirty="0" err="1"/>
              <a:t>HCl</a:t>
            </a:r>
            <a:r>
              <a:rPr lang="en-US" dirty="0"/>
              <a:t> or </a:t>
            </a:r>
            <a:r>
              <a:rPr lang="en-US" dirty="0" err="1"/>
              <a:t>NaOH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Counter ions also form amino acid salts, which likely precipitate earlier than the neutral amino acid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media, other ions would also be present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each counter-ion + AA pair, have to determine equilibrium ratios, a significant increase in project scope. </a:t>
            </a:r>
          </a:p>
        </p:txBody>
      </p:sp>
    </p:spTree>
    <p:extLst>
      <p:ext uri="{BB962C8B-B14F-4D97-AF65-F5344CB8AC3E}">
        <p14:creationId xmlns:p14="http://schemas.microsoft.com/office/powerpoint/2010/main" val="202608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723B-A7AE-4D82-89EA-19292591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Background: Multicompound and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1EC3F-9997-41C5-98F6-BC401598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predicting  solubility with multiple species in media which can undergo complexation: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the relevant equilibria (gathered in Dr. Stone’s chemical complexation project) has to be accessible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Based on input species, dynamically call equilibrium data, create problem to be called, and solve problem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process would have to be automated to be scalable</a:t>
            </a:r>
          </a:p>
        </p:txBody>
      </p:sp>
    </p:spTree>
    <p:extLst>
      <p:ext uri="{BB962C8B-B14F-4D97-AF65-F5344CB8AC3E}">
        <p14:creationId xmlns:p14="http://schemas.microsoft.com/office/powerpoint/2010/main" val="268569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3DC6-A406-4350-A091-04738EAF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Computational Updates: pH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55649-CFB7-4192-9919-CDE493AE4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Modeled pH predictions are available for all  binary systems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Found interesting properties in Amino acids with acidic / basic side chains, causing us to model these slightly differently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Implemented an in-house solver for use in Python to address convergence issues with out-of-the-box solvers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Developed GUI-compatible code for neutral side-chain solubility predictions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By end of year, we will have code for all 3 types of amino acids implemented in python and incorporated in the GUI</a:t>
            </a:r>
          </a:p>
        </p:txBody>
      </p:sp>
    </p:spTree>
    <p:extLst>
      <p:ext uri="{BB962C8B-B14F-4D97-AF65-F5344CB8AC3E}">
        <p14:creationId xmlns:p14="http://schemas.microsoft.com/office/powerpoint/2010/main" val="393851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7C59-EED6-4079-96C8-3F5C15AA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Aspartic Acid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24F0E857-0483-427E-9E9B-4EEA41E8B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7487"/>
            <a:ext cx="5801784" cy="4351338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646BC2F-8C3E-432C-B7DC-76FBDCC48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5" y="1568450"/>
            <a:ext cx="5585883" cy="41894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1C8977-8D60-4597-A68E-A0A4D31125DE}"/>
              </a:ext>
            </a:extLst>
          </p:cNvPr>
          <p:cNvSpPr/>
          <p:nvPr/>
        </p:nvSpPr>
        <p:spPr>
          <a:xfrm>
            <a:off x="7483150" y="4366709"/>
            <a:ext cx="1838131" cy="233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39FCC-8D75-4DC7-B7FC-183A8ECF233E}"/>
              </a:ext>
            </a:extLst>
          </p:cNvPr>
          <p:cNvSpPr/>
          <p:nvPr/>
        </p:nvSpPr>
        <p:spPr>
          <a:xfrm>
            <a:off x="5088295" y="1151740"/>
            <a:ext cx="4739951" cy="162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0D3BF0-15CA-44E8-859E-98DD699FA46B}"/>
              </a:ext>
            </a:extLst>
          </p:cNvPr>
          <p:cNvCxnSpPr>
            <a:cxnSpLocks/>
          </p:cNvCxnSpPr>
          <p:nvPr/>
        </p:nvCxnSpPr>
        <p:spPr>
          <a:xfrm>
            <a:off x="7839406" y="2177722"/>
            <a:ext cx="69683" cy="317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267385-98A8-4B6C-AC9D-7D10A01D4A09}"/>
              </a:ext>
            </a:extLst>
          </p:cNvPr>
          <p:cNvCxnSpPr>
            <a:cxnSpLocks/>
          </p:cNvCxnSpPr>
          <p:nvPr/>
        </p:nvCxnSpPr>
        <p:spPr>
          <a:xfrm>
            <a:off x="8951659" y="2139308"/>
            <a:ext cx="32994" cy="3210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BE46A0-B733-4EE7-B29C-82E20A2CE8FE}"/>
              </a:ext>
            </a:extLst>
          </p:cNvPr>
          <p:cNvCxnSpPr>
            <a:cxnSpLocks/>
          </p:cNvCxnSpPr>
          <p:nvPr/>
        </p:nvCxnSpPr>
        <p:spPr>
          <a:xfrm>
            <a:off x="11067069" y="2137241"/>
            <a:ext cx="0" cy="3214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0773E7-679C-45CD-A08B-98CAE228CF34}"/>
              </a:ext>
            </a:extLst>
          </p:cNvPr>
          <p:cNvSpPr txBox="1"/>
          <p:nvPr/>
        </p:nvSpPr>
        <p:spPr>
          <a:xfrm>
            <a:off x="8031526" y="2177722"/>
            <a:ext cx="78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HAAH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3648A-B20B-45D9-8953-911C396CDE8F}"/>
              </a:ext>
            </a:extLst>
          </p:cNvPr>
          <p:cNvSpPr txBox="1"/>
          <p:nvPr/>
        </p:nvSpPr>
        <p:spPr>
          <a:xfrm>
            <a:off x="6830764" y="2177722"/>
            <a:ext cx="11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HAAH2(+)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123C6B-35A3-45DD-A188-BA3C9206A00A}"/>
              </a:ext>
            </a:extLst>
          </p:cNvPr>
          <p:cNvSpPr txBox="1"/>
          <p:nvPr/>
        </p:nvSpPr>
        <p:spPr>
          <a:xfrm>
            <a:off x="9154298" y="2168832"/>
            <a:ext cx="78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HAA-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2CD39-A855-44AB-9CAF-B5DDC3BE38B1}"/>
              </a:ext>
            </a:extLst>
          </p:cNvPr>
          <p:cNvSpPr txBox="1"/>
          <p:nvPr/>
        </p:nvSpPr>
        <p:spPr>
          <a:xfrm>
            <a:off x="11067069" y="2177722"/>
            <a:ext cx="78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AA(-2)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13F663-18C7-48DB-A360-B9E0E6583236}"/>
              </a:ext>
            </a:extLst>
          </p:cNvPr>
          <p:cNvCxnSpPr>
            <a:cxnSpLocks/>
          </p:cNvCxnSpPr>
          <p:nvPr/>
        </p:nvCxnSpPr>
        <p:spPr>
          <a:xfrm>
            <a:off x="6830764" y="3874416"/>
            <a:ext cx="452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BF6CAE5-EE96-4CF4-AFA9-FEE82C683C14}"/>
              </a:ext>
            </a:extLst>
          </p:cNvPr>
          <p:cNvSpPr txBox="1"/>
          <p:nvPr/>
        </p:nvSpPr>
        <p:spPr>
          <a:xfrm>
            <a:off x="9937706" y="3903940"/>
            <a:ext cx="94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9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224B-333F-4A85-A7BD-99B24867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Glutamic Acid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E305A3D-53E4-4D9B-867B-6F4C3C22F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7974"/>
            <a:ext cx="5801784" cy="4351338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8228E15-A06A-4A03-BFEA-123AE688E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" y="1690688"/>
            <a:ext cx="5651499" cy="42386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AE84DF-0E80-4CD0-9BD1-D13CA4BBE21B}"/>
              </a:ext>
            </a:extLst>
          </p:cNvPr>
          <p:cNvSpPr/>
          <p:nvPr/>
        </p:nvSpPr>
        <p:spPr>
          <a:xfrm>
            <a:off x="7735077" y="4404032"/>
            <a:ext cx="1838131" cy="233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D5933D-6593-4E03-9B64-4238781D8AAB}"/>
              </a:ext>
            </a:extLst>
          </p:cNvPr>
          <p:cNvCxnSpPr>
            <a:cxnSpLocks/>
          </p:cNvCxnSpPr>
          <p:nvPr/>
        </p:nvCxnSpPr>
        <p:spPr>
          <a:xfrm>
            <a:off x="10916239" y="2222966"/>
            <a:ext cx="0" cy="317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C6D018-4A5E-4BC2-A787-00E79A753211}"/>
              </a:ext>
            </a:extLst>
          </p:cNvPr>
          <p:cNvCxnSpPr>
            <a:cxnSpLocks/>
          </p:cNvCxnSpPr>
          <p:nvPr/>
        </p:nvCxnSpPr>
        <p:spPr>
          <a:xfrm>
            <a:off x="9021452" y="2222966"/>
            <a:ext cx="80706" cy="317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FC7EE0-7D90-4AC9-841F-0B4D11D58F70}"/>
              </a:ext>
            </a:extLst>
          </p:cNvPr>
          <p:cNvCxnSpPr>
            <a:cxnSpLocks/>
          </p:cNvCxnSpPr>
          <p:nvPr/>
        </p:nvCxnSpPr>
        <p:spPr>
          <a:xfrm>
            <a:off x="7843101" y="2309567"/>
            <a:ext cx="29851" cy="3173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78E416-647B-4552-9721-272BAEE98A5A}"/>
              </a:ext>
            </a:extLst>
          </p:cNvPr>
          <p:cNvSpPr txBox="1"/>
          <p:nvPr/>
        </p:nvSpPr>
        <p:spPr>
          <a:xfrm>
            <a:off x="6830764" y="2177722"/>
            <a:ext cx="11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HAAH2(+)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59A9B-1868-4973-B4F1-9DEDAF80F367}"/>
              </a:ext>
            </a:extLst>
          </p:cNvPr>
          <p:cNvSpPr txBox="1"/>
          <p:nvPr/>
        </p:nvSpPr>
        <p:spPr>
          <a:xfrm>
            <a:off x="8031526" y="2177722"/>
            <a:ext cx="78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DCAF15-0F21-4FC5-B8C3-DA3BB63342E9}"/>
              </a:ext>
            </a:extLst>
          </p:cNvPr>
          <p:cNvSpPr txBox="1"/>
          <p:nvPr/>
        </p:nvSpPr>
        <p:spPr>
          <a:xfrm>
            <a:off x="9154298" y="2168832"/>
            <a:ext cx="78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HAA-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62EF8C-5412-417F-BCD4-549DE92D8A99}"/>
              </a:ext>
            </a:extLst>
          </p:cNvPr>
          <p:cNvSpPr txBox="1"/>
          <p:nvPr/>
        </p:nvSpPr>
        <p:spPr>
          <a:xfrm>
            <a:off x="11067069" y="2177722"/>
            <a:ext cx="78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AA(-2)</a:t>
            </a:r>
          </a:p>
        </p:txBody>
      </p:sp>
    </p:spTree>
    <p:extLst>
      <p:ext uri="{BB962C8B-B14F-4D97-AF65-F5344CB8AC3E}">
        <p14:creationId xmlns:p14="http://schemas.microsoft.com/office/powerpoint/2010/main" val="61627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D6DA-A43D-41F8-A405-C7C07293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Histidine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452438B-D925-41BF-B978-1ACEC6FFB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801784" cy="4351338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32DF633-C32F-4AAE-8B98-597B06CFC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4" y="1797050"/>
            <a:ext cx="5505547" cy="4137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187494-5E10-44A8-A6DE-9BDA0385AC42}"/>
              </a:ext>
            </a:extLst>
          </p:cNvPr>
          <p:cNvSpPr/>
          <p:nvPr/>
        </p:nvSpPr>
        <p:spPr>
          <a:xfrm>
            <a:off x="8602824" y="4730620"/>
            <a:ext cx="1038545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cv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6D2E1A-58BD-4567-B45A-F6851F5622CC}"/>
              </a:ext>
            </a:extLst>
          </p:cNvPr>
          <p:cNvCxnSpPr>
            <a:cxnSpLocks/>
          </p:cNvCxnSpPr>
          <p:nvPr/>
        </p:nvCxnSpPr>
        <p:spPr>
          <a:xfrm>
            <a:off x="9860437" y="2364368"/>
            <a:ext cx="0" cy="317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0A6790-9F77-4E94-B7A3-E476B5F44520}"/>
              </a:ext>
            </a:extLst>
          </p:cNvPr>
          <p:cNvCxnSpPr>
            <a:cxnSpLocks/>
          </p:cNvCxnSpPr>
          <p:nvPr/>
        </p:nvCxnSpPr>
        <p:spPr>
          <a:xfrm>
            <a:off x="7192651" y="2364368"/>
            <a:ext cx="0" cy="317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833A44-314B-4794-ABCF-F38DB3C106AC}"/>
              </a:ext>
            </a:extLst>
          </p:cNvPr>
          <p:cNvCxnSpPr>
            <a:cxnSpLocks/>
          </p:cNvCxnSpPr>
          <p:nvPr/>
        </p:nvCxnSpPr>
        <p:spPr>
          <a:xfrm>
            <a:off x="8408709" y="2364368"/>
            <a:ext cx="0" cy="317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FE1701-188C-4ED5-ADE5-12A39C093CD9}"/>
              </a:ext>
            </a:extLst>
          </p:cNvPr>
          <p:cNvSpPr txBox="1"/>
          <p:nvPr/>
        </p:nvSpPr>
        <p:spPr>
          <a:xfrm>
            <a:off x="7225641" y="2179702"/>
            <a:ext cx="11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HAAH2(+)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83092-41EB-45F1-9FD7-1F9C015FA0F0}"/>
              </a:ext>
            </a:extLst>
          </p:cNvPr>
          <p:cNvSpPr txBox="1"/>
          <p:nvPr/>
        </p:nvSpPr>
        <p:spPr>
          <a:xfrm>
            <a:off x="5685092" y="2179702"/>
            <a:ext cx="127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HAAH3(+2)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E2727-9AFE-42BB-B8A7-77FDD7031D66}"/>
              </a:ext>
            </a:extLst>
          </p:cNvPr>
          <p:cNvSpPr txBox="1"/>
          <p:nvPr/>
        </p:nvSpPr>
        <p:spPr>
          <a:xfrm>
            <a:off x="8739634" y="2198686"/>
            <a:ext cx="78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HAAH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874CC-9DE3-4C1A-B1BD-5656978573E7}"/>
              </a:ext>
            </a:extLst>
          </p:cNvPr>
          <p:cNvSpPr txBox="1"/>
          <p:nvPr/>
        </p:nvSpPr>
        <p:spPr>
          <a:xfrm>
            <a:off x="9927441" y="2198686"/>
            <a:ext cx="78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AA(-)</a:t>
            </a:r>
          </a:p>
        </p:txBody>
      </p:sp>
    </p:spTree>
    <p:extLst>
      <p:ext uri="{BB962C8B-B14F-4D97-AF65-F5344CB8AC3E}">
        <p14:creationId xmlns:p14="http://schemas.microsoft.com/office/powerpoint/2010/main" val="21396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DE9-8F03-B346-B933-FC2F61F3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D775F-3E47-294C-8834-4F9F184FD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Experimental Updates</a:t>
            </a:r>
          </a:p>
          <a:p>
            <a:endParaRPr lang="en-US" dirty="0"/>
          </a:p>
          <a:p>
            <a:r>
              <a:rPr lang="en-US" dirty="0"/>
              <a:t>Computational Updates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GUI Distribution Updates</a:t>
            </a:r>
          </a:p>
        </p:txBody>
      </p:sp>
    </p:spTree>
    <p:extLst>
      <p:ext uri="{BB962C8B-B14F-4D97-AF65-F5344CB8AC3E}">
        <p14:creationId xmlns:p14="http://schemas.microsoft.com/office/powerpoint/2010/main" val="201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7CA6-125F-41C9-AC3B-DF0A24B5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Asparagine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E0B5FC-8628-428C-AE40-4A6E38F3C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16" y="1339850"/>
            <a:ext cx="5801784" cy="4351338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F8AF360-787E-4C3F-8FEF-07A270B29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9850"/>
            <a:ext cx="5801784" cy="43513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6EA789-D88A-4B21-A44E-95E1BA4AA3CD}"/>
              </a:ext>
            </a:extLst>
          </p:cNvPr>
          <p:cNvCxnSpPr>
            <a:cxnSpLocks/>
          </p:cNvCxnSpPr>
          <p:nvPr/>
        </p:nvCxnSpPr>
        <p:spPr>
          <a:xfrm>
            <a:off x="10096107" y="2045428"/>
            <a:ext cx="0" cy="317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BB9BE5-7E6C-4D3F-8A5A-CF9A7E4215E6}"/>
              </a:ext>
            </a:extLst>
          </p:cNvPr>
          <p:cNvCxnSpPr>
            <a:cxnSpLocks/>
          </p:cNvCxnSpPr>
          <p:nvPr/>
        </p:nvCxnSpPr>
        <p:spPr>
          <a:xfrm>
            <a:off x="8834487" y="2045428"/>
            <a:ext cx="0" cy="317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1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A375-ECE3-AD4B-89C7-4F3838BF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 Distribution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776C2-2B17-764F-911F-34F1A85E8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sending out a notice to all AMBIC company disclosing the GUI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60 days to respond, once response is received, then must ‘negotiate’ a non-exclusive, royalty-free license from JHU</a:t>
            </a:r>
          </a:p>
          <a:p>
            <a:endParaRPr lang="en-US" dirty="0"/>
          </a:p>
          <a:p>
            <a:r>
              <a:rPr lang="en-US" dirty="0"/>
              <a:t>Will be updated from current demo version.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8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6C87-56C2-D541-B911-F01925A4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44"/>
            <a:ext cx="10515600" cy="1325563"/>
          </a:xfrm>
        </p:spPr>
        <p:txBody>
          <a:bodyPr/>
          <a:lstStyle/>
          <a:p>
            <a:r>
              <a:rPr lang="en-US" b="1" dirty="0"/>
              <a:t>Experimental Updates: Measuring Solubility Limits with HPLC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CD64-CCD6-E247-ABB0-AD489B24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13" y="1435007"/>
            <a:ext cx="11617170" cy="5077666"/>
          </a:xfrm>
        </p:spPr>
        <p:txBody>
          <a:bodyPr>
            <a:normAutofit/>
          </a:bodyPr>
          <a:lstStyle/>
          <a:p>
            <a:r>
              <a:rPr lang="en-US" b="1" dirty="0"/>
              <a:t>OPA Derivatization method: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50338-B475-E744-86E3-50ABB274F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7" r="899"/>
          <a:stretch/>
        </p:blipFill>
        <p:spPr>
          <a:xfrm>
            <a:off x="2562688" y="1783655"/>
            <a:ext cx="7066624" cy="1840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54154-4661-E34B-80F1-7709DECE0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2" t="10172" b="641"/>
          <a:stretch/>
        </p:blipFill>
        <p:spPr>
          <a:xfrm>
            <a:off x="6279931" y="4697829"/>
            <a:ext cx="5491268" cy="16083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68CE58-6322-674B-A47C-F408E8EE1932}"/>
              </a:ext>
            </a:extLst>
          </p:cNvPr>
          <p:cNvSpPr txBox="1">
            <a:spLocks/>
          </p:cNvSpPr>
          <p:nvPr/>
        </p:nvSpPr>
        <p:spPr>
          <a:xfrm>
            <a:off x="86011" y="3429000"/>
            <a:ext cx="6075352" cy="5077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r>
              <a:rPr lang="en-US" b="1" dirty="0"/>
              <a:t>Solubility Protocol</a:t>
            </a:r>
            <a:r>
              <a:rPr lang="en-US" sz="2400" b="1" dirty="0"/>
              <a:t>:</a:t>
            </a:r>
            <a:endParaRPr lang="en-US" sz="2400" dirty="0"/>
          </a:p>
          <a:p>
            <a:pPr lvl="1"/>
            <a:r>
              <a:rPr lang="en-US" sz="2000" dirty="0"/>
              <a:t>Prepare saturated amino acid solution, leave stirring for &gt;24h</a:t>
            </a:r>
          </a:p>
          <a:p>
            <a:pPr lvl="1"/>
            <a:r>
              <a:rPr lang="en-US" sz="2000" dirty="0"/>
              <a:t>Prepare calibration standards, 8-10mM max concentration</a:t>
            </a:r>
          </a:p>
          <a:p>
            <a:pPr lvl="1"/>
            <a:r>
              <a:rPr lang="en-US" sz="2000" dirty="0"/>
              <a:t>Prepare dilutions of saturated AA sample </a:t>
            </a:r>
          </a:p>
          <a:p>
            <a:pPr lvl="1"/>
            <a:r>
              <a:rPr lang="en-US" sz="2000" dirty="0"/>
              <a:t>Run all calibrations / saturated samples with at least n=3 injections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7990C-402A-1C47-B440-191EF661E0E4}"/>
              </a:ext>
            </a:extLst>
          </p:cNvPr>
          <p:cNvSpPr txBox="1"/>
          <p:nvPr/>
        </p:nvSpPr>
        <p:spPr>
          <a:xfrm>
            <a:off x="7492123" y="4697829"/>
            <a:ext cx="248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Histidine Chromatogram: 5mM</a:t>
            </a:r>
          </a:p>
        </p:txBody>
      </p:sp>
    </p:spTree>
    <p:extLst>
      <p:ext uri="{BB962C8B-B14F-4D97-AF65-F5344CB8AC3E}">
        <p14:creationId xmlns:p14="http://schemas.microsoft.com/office/powerpoint/2010/main" val="39851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858E-C320-2F42-BA49-44C274A4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944"/>
            <a:ext cx="10515600" cy="1325563"/>
          </a:xfrm>
        </p:spPr>
        <p:txBody>
          <a:bodyPr/>
          <a:lstStyle/>
          <a:p>
            <a:r>
              <a:rPr lang="en-US" b="1" dirty="0"/>
              <a:t>Experimental Updates: Previous 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38F868-8228-BF43-A44B-F0CCA6B71902}"/>
              </a:ext>
            </a:extLst>
          </p:cNvPr>
          <p:cNvSpPr/>
          <p:nvPr/>
        </p:nvSpPr>
        <p:spPr>
          <a:xfrm>
            <a:off x="649229" y="1297663"/>
            <a:ext cx="532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Previously: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Made one stock solution for calibration, measured dilutions of stock solution in triplicate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did not account for variation in preparing stock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1 saturated amino acid sample </a:t>
            </a:r>
          </a:p>
        </p:txBody>
      </p:sp>
      <p:pic>
        <p:nvPicPr>
          <p:cNvPr id="9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8529CD-D95B-3141-AF71-D82CBBE3B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>
          <a:xfrm>
            <a:off x="6047237" y="3566160"/>
            <a:ext cx="6089754" cy="3198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3A95A1-0C36-054E-87D4-3C0B05D30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2" y="3566159"/>
            <a:ext cx="5919981" cy="319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92D8CF-0152-384B-8801-9D757D4A4AAA}"/>
              </a:ext>
            </a:extLst>
          </p:cNvPr>
          <p:cNvSpPr/>
          <p:nvPr/>
        </p:nvSpPr>
        <p:spPr>
          <a:xfrm>
            <a:off x="6047237" y="117409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3 calibration solutions at different concentrations, measure each in triplicate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accounts for variation in stock sample solution prep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Changed to measuring mass of AA and mass of H2O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2 saturated samples, test each at 2 temperatures (21C, 37C)</a:t>
            </a:r>
          </a:p>
        </p:txBody>
      </p:sp>
    </p:spTree>
    <p:extLst>
      <p:ext uri="{BB962C8B-B14F-4D97-AF65-F5344CB8AC3E}">
        <p14:creationId xmlns:p14="http://schemas.microsoft.com/office/powerpoint/2010/main" val="220276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AC38-6C56-C842-9903-FCCA9044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2"/>
            <a:ext cx="10515600" cy="1325563"/>
          </a:xfrm>
        </p:spPr>
        <p:txBody>
          <a:bodyPr/>
          <a:lstStyle/>
          <a:p>
            <a:r>
              <a:rPr lang="en-US" b="1" dirty="0"/>
              <a:t>Experimental Updates: Current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7FB9AA-7219-3C41-8D9D-233883395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203136"/>
              </p:ext>
            </p:extLst>
          </p:nvPr>
        </p:nvGraphicFramePr>
        <p:xfrm>
          <a:off x="7771967" y="1088427"/>
          <a:ext cx="3896653" cy="350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7FB9AA-7219-3C41-8D9D-233883395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237089"/>
              </p:ext>
            </p:extLst>
          </p:nvPr>
        </p:nvGraphicFramePr>
        <p:xfrm>
          <a:off x="3896653" y="974054"/>
          <a:ext cx="3896653" cy="373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7FB9AA-7219-3C41-8D9D-233883395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874504"/>
              </p:ext>
            </p:extLst>
          </p:nvPr>
        </p:nvGraphicFramePr>
        <p:xfrm>
          <a:off x="0" y="1078644"/>
          <a:ext cx="3896653" cy="350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05E3C9-C7F0-C545-AFDF-8B5240B47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64561"/>
              </p:ext>
            </p:extLst>
          </p:nvPr>
        </p:nvGraphicFramePr>
        <p:xfrm>
          <a:off x="1410244" y="5070771"/>
          <a:ext cx="3954235" cy="119800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83547">
                  <a:extLst>
                    <a:ext uri="{9D8B030D-6E8A-4147-A177-3AD203B41FA5}">
                      <a16:colId xmlns:a16="http://schemas.microsoft.com/office/drawing/2014/main" val="836341882"/>
                    </a:ext>
                  </a:extLst>
                </a:gridCol>
                <a:gridCol w="1535344">
                  <a:extLst>
                    <a:ext uri="{9D8B030D-6E8A-4147-A177-3AD203B41FA5}">
                      <a16:colId xmlns:a16="http://schemas.microsoft.com/office/drawing/2014/main" val="1808572965"/>
                    </a:ext>
                  </a:extLst>
                </a:gridCol>
                <a:gridCol w="1535344">
                  <a:extLst>
                    <a:ext uri="{9D8B030D-6E8A-4147-A177-3AD203B41FA5}">
                      <a16:colId xmlns:a16="http://schemas.microsoft.com/office/drawing/2014/main" val="4037239634"/>
                    </a:ext>
                  </a:extLst>
                </a:gridCol>
              </a:tblGrid>
              <a:tr h="299502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Solubility  (g/kg)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Literature Value(g/kg)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686242"/>
                  </a:ext>
                </a:extLst>
              </a:tr>
              <a:tr h="29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Asparagine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25.3 ± 0.2   (800X)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24.9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811417"/>
                  </a:ext>
                </a:extLst>
              </a:tr>
              <a:tr h="29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Alanine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155 ± 2  (800X）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157.9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011391"/>
                  </a:ext>
                </a:extLst>
              </a:tr>
              <a:tr h="29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Serine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345 ± 3  (1200X)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367.8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972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9E7D3A-690D-D946-9AAB-583BFA2F2A35}"/>
              </a:ext>
            </a:extLst>
          </p:cNvPr>
          <p:cNvSpPr txBox="1"/>
          <p:nvPr/>
        </p:nvSpPr>
        <p:spPr>
          <a:xfrm>
            <a:off x="6560597" y="5446407"/>
            <a:ext cx="523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generated for His, </a:t>
            </a:r>
            <a:r>
              <a:rPr lang="en-US" dirty="0" err="1"/>
              <a:t>Thr</a:t>
            </a:r>
            <a:r>
              <a:rPr lang="en-US" dirty="0"/>
              <a:t>, </a:t>
            </a:r>
            <a:r>
              <a:rPr lang="en-US" dirty="0" err="1"/>
              <a:t>Glu</a:t>
            </a:r>
            <a:r>
              <a:rPr lang="en-US" dirty="0"/>
              <a:t>, currently processing</a:t>
            </a:r>
          </a:p>
        </p:txBody>
      </p:sp>
    </p:spTree>
    <p:extLst>
      <p:ext uri="{BB962C8B-B14F-4D97-AF65-F5344CB8AC3E}">
        <p14:creationId xmlns:p14="http://schemas.microsoft.com/office/powerpoint/2010/main" val="202962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D1BE-1EDF-C941-859B-AD2DE9DC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Updated Experimental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B343D-CECA-8A4D-8F91-A145A3690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measuring binary solubility for AAs</a:t>
            </a:r>
          </a:p>
          <a:p>
            <a:r>
              <a:rPr lang="en-US" dirty="0"/>
              <a:t>Carry out ternary mixture solubility tests:</a:t>
            </a:r>
          </a:p>
          <a:p>
            <a:pPr lvl="1"/>
            <a:r>
              <a:rPr lang="en-US" dirty="0"/>
              <a:t>55 combinations to be tested --&gt; ~600 samples</a:t>
            </a:r>
          </a:p>
          <a:p>
            <a:r>
              <a:rPr lang="en-US" dirty="0"/>
              <a:t>Identify a </a:t>
            </a:r>
            <a:r>
              <a:rPr lang="en-US" dirty="0" err="1"/>
              <a:t>multicompound</a:t>
            </a:r>
            <a:r>
              <a:rPr lang="en-US" dirty="0"/>
              <a:t> case to confirm with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A4E83-1D36-E748-9E7D-7A5CA46DD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62" y="4001294"/>
            <a:ext cx="10095676" cy="27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2DE9-8F03-B346-B933-FC2F61F3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Computational Updates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D775F-3E47-294C-8834-4F9F184FD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Conceptual overview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Accomplishments and Future Modeling challenges</a:t>
            </a:r>
          </a:p>
          <a:p>
            <a:endParaRPr lang="en-US" dirty="0"/>
          </a:p>
          <a:p>
            <a:r>
              <a:rPr lang="en-US" dirty="0"/>
              <a:t>pH Updates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38619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BF94-8E94-4C7D-B377-98AE01C8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Background: Activity and Activity Coefficient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A076AE-4B2F-4F2D-8B83-B0300A27AA7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38A4AD-D196-4CF4-A2D0-7022CA19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Activity of a species drives flow from one phase or mixture to another, similar to electric potential or temperature dictating electron / heat flow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The higher the activity = higher tendency of a substance to precipitate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At equilibrium, activity of all substances in all mixtures/phases are equal</a:t>
            </a:r>
          </a:p>
          <a:p>
            <a:r>
              <a:rPr lang="en-US" sz="2600" dirty="0"/>
              <a:t>The activity is concentration multiplied by some activity coefficient  </a:t>
            </a:r>
          </a:p>
        </p:txBody>
      </p:sp>
      <p:pic>
        <p:nvPicPr>
          <p:cNvPr id="1026" name="Picture 2" descr="\gamma_i=f(x_1,x_2....x_i...x_n)">
            <a:extLst>
              <a:ext uri="{FF2B5EF4-FFF2-40B4-BE49-F238E27FC236}">
                <a16:creationId xmlns:a16="http://schemas.microsoft.com/office/drawing/2014/main" id="{5296FE63-1234-4E90-A856-44E8CA54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67388"/>
            <a:ext cx="76200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_i=x_i\gamma_{i}">
            <a:extLst>
              <a:ext uri="{FF2B5EF4-FFF2-40B4-BE49-F238E27FC236}">
                <a16:creationId xmlns:a16="http://schemas.microsoft.com/office/drawing/2014/main" id="{FBD56DED-638B-4F21-8B96-2859A5AF9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46" y="5367846"/>
            <a:ext cx="2490395" cy="5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2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B3BE-ADE0-40EE-AA1E-8FEE3153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Background: UNIFAC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F3D2-8827-4FDA-8092-61B1FF3D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45" y="1542580"/>
            <a:ext cx="10515600" cy="3459267"/>
          </a:xfrm>
        </p:spPr>
        <p:txBody>
          <a:bodyPr>
            <a:normAutofit/>
          </a:bodyPr>
          <a:lstStyle/>
          <a:p>
            <a:r>
              <a:rPr lang="en-US" sz="2400" dirty="0"/>
              <a:t>Activity coefficient of a species depends on chemical composition of both species and the mixture</a:t>
            </a:r>
          </a:p>
          <a:p>
            <a:endParaRPr lang="en-US" sz="2400" dirty="0"/>
          </a:p>
          <a:p>
            <a:r>
              <a:rPr lang="en-US" sz="2400" dirty="0"/>
              <a:t>UNIFAC splits a species into constituent chemical functional groups, and assumes interactions between all functional groups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Functional group interactions are combined for total effect on molecule activity</a:t>
            </a:r>
          </a:p>
        </p:txBody>
      </p:sp>
      <p:pic>
        <p:nvPicPr>
          <p:cNvPr id="4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2FF8DA16-E8A4-4999-A8E8-63292EB7B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12" y="4911365"/>
            <a:ext cx="3523960" cy="19466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7F3A88A-CEF1-44EE-9B4B-F3D26CC2898E}"/>
              </a:ext>
            </a:extLst>
          </p:cNvPr>
          <p:cNvSpPr/>
          <p:nvPr/>
        </p:nvSpPr>
        <p:spPr>
          <a:xfrm>
            <a:off x="3883927" y="5448248"/>
            <a:ext cx="1122491" cy="9439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65667C-555A-4717-98D6-35DE37E354A1}"/>
              </a:ext>
            </a:extLst>
          </p:cNvPr>
          <p:cNvSpPr/>
          <p:nvPr/>
        </p:nvSpPr>
        <p:spPr>
          <a:xfrm>
            <a:off x="5539033" y="5320323"/>
            <a:ext cx="2090401" cy="11072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79AD34-356C-4B1F-8E76-F387D2D35E3B}"/>
              </a:ext>
            </a:extLst>
          </p:cNvPr>
          <p:cNvSpPr/>
          <p:nvPr/>
        </p:nvSpPr>
        <p:spPr>
          <a:xfrm>
            <a:off x="5006418" y="5829278"/>
            <a:ext cx="696324" cy="5983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F10934-D4F4-49C7-8098-1C9EB1CBCE6E}"/>
              </a:ext>
            </a:extLst>
          </p:cNvPr>
          <p:cNvCxnSpPr>
            <a:cxnSpLocks/>
          </p:cNvCxnSpPr>
          <p:nvPr/>
        </p:nvCxnSpPr>
        <p:spPr>
          <a:xfrm>
            <a:off x="3757312" y="5641138"/>
            <a:ext cx="0" cy="9104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56A929-37EC-4B72-821C-50A3B0F90BAD}"/>
              </a:ext>
            </a:extLst>
          </p:cNvPr>
          <p:cNvCxnSpPr>
            <a:cxnSpLocks/>
          </p:cNvCxnSpPr>
          <p:nvPr/>
        </p:nvCxnSpPr>
        <p:spPr>
          <a:xfrm flipV="1">
            <a:off x="5687038" y="6323592"/>
            <a:ext cx="0" cy="4637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FA5A3-9D9B-4AF2-97B9-49029BD65B44}"/>
              </a:ext>
            </a:extLst>
          </p:cNvPr>
          <p:cNvCxnSpPr>
            <a:cxnSpLocks/>
          </p:cNvCxnSpPr>
          <p:nvPr/>
        </p:nvCxnSpPr>
        <p:spPr>
          <a:xfrm>
            <a:off x="7814347" y="5479089"/>
            <a:ext cx="0" cy="118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B9E7D4-E516-42FD-88A6-1B2EC14792D9}"/>
              </a:ext>
            </a:extLst>
          </p:cNvPr>
          <p:cNvSpPr txBox="1"/>
          <p:nvPr/>
        </p:nvSpPr>
        <p:spPr>
          <a:xfrm>
            <a:off x="8333294" y="5448248"/>
            <a:ext cx="3858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Net Effect:</a:t>
            </a:r>
            <a:br>
              <a:rPr lang="en-US" sz="2200" dirty="0"/>
            </a:br>
            <a:r>
              <a:rPr lang="en-US" sz="2200" dirty="0"/>
              <a:t>Activity coefficient goes down</a:t>
            </a:r>
          </a:p>
          <a:p>
            <a:r>
              <a:rPr lang="en-US" sz="2200" dirty="0"/>
              <a:t>Solubility goes up</a:t>
            </a:r>
          </a:p>
        </p:txBody>
      </p:sp>
    </p:spTree>
    <p:extLst>
      <p:ext uri="{BB962C8B-B14F-4D97-AF65-F5344CB8AC3E}">
        <p14:creationId xmlns:p14="http://schemas.microsoft.com/office/powerpoint/2010/main" val="3319758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4040</TotalTime>
  <Words>996</Words>
  <Application>Microsoft Macintosh PowerPoint</Application>
  <PresentationFormat>Widescreen</PresentationFormat>
  <Paragraphs>174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Outline</vt:lpstr>
      <vt:lpstr>Experimental Updates: Measuring Solubility Limits with HPLC </vt:lpstr>
      <vt:lpstr>Experimental Updates: Previous Results</vt:lpstr>
      <vt:lpstr>Experimental Updates: Current Results</vt:lpstr>
      <vt:lpstr>Updated Experimental Plan</vt:lpstr>
      <vt:lpstr>Computational Updates Outline</vt:lpstr>
      <vt:lpstr>Background: Activity and Activity Coefficient</vt:lpstr>
      <vt:lpstr>Background: UNIFAC</vt:lpstr>
      <vt:lpstr>Background: Work Up to June Conference and Feedback</vt:lpstr>
      <vt:lpstr>Background: Charged Species </vt:lpstr>
      <vt:lpstr>Background: Zwitterions</vt:lpstr>
      <vt:lpstr>Background: pH and Equilibria</vt:lpstr>
      <vt:lpstr>Background: Complexation and Scale</vt:lpstr>
      <vt:lpstr>Background: Multicompound and Flexibility</vt:lpstr>
      <vt:lpstr>Computational Updates: pH predictions</vt:lpstr>
      <vt:lpstr>Aspartic Acid</vt:lpstr>
      <vt:lpstr>Glutamic Acid</vt:lpstr>
      <vt:lpstr>Histidine</vt:lpstr>
      <vt:lpstr>Asparagine</vt:lpstr>
      <vt:lpstr>GUI Distribution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Kevin McFarland</cp:lastModifiedBy>
  <cp:revision>726</cp:revision>
  <dcterms:created xsi:type="dcterms:W3CDTF">2013-07-15T20:26:40Z</dcterms:created>
  <dcterms:modified xsi:type="dcterms:W3CDTF">2019-11-19T22:45:26Z</dcterms:modified>
</cp:coreProperties>
</file>