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3" r:id="rId6"/>
    <p:sldId id="261" r:id="rId7"/>
    <p:sldId id="259" r:id="rId8"/>
    <p:sldId id="258" r:id="rId9"/>
    <p:sldId id="260" r:id="rId10"/>
    <p:sldId id="264" r:id="rId11"/>
    <p:sldId id="265" r:id="rId12"/>
    <p:sldId id="266" r:id="rId13"/>
    <p:sldId id="267" r:id="rId14"/>
    <p:sldId id="338" r:id="rId15"/>
    <p:sldId id="309" r:id="rId16"/>
    <p:sldId id="310" r:id="rId17"/>
    <p:sldId id="331" r:id="rId18"/>
    <p:sldId id="337" r:id="rId19"/>
    <p:sldId id="336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1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6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1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2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6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1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6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5045-9A0D-9147-BD07-901EFDF2EEFF}" type="datetimeFigureOut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8/14/2019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487D-4C7F-274E-99A7-C45D4674AC5B}" type="slidenum">
              <a:rPr lang="en-US" smtClean="0">
                <a:solidFill>
                  <a:srgbClr val="1031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031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obra.github.io/cobratoolbox/latest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16/j.cels.2016.10.02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540-019-0103-6" TargetMode="External"/><Relationship Id="rId4" Type="http://schemas.openxmlformats.org/officeDocument/2006/relationships/hyperlink" Target="https://opencobra.github.io/cobratoolbox/latest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8/s41540-019-0103-6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980077" cy="180020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Metabolic Model-based Tools for Optimizing Chinese Hamster Ovary Bioprocesses</a:t>
            </a:r>
            <a:br>
              <a:rPr lang="en-US" sz="3400" b="1" dirty="0">
                <a:solidFill>
                  <a:srgbClr val="000090"/>
                </a:solidFill>
              </a:rPr>
            </a:b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b="1" dirty="0"/>
              <a:t>Michael </a:t>
            </a:r>
            <a:r>
              <a:rPr lang="en-US" sz="2400" b="1" dirty="0" err="1"/>
              <a:t>Betenbaugh</a:t>
            </a:r>
            <a:br>
              <a:rPr lang="en-US" sz="2400" dirty="0"/>
            </a:br>
            <a:r>
              <a:rPr lang="en-US" sz="2400" dirty="0"/>
              <a:t>Johns Hopkins University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/>
              <a:t>Seongkyu</a:t>
            </a:r>
            <a:r>
              <a:rPr lang="en-US" sz="2400" b="1" dirty="0"/>
              <a:t> Yoon</a:t>
            </a:r>
            <a:br>
              <a:rPr lang="en-US" sz="2400" dirty="0"/>
            </a:br>
            <a:r>
              <a:rPr lang="en-US" sz="2400" dirty="0"/>
              <a:t>University of Massachusetts Lowell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08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23566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Output from the GUI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29" name="矩形 28"/>
          <p:cNvSpPr/>
          <p:nvPr/>
        </p:nvSpPr>
        <p:spPr>
          <a:xfrm>
            <a:off x="829111" y="874112"/>
            <a:ext cx="8212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rd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output: A new Excel file containing previous inputs as well as predictions of future time points; this file can be used as input for next time point prediction</a:t>
            </a:r>
          </a:p>
        </p:txBody>
      </p:sp>
      <p:grpSp>
        <p:nvGrpSpPr>
          <p:cNvPr id="15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16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7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18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6" y="2471529"/>
            <a:ext cx="8068509" cy="29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1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23566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Output from the GUI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29" name="矩形 28"/>
          <p:cNvSpPr/>
          <p:nvPr/>
        </p:nvSpPr>
        <p:spPr>
          <a:xfrm>
            <a:off x="938060" y="1345258"/>
            <a:ext cx="8212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These outputs can be used as an estimation of future states in the CHO cell culture (i.e. bioreactors in CHO bioprocesses)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Future states can be used as guidance to design process control strategies</a:t>
            </a:r>
          </a:p>
        </p:txBody>
      </p:sp>
      <p:grpSp>
        <p:nvGrpSpPr>
          <p:cNvPr id="15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16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7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18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87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Media Optimization and Clone Analysis Tools</a:t>
            </a:r>
            <a:br>
              <a:rPr lang="en-US" sz="3400" b="1" dirty="0">
                <a:solidFill>
                  <a:srgbClr val="000090"/>
                </a:solidFill>
              </a:rPr>
            </a:b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dirty="0" err="1"/>
              <a:t>Seongkyu</a:t>
            </a:r>
            <a:r>
              <a:rPr lang="en-US" sz="2400" dirty="0"/>
              <a:t> Yoon</a:t>
            </a:r>
            <a:br>
              <a:rPr lang="en-US" sz="2400" dirty="0"/>
            </a:br>
            <a:r>
              <a:rPr lang="en-US" sz="2400" dirty="0"/>
              <a:t>University of Massachusetts Lowell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568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Introduction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31556" y="980728"/>
            <a:ext cx="82124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r>
              <a:rPr lang="en-US" altLang="zh-CN" sz="20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Objective for this tool: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Suggest target nutrients for optimizing culture media for CHO cells based on genome-scale model predictions of maximal growth rate/protein productivity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Suggest key metabolic pathways which affect the maximal growth/productivity as targets for cell </a:t>
            </a:r>
            <a:r>
              <a:rPr lang="en-US" altLang="zh-CN" sz="200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line engineering</a:t>
            </a: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r>
              <a:rPr lang="en-US" altLang="zh-CN" sz="20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Used Software and Algorithms: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Stand-alone .exe version created using MATLAB</a:t>
            </a:r>
          </a:p>
          <a:p>
            <a:pPr marL="457200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COBRA Toolbox (</a:t>
            </a:r>
            <a:r>
              <a:rPr lang="en-US" altLang="zh-CN" sz="2000" dirty="0">
                <a:hlinkClick r:id="rId4"/>
              </a:rPr>
              <a:t>https://opencobra.github.io/cobratoolbox/latest/index.html#</a:t>
            </a:r>
            <a:r>
              <a:rPr lang="en-US" altLang="zh-CN" sz="2000" dirty="0"/>
              <a:t>), under GNU General Public License version 3.0</a:t>
            </a:r>
          </a:p>
        </p:txBody>
      </p:sp>
    </p:spTree>
    <p:extLst>
      <p:ext uri="{BB962C8B-B14F-4D97-AF65-F5344CB8AC3E}">
        <p14:creationId xmlns:p14="http://schemas.microsoft.com/office/powerpoint/2010/main" val="388313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altLang="zh-CN" sz="3400" b="1" dirty="0">
                <a:solidFill>
                  <a:srgbClr val="000090"/>
                </a:solidFill>
              </a:rPr>
              <a:t>Experiments required for GUI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04CE4-083C-4F38-BE38-DEDCB1D043DB}"/>
              </a:ext>
            </a:extLst>
          </p:cNvPr>
          <p:cNvSpPr txBox="1"/>
          <p:nvPr/>
        </p:nvSpPr>
        <p:spPr>
          <a:xfrm>
            <a:off x="1130772" y="751555"/>
            <a:ext cx="777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Cell culture experiments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41E4C-47BE-41BC-8E1D-BE5CE5CAB606}"/>
              </a:ext>
            </a:extLst>
          </p:cNvPr>
          <p:cNvSpPr/>
          <p:nvPr/>
        </p:nvSpPr>
        <p:spPr>
          <a:xfrm>
            <a:off x="1309147" y="5143785"/>
            <a:ext cx="720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326" marR="0" lvl="0" indent="-15432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calculate the specific consumption/production rates used as model constraints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inputs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70D0C4-3C51-4100-816B-B77A6FC4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36" y="1126852"/>
            <a:ext cx="7376874" cy="3903734"/>
          </a:xfrm>
          <a:prstGeom prst="rect">
            <a:avLst/>
          </a:prstGeom>
        </p:spPr>
      </p:pic>
      <p:grpSp>
        <p:nvGrpSpPr>
          <p:cNvPr id="22" name="Group 8"/>
          <p:cNvGrpSpPr/>
          <p:nvPr/>
        </p:nvGrpSpPr>
        <p:grpSpPr>
          <a:xfrm>
            <a:off x="-2" y="-3081"/>
            <a:ext cx="921328" cy="6646140"/>
            <a:chOff x="-2" y="-3080"/>
            <a:chExt cx="921328" cy="6655113"/>
          </a:xfrm>
        </p:grpSpPr>
        <p:pic>
          <p:nvPicPr>
            <p:cNvPr id="23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4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5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6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88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52" y="-5237"/>
            <a:ext cx="7980077" cy="532968"/>
          </a:xfrm>
        </p:spPr>
        <p:txBody>
          <a:bodyPr>
            <a:noAutofit/>
          </a:bodyPr>
          <a:lstStyle/>
          <a:p>
            <a:r>
              <a:rPr lang="en-US" altLang="zh-CN" sz="3400" b="1" dirty="0">
                <a:solidFill>
                  <a:srgbClr val="000090"/>
                </a:solidFill>
              </a:rPr>
              <a:t>Experiments required for GUI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04CE4-083C-4F38-BE38-DEDCB1D043DB}"/>
              </a:ext>
            </a:extLst>
          </p:cNvPr>
          <p:cNvSpPr txBox="1"/>
          <p:nvPr/>
        </p:nvSpPr>
        <p:spPr>
          <a:xfrm>
            <a:off x="1035574" y="462913"/>
            <a:ext cx="777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Data collection template (mg/mL, mmol/L)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CE5AD-7C7C-4735-B4E1-BAEC6E45017C}"/>
              </a:ext>
            </a:extLst>
          </p:cNvPr>
          <p:cNvSpPr txBox="1"/>
          <p:nvPr/>
        </p:nvSpPr>
        <p:spPr>
          <a:xfrm>
            <a:off x="1035574" y="3648493"/>
            <a:ext cx="777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Specific rates template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mmol/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gDW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57F801-BB97-4D3E-A75D-0E885179E43E}"/>
              </a:ext>
            </a:extLst>
          </p:cNvPr>
          <p:cNvGraphicFramePr>
            <a:graphicFrameLocks noGrp="1"/>
          </p:cNvGraphicFramePr>
          <p:nvPr/>
        </p:nvGraphicFramePr>
        <p:xfrm>
          <a:off x="1451795" y="815429"/>
          <a:ext cx="6422546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727">
                  <a:extLst>
                    <a:ext uri="{9D8B030D-6E8A-4147-A177-3AD203B41FA5}">
                      <a16:colId xmlns:a16="http://schemas.microsoft.com/office/drawing/2014/main" val="124015893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54367197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86972934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86250369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27981632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003711346"/>
                    </a:ext>
                  </a:extLst>
                </a:gridCol>
                <a:gridCol w="763062">
                  <a:extLst>
                    <a:ext uri="{9D8B030D-6E8A-4147-A177-3AD203B41FA5}">
                      <a16:colId xmlns:a16="http://schemas.microsoft.com/office/drawing/2014/main" val="1137396222"/>
                    </a:ext>
                  </a:extLst>
                </a:gridCol>
                <a:gridCol w="1180566">
                  <a:extLst>
                    <a:ext uri="{9D8B030D-6E8A-4147-A177-3AD203B41FA5}">
                      <a16:colId xmlns:a16="http://schemas.microsoft.com/office/drawing/2014/main" val="3687682713"/>
                    </a:ext>
                  </a:extLst>
                </a:gridCol>
                <a:gridCol w="1180566">
                  <a:extLst>
                    <a:ext uri="{9D8B030D-6E8A-4147-A177-3AD203B41FA5}">
                      <a16:colId xmlns:a16="http://schemas.microsoft.com/office/drawing/2014/main" val="2528402419"/>
                    </a:ext>
                  </a:extLst>
                </a:gridCol>
              </a:tblGrid>
              <a:tr h="25094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Basal media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Feed media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53365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Glucose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49763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Glutamate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55640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sz="1100" dirty="0"/>
                        <a:t>NH4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377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sz="1100" dirty="0"/>
                        <a:t>lactate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35701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689348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Alanine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519171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sz="1100" dirty="0"/>
                        <a:t>Serine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11495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73706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sz="1100" dirty="0"/>
                        <a:t>Cell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038341"/>
                  </a:ext>
                </a:extLst>
              </a:tr>
              <a:tr h="250943">
                <a:tc>
                  <a:txBody>
                    <a:bodyPr/>
                    <a:lstStyle/>
                    <a:p>
                      <a:r>
                        <a:rPr lang="en-US" sz="1100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1641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712D25-E9F1-4947-970B-458E91DF6DB9}"/>
              </a:ext>
            </a:extLst>
          </p:cNvPr>
          <p:cNvSpPr txBox="1"/>
          <p:nvPr/>
        </p:nvSpPr>
        <p:spPr>
          <a:xfrm>
            <a:off x="5958072" y="4176395"/>
            <a:ext cx="275060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 rates calculation 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quations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CFBEB8-AA4A-4F5E-8BDE-111B4155B27B}"/>
              </a:ext>
            </a:extLst>
          </p:cNvPr>
          <p:cNvGraphicFramePr>
            <a:graphicFrameLocks noGrp="1"/>
          </p:cNvGraphicFramePr>
          <p:nvPr/>
        </p:nvGraphicFramePr>
        <p:xfrm>
          <a:off x="1451795" y="3996022"/>
          <a:ext cx="3574577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377">
                  <a:extLst>
                    <a:ext uri="{9D8B030D-6E8A-4147-A177-3AD203B41FA5}">
                      <a16:colId xmlns:a16="http://schemas.microsoft.com/office/drawing/2014/main" val="405813014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05396766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391307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48784621"/>
                    </a:ext>
                  </a:extLst>
                </a:gridCol>
              </a:tblGrid>
              <a:tr h="2527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Batch1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Batch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Batch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689999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Glucose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85800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Glutamate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662202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sz="1100" dirty="0"/>
                        <a:t>NH4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92361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sz="1100" dirty="0"/>
                        <a:t>lactate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85994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75314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Alanine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22230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sz="1100" dirty="0"/>
                        <a:t>Serine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8838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52153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sz="1100" dirty="0"/>
                        <a:t>Cell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65820"/>
                  </a:ext>
                </a:extLst>
              </a:tr>
              <a:tr h="252798">
                <a:tc>
                  <a:txBody>
                    <a:bodyPr/>
                    <a:lstStyle/>
                    <a:p>
                      <a:r>
                        <a:rPr lang="en-US" sz="1100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72644"/>
                  </a:ext>
                </a:extLst>
              </a:tr>
            </a:tbl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1F69FB30-3528-4573-B92A-D34A0BED45CD}"/>
              </a:ext>
            </a:extLst>
          </p:cNvPr>
          <p:cNvSpPr/>
          <p:nvPr/>
        </p:nvSpPr>
        <p:spPr>
          <a:xfrm rot="787097">
            <a:off x="5144782" y="5425829"/>
            <a:ext cx="1219877" cy="48463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6CCA0-DAAA-4933-A4A5-B6F6288A3C0F}"/>
              </a:ext>
            </a:extLst>
          </p:cNvPr>
          <p:cNvSpPr txBox="1"/>
          <p:nvPr/>
        </p:nvSpPr>
        <p:spPr>
          <a:xfrm>
            <a:off x="6403739" y="5554355"/>
            <a:ext cx="265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 (MATLAB)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681C7C-FAE0-41D8-AD54-2940F6DAE4A9}"/>
              </a:ext>
            </a:extLst>
          </p:cNvPr>
          <p:cNvSpPr/>
          <p:nvPr/>
        </p:nvSpPr>
        <p:spPr>
          <a:xfrm rot="8124659">
            <a:off x="5075492" y="3968912"/>
            <a:ext cx="121987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8"/>
          <p:cNvGrpSpPr/>
          <p:nvPr/>
        </p:nvGrpSpPr>
        <p:grpSpPr>
          <a:xfrm>
            <a:off x="-2" y="-3081"/>
            <a:ext cx="921328" cy="6646140"/>
            <a:chOff x="-2" y="-3080"/>
            <a:chExt cx="921328" cy="6655113"/>
          </a:xfrm>
        </p:grpSpPr>
        <p:pic>
          <p:nvPicPr>
            <p:cNvPr id="21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2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3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4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44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8" y="134114"/>
            <a:ext cx="7991262" cy="77326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GUI</a:t>
            </a:r>
            <a:endParaRPr lang="en-US" sz="25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6" name="Picture 15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 rot="162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8" name="Rectangle 17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Picture 18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Maryland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9D756-EDC3-4D22-8227-1672FAD86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14" y="1406286"/>
            <a:ext cx="3974335" cy="3135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588EC-337C-4F6E-9FE2-6684395FC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510" y="1418602"/>
            <a:ext cx="3723670" cy="3211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A027E3-D699-4E3E-9127-B34EF0DC08AB}"/>
              </a:ext>
            </a:extLst>
          </p:cNvPr>
          <p:cNvSpPr/>
          <p:nvPr/>
        </p:nvSpPr>
        <p:spPr>
          <a:xfrm>
            <a:off x="1589143" y="905237"/>
            <a:ext cx="30732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edia optimization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C0EAF-3FB5-4135-B93D-DF96725FE879}"/>
              </a:ext>
            </a:extLst>
          </p:cNvPr>
          <p:cNvSpPr/>
          <p:nvPr/>
        </p:nvSpPr>
        <p:spPr>
          <a:xfrm>
            <a:off x="5863274" y="941548"/>
            <a:ext cx="27703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 line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507" y="4630452"/>
            <a:ext cx="403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Input: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Measured metabolite fluxes + target nutrient to optimize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Output: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Expected max growth or productivity change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3659" y="4623028"/>
            <a:ext cx="3911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Input: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Measured metabolite fluxes + target gene to knockout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Output: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Expected max growth or productivity change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5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510" y="10664"/>
            <a:ext cx="7980077" cy="738495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GUI - Media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400" b="1" dirty="0">
                <a:solidFill>
                  <a:srgbClr val="000090"/>
                </a:solidFill>
              </a:rPr>
              <a:t>optimization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DA17E-6FD9-4E7B-90ED-9CECAA4C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63" y="1704476"/>
            <a:ext cx="5174137" cy="4081819"/>
          </a:xfrm>
          <a:prstGeom prst="rect">
            <a:avLst/>
          </a:prstGeom>
        </p:spPr>
      </p:pic>
      <p:sp>
        <p:nvSpPr>
          <p:cNvPr id="38" name="矩形 39">
            <a:extLst>
              <a:ext uri="{FF2B5EF4-FFF2-40B4-BE49-F238E27FC236}">
                <a16:creationId xmlns:a16="http://schemas.microsoft.com/office/drawing/2014/main" id="{3A3B83A5-FEC7-479A-B0F9-F3A4917EA87A}"/>
              </a:ext>
            </a:extLst>
          </p:cNvPr>
          <p:cNvSpPr/>
          <p:nvPr/>
        </p:nvSpPr>
        <p:spPr>
          <a:xfrm>
            <a:off x="901721" y="779286"/>
            <a:ext cx="8212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A Graphical User Interface (GUI) was made for media optimization (mainly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for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feed media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57A264-697E-440C-A020-B289A5D8291E}"/>
              </a:ext>
            </a:extLst>
          </p:cNvPr>
          <p:cNvSpPr txBox="1"/>
          <p:nvPr/>
        </p:nvSpPr>
        <p:spPr>
          <a:xfrm>
            <a:off x="6595063" y="2055459"/>
            <a:ext cx="209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GUI window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5D306C-DDFF-4107-AFCB-EB1376CE8CAB}"/>
              </a:ext>
            </a:extLst>
          </p:cNvPr>
          <p:cNvSpPr txBox="1"/>
          <p:nvPr/>
        </p:nvSpPr>
        <p:spPr>
          <a:xfrm>
            <a:off x="6155136" y="2424791"/>
            <a:ext cx="2974098" cy="21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of Cell 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Specify constraint inputs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 function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Targeted nutrient to optimize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simulation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B444C3B-67E6-481F-B375-FAFF17AB02F0}"/>
              </a:ext>
            </a:extLst>
          </p:cNvPr>
          <p:cNvSpPr/>
          <p:nvPr/>
        </p:nvSpPr>
        <p:spPr>
          <a:xfrm>
            <a:off x="3806092" y="4023254"/>
            <a:ext cx="1531815" cy="378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0693C4-6BED-407D-B454-8C97D5933686}"/>
              </a:ext>
            </a:extLst>
          </p:cNvPr>
          <p:cNvSpPr txBox="1"/>
          <p:nvPr/>
        </p:nvSpPr>
        <p:spPr>
          <a:xfrm>
            <a:off x="5174264" y="4189490"/>
            <a:ext cx="9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1</a:t>
            </a:r>
          </a:p>
        </p:txBody>
      </p:sp>
    </p:spTree>
    <p:extLst>
      <p:ext uri="{BB962C8B-B14F-4D97-AF65-F5344CB8AC3E}">
        <p14:creationId xmlns:p14="http://schemas.microsoft.com/office/powerpoint/2010/main" val="609895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2A02F2-F115-4610-B3BC-26471E7B9215}"/>
              </a:ext>
            </a:extLst>
          </p:cNvPr>
          <p:cNvSpPr/>
          <p:nvPr/>
        </p:nvSpPr>
        <p:spPr>
          <a:xfrm>
            <a:off x="1117737" y="3877594"/>
            <a:ext cx="7949113" cy="265614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B5D5-56D6-478E-8366-AF508232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32" y="3947620"/>
            <a:ext cx="2795553" cy="2133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D65A4-B73D-4EF6-A34C-53F9D836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43" y="3946995"/>
            <a:ext cx="3209816" cy="2577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38495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Media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400" b="1" dirty="0">
                <a:solidFill>
                  <a:srgbClr val="000090"/>
                </a:solidFill>
              </a:rPr>
              <a:t>optimization GUI - examples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A44AE-5460-4EF5-A81D-DD4AFF61BF1F}"/>
              </a:ext>
            </a:extLst>
          </p:cNvPr>
          <p:cNvSpPr/>
          <p:nvPr/>
        </p:nvSpPr>
        <p:spPr>
          <a:xfrm>
            <a:off x="1117738" y="1071046"/>
            <a:ext cx="7949114" cy="270659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E74806-BC78-43F7-926E-982E36E8A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553" y="1157186"/>
            <a:ext cx="3218105" cy="2538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E08FEE-BF53-466A-BA34-DDDF5A526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068" y="1116941"/>
            <a:ext cx="2797937" cy="220003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CE0043D-8045-4E24-8C02-2A6801CFB0CB}"/>
              </a:ext>
            </a:extLst>
          </p:cNvPr>
          <p:cNvSpPr/>
          <p:nvPr/>
        </p:nvSpPr>
        <p:spPr>
          <a:xfrm>
            <a:off x="4505317" y="2127384"/>
            <a:ext cx="430813" cy="429659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9BEB3-9CC8-4368-B534-5BE23FC7C344}"/>
              </a:ext>
            </a:extLst>
          </p:cNvPr>
          <p:cNvSpPr txBox="1"/>
          <p:nvPr/>
        </p:nvSpPr>
        <p:spPr>
          <a:xfrm>
            <a:off x="4893261" y="3353081"/>
            <a:ext cx="3864239" cy="31804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Optimize cell growth during exponential phase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3A18F93-DC8F-4C5A-8E58-E96FB92CAD93}"/>
              </a:ext>
            </a:extLst>
          </p:cNvPr>
          <p:cNvSpPr/>
          <p:nvPr/>
        </p:nvSpPr>
        <p:spPr>
          <a:xfrm>
            <a:off x="4502094" y="4991673"/>
            <a:ext cx="511943" cy="429659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D90A76-07AD-442C-9CC1-A181B286C8AA}"/>
              </a:ext>
            </a:extLst>
          </p:cNvPr>
          <p:cNvSpPr txBox="1"/>
          <p:nvPr/>
        </p:nvSpPr>
        <p:spPr>
          <a:xfrm>
            <a:off x="4875632" y="6172547"/>
            <a:ext cx="4009221" cy="30777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Optimize IgG productivity during stationary phase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69F41D-2133-400C-ACCE-668AE7013001}"/>
              </a:ext>
            </a:extLst>
          </p:cNvPr>
          <p:cNvSpPr/>
          <p:nvPr/>
        </p:nvSpPr>
        <p:spPr>
          <a:xfrm>
            <a:off x="1376974" y="4395425"/>
            <a:ext cx="424206" cy="188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3F8B5D-58A4-45D9-AD21-37FB2376EBED}"/>
              </a:ext>
            </a:extLst>
          </p:cNvPr>
          <p:cNvSpPr/>
          <p:nvPr/>
        </p:nvSpPr>
        <p:spPr>
          <a:xfrm>
            <a:off x="3546154" y="2481909"/>
            <a:ext cx="594183" cy="162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24BAB3-A23B-49A9-A2B2-D27E30F10378}"/>
              </a:ext>
            </a:extLst>
          </p:cNvPr>
          <p:cNvSpPr/>
          <p:nvPr/>
        </p:nvSpPr>
        <p:spPr>
          <a:xfrm>
            <a:off x="2861896" y="1628021"/>
            <a:ext cx="1259144" cy="188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B34D3BC-F8B6-4004-B668-9D81F696568C}"/>
              </a:ext>
            </a:extLst>
          </p:cNvPr>
          <p:cNvSpPr/>
          <p:nvPr/>
        </p:nvSpPr>
        <p:spPr>
          <a:xfrm>
            <a:off x="2977620" y="2185764"/>
            <a:ext cx="424206" cy="188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3A72CD-D6CD-406B-BC4E-DF6409F4B102}"/>
              </a:ext>
            </a:extLst>
          </p:cNvPr>
          <p:cNvSpPr/>
          <p:nvPr/>
        </p:nvSpPr>
        <p:spPr>
          <a:xfrm>
            <a:off x="1358119" y="1954814"/>
            <a:ext cx="1347374" cy="16815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214BD3-1DB9-4199-9B71-F04A245FFCA1}"/>
              </a:ext>
            </a:extLst>
          </p:cNvPr>
          <p:cNvSpPr/>
          <p:nvPr/>
        </p:nvSpPr>
        <p:spPr>
          <a:xfrm>
            <a:off x="1344995" y="1628021"/>
            <a:ext cx="424206" cy="188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56AE44-62FC-489A-A4DB-4AAE2BAE548E}"/>
              </a:ext>
            </a:extLst>
          </p:cNvPr>
          <p:cNvSpPr/>
          <p:nvPr/>
        </p:nvSpPr>
        <p:spPr>
          <a:xfrm>
            <a:off x="1341705" y="4642742"/>
            <a:ext cx="1347374" cy="18375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F0173D0-274B-4CEF-AB9D-14B2E9B8573C}"/>
              </a:ext>
            </a:extLst>
          </p:cNvPr>
          <p:cNvSpPr/>
          <p:nvPr/>
        </p:nvSpPr>
        <p:spPr>
          <a:xfrm>
            <a:off x="2861896" y="4489693"/>
            <a:ext cx="1259144" cy="188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2A77D9-31C6-4A3D-BE12-FB438CD41A58}"/>
              </a:ext>
            </a:extLst>
          </p:cNvPr>
          <p:cNvSpPr/>
          <p:nvPr/>
        </p:nvSpPr>
        <p:spPr>
          <a:xfrm>
            <a:off x="3199225" y="5056510"/>
            <a:ext cx="424206" cy="1621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8C7AADF-A8F5-4016-A05C-3D4161BEFA37}"/>
              </a:ext>
            </a:extLst>
          </p:cNvPr>
          <p:cNvSpPr/>
          <p:nvPr/>
        </p:nvSpPr>
        <p:spPr>
          <a:xfrm>
            <a:off x="3580154" y="5248229"/>
            <a:ext cx="594183" cy="1621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EC96E2-08C6-4ADF-AF61-5A120E491AFC}"/>
              </a:ext>
            </a:extLst>
          </p:cNvPr>
          <p:cNvCxnSpPr>
            <a:cxnSpLocks/>
          </p:cNvCxnSpPr>
          <p:nvPr/>
        </p:nvCxnSpPr>
        <p:spPr>
          <a:xfrm flipV="1">
            <a:off x="5761536" y="1557442"/>
            <a:ext cx="1391985" cy="27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D6DC4F-456B-407C-A734-821A013E3F1F}"/>
              </a:ext>
            </a:extLst>
          </p:cNvPr>
          <p:cNvCxnSpPr>
            <a:cxnSpLocks/>
          </p:cNvCxnSpPr>
          <p:nvPr/>
        </p:nvCxnSpPr>
        <p:spPr>
          <a:xfrm flipV="1">
            <a:off x="5741091" y="4489693"/>
            <a:ext cx="1391985" cy="27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281A425-7F90-426C-B1C5-12C41C6D88FF}"/>
              </a:ext>
            </a:extLst>
          </p:cNvPr>
          <p:cNvSpPr txBox="1"/>
          <p:nvPr/>
        </p:nvSpPr>
        <p:spPr>
          <a:xfrm>
            <a:off x="7666109" y="1849145"/>
            <a:ext cx="1400741" cy="86177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used for future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A67868-E941-44A5-948B-8DAB26D7DB9E}"/>
              </a:ext>
            </a:extLst>
          </p:cNvPr>
          <p:cNvSpPr txBox="1"/>
          <p:nvPr/>
        </p:nvSpPr>
        <p:spPr>
          <a:xfrm>
            <a:off x="7694859" y="4702908"/>
            <a:ext cx="1391985" cy="86177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used for future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6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21" y="96746"/>
            <a:ext cx="7980077" cy="757162"/>
          </a:xfrm>
        </p:spPr>
        <p:txBody>
          <a:bodyPr>
            <a:noAutofit/>
          </a:bodyPr>
          <a:lstStyle/>
          <a:p>
            <a:r>
              <a:rPr lang="en-US" altLang="zh-CN" sz="3400" b="1" dirty="0">
                <a:solidFill>
                  <a:srgbClr val="000090"/>
                </a:solidFill>
              </a:rPr>
              <a:t>GUI </a:t>
            </a:r>
            <a:r>
              <a:rPr lang="en-US" altLang="zh-CN" sz="2800" b="1" dirty="0">
                <a:solidFill>
                  <a:srgbClr val="000090"/>
                </a:solidFill>
              </a:rPr>
              <a:t>– </a:t>
            </a:r>
            <a:r>
              <a:rPr lang="en-US" sz="2800" b="1" dirty="0">
                <a:solidFill>
                  <a:srgbClr val="000090"/>
                </a:solidFill>
              </a:rPr>
              <a:t>Cell line</a:t>
            </a:r>
            <a:r>
              <a:rPr lang="en-US" altLang="zh-CN" sz="2800" b="1" dirty="0">
                <a:solidFill>
                  <a:srgbClr val="000090"/>
                </a:solidFill>
              </a:rPr>
              <a:t> analysis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13E0C-D274-4650-BD1D-1E540AC984E1}"/>
              </a:ext>
            </a:extLst>
          </p:cNvPr>
          <p:cNvSpPr txBox="1"/>
          <p:nvPr/>
        </p:nvSpPr>
        <p:spPr>
          <a:xfrm>
            <a:off x="6506011" y="1883986"/>
            <a:ext cx="209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Main GUI window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81877-1518-4F95-882F-427BE8B4260F}"/>
              </a:ext>
            </a:extLst>
          </p:cNvPr>
          <p:cNvSpPr txBox="1"/>
          <p:nvPr/>
        </p:nvSpPr>
        <p:spPr>
          <a:xfrm>
            <a:off x="6284202" y="2358622"/>
            <a:ext cx="2865955" cy="26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of Cell lines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Specify constraint inputs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Pathway selection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(sub GUI)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knockout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 function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Run simulation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81953B-7DCE-48CA-B7F9-AD00B30B7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1719367"/>
            <a:ext cx="5198347" cy="423219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580B07D-0396-4A9F-A1CB-5416BDAF669B}"/>
              </a:ext>
            </a:extLst>
          </p:cNvPr>
          <p:cNvSpPr/>
          <p:nvPr/>
        </p:nvSpPr>
        <p:spPr>
          <a:xfrm>
            <a:off x="1411415" y="5527961"/>
            <a:ext cx="1531815" cy="378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75F492-438F-45B8-9144-64BF7BAAE412}"/>
              </a:ext>
            </a:extLst>
          </p:cNvPr>
          <p:cNvSpPr/>
          <p:nvPr/>
        </p:nvSpPr>
        <p:spPr>
          <a:xfrm>
            <a:off x="3489274" y="3611302"/>
            <a:ext cx="1056522" cy="378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969E19-E146-40A9-8D4A-F97DB19F9559}"/>
              </a:ext>
            </a:extLst>
          </p:cNvPr>
          <p:cNvSpPr/>
          <p:nvPr/>
        </p:nvSpPr>
        <p:spPr>
          <a:xfrm>
            <a:off x="4585732" y="3588305"/>
            <a:ext cx="902843" cy="378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4A7427-2058-4BC6-B415-1507CBC0C45C}"/>
              </a:ext>
            </a:extLst>
          </p:cNvPr>
          <p:cNvSpPr/>
          <p:nvPr/>
        </p:nvSpPr>
        <p:spPr>
          <a:xfrm>
            <a:off x="3821742" y="4634521"/>
            <a:ext cx="1531308" cy="356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BF45AD-0B36-4E6F-A012-37D78FF3A308}"/>
              </a:ext>
            </a:extLst>
          </p:cNvPr>
          <p:cNvSpPr txBox="1"/>
          <p:nvPr/>
        </p:nvSpPr>
        <p:spPr>
          <a:xfrm>
            <a:off x="1530115" y="5906542"/>
            <a:ext cx="9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1C6A58-9B36-4324-9035-5E2396384FFB}"/>
              </a:ext>
            </a:extLst>
          </p:cNvPr>
          <p:cNvSpPr txBox="1"/>
          <p:nvPr/>
        </p:nvSpPr>
        <p:spPr>
          <a:xfrm>
            <a:off x="3233454" y="3392380"/>
            <a:ext cx="10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4CAB79-171A-4167-B22B-53931333BF9E}"/>
              </a:ext>
            </a:extLst>
          </p:cNvPr>
          <p:cNvSpPr txBox="1"/>
          <p:nvPr/>
        </p:nvSpPr>
        <p:spPr>
          <a:xfrm>
            <a:off x="4747039" y="3241970"/>
            <a:ext cx="101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FD9C53-DF17-4049-B43C-F5B0EAA7BB2D}"/>
              </a:ext>
            </a:extLst>
          </p:cNvPr>
          <p:cNvSpPr txBox="1"/>
          <p:nvPr/>
        </p:nvSpPr>
        <p:spPr>
          <a:xfrm>
            <a:off x="5236665" y="4454210"/>
            <a:ext cx="98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4</a:t>
            </a:r>
          </a:p>
        </p:txBody>
      </p:sp>
      <p:sp>
        <p:nvSpPr>
          <p:cNvPr id="32" name="矩形 39">
            <a:extLst>
              <a:ext uri="{FF2B5EF4-FFF2-40B4-BE49-F238E27FC236}">
                <a16:creationId xmlns:a16="http://schemas.microsoft.com/office/drawing/2014/main" id="{6F727433-A87A-4F97-982E-DB84A58D464C}"/>
              </a:ext>
            </a:extLst>
          </p:cNvPr>
          <p:cNvSpPr/>
          <p:nvPr/>
        </p:nvSpPr>
        <p:spPr>
          <a:xfrm>
            <a:off x="901721" y="809414"/>
            <a:ext cx="8212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A Graphical User Interface (GUI) was made for clone analysis (mainly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for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gene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knockout/knock in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simulation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1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Introduction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31556" y="620688"/>
            <a:ext cx="8212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This comprehensive tool combines three functions that utilize the genome-scale model developed for Chinese Hamster Ovary (CHO) cell (</a:t>
            </a:r>
            <a:r>
              <a:rPr lang="en-US" altLang="zh-CN" sz="2000" u="sng" dirty="0">
                <a:hlinkClick r:id="rId4" tooltip="Persistent link using digital object identifier"/>
              </a:rPr>
              <a:t>https://doi.org/10.1016/j.cels.2016.10.020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Stand-alone .exe version created using MATLAB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function: Amino acid level prediction tool for CHO cell culture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nd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function: Media optimization tool for CHO culture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rd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function: Clone analysis tool for CHO cell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51" y="3160073"/>
            <a:ext cx="4327148" cy="34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5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C</a:t>
            </a:r>
            <a:r>
              <a:rPr lang="en-US" altLang="zh-CN" sz="3400" b="1" dirty="0">
                <a:solidFill>
                  <a:srgbClr val="000090"/>
                </a:solidFill>
              </a:rPr>
              <a:t>lone analysis</a:t>
            </a:r>
            <a:r>
              <a:rPr lang="en-US" sz="3400" b="1" dirty="0">
                <a:solidFill>
                  <a:srgbClr val="000090"/>
                </a:solidFill>
              </a:rPr>
              <a:t> </a:t>
            </a:r>
            <a:r>
              <a:rPr lang="en-US" altLang="zh-CN" sz="3400" b="1" dirty="0">
                <a:solidFill>
                  <a:srgbClr val="000090"/>
                </a:solidFill>
              </a:rPr>
              <a:t>GUI </a:t>
            </a:r>
            <a:r>
              <a:rPr lang="en-US" altLang="zh-CN" sz="2800" b="1" dirty="0">
                <a:solidFill>
                  <a:srgbClr val="000090"/>
                </a:solidFill>
              </a:rPr>
              <a:t>– examples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CE8302-6341-47BA-BA92-443300538416}"/>
              </a:ext>
            </a:extLst>
          </p:cNvPr>
          <p:cNvSpPr txBox="1"/>
          <p:nvPr/>
        </p:nvSpPr>
        <p:spPr>
          <a:xfrm>
            <a:off x="6510389" y="81275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Sub GUI window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8B3DE-5ADD-4E20-B364-5DF122207362}"/>
              </a:ext>
            </a:extLst>
          </p:cNvPr>
          <p:cNvSpPr txBox="1"/>
          <p:nvPr/>
        </p:nvSpPr>
        <p:spPr>
          <a:xfrm>
            <a:off x="5754484" y="1182090"/>
            <a:ext cx="3312368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lists:</a:t>
            </a:r>
          </a:p>
          <a:p>
            <a:pPr marL="800100" marR="0" lvl="1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symbol</a:t>
            </a:r>
          </a:p>
          <a:p>
            <a:pPr marL="800100" marR="0" lvl="1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description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1031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36D54F-A577-460C-8DF4-E26C963F1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27" y="914879"/>
            <a:ext cx="4677447" cy="3698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F7064E-7AAF-4632-92D8-932DCDCF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759" y="2850495"/>
            <a:ext cx="4677447" cy="36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74" y="8694"/>
            <a:ext cx="7980077" cy="57722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C</a:t>
            </a:r>
            <a:r>
              <a:rPr lang="en-US" altLang="zh-CN" sz="3400" b="1" dirty="0">
                <a:solidFill>
                  <a:srgbClr val="000090"/>
                </a:solidFill>
              </a:rPr>
              <a:t>lone analysis</a:t>
            </a:r>
            <a:r>
              <a:rPr lang="en-US" sz="3400" b="1" dirty="0">
                <a:solidFill>
                  <a:srgbClr val="000090"/>
                </a:solidFill>
              </a:rPr>
              <a:t> </a:t>
            </a:r>
            <a:r>
              <a:rPr lang="en-US" altLang="zh-CN" sz="3400" b="1" dirty="0">
                <a:solidFill>
                  <a:srgbClr val="000090"/>
                </a:solidFill>
              </a:rPr>
              <a:t>GUI </a:t>
            </a:r>
            <a:r>
              <a:rPr lang="en-US" altLang="zh-CN" sz="2800" b="1" dirty="0">
                <a:solidFill>
                  <a:srgbClr val="000090"/>
                </a:solidFill>
              </a:rPr>
              <a:t>- examples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Johns Hopkins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Clemson University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Delaware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University of Massachusetts Lowell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1F477E7-D36A-4B74-BA73-CF12B3FDA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40" y="3808193"/>
            <a:ext cx="3961973" cy="3049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698DE5-A8D0-4FD3-B56F-5E8D0EEA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26" y="4040831"/>
            <a:ext cx="2897702" cy="2584529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4DE88EBC-6126-4B89-834D-005E5F819159}"/>
              </a:ext>
            </a:extLst>
          </p:cNvPr>
          <p:cNvSpPr/>
          <p:nvPr/>
        </p:nvSpPr>
        <p:spPr>
          <a:xfrm>
            <a:off x="4480139" y="5335494"/>
            <a:ext cx="1934161" cy="2764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7F1B5-762F-4EFF-ADE1-DB839AED98C5}"/>
              </a:ext>
            </a:extLst>
          </p:cNvPr>
          <p:cNvSpPr txBox="1"/>
          <p:nvPr/>
        </p:nvSpPr>
        <p:spPr>
          <a:xfrm>
            <a:off x="4922036" y="6577499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D8148B-B4F6-4718-A38F-3B1639A95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640" y="585914"/>
            <a:ext cx="4001343" cy="31642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F940F6-A0D7-41CD-B8F3-89BFC482F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634" y="1075121"/>
            <a:ext cx="2926218" cy="26099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9711B4-09EB-4EF2-B8E1-C20E3A358AE9}"/>
              </a:ext>
            </a:extLst>
          </p:cNvPr>
          <p:cNvSpPr txBox="1"/>
          <p:nvPr/>
        </p:nvSpPr>
        <p:spPr>
          <a:xfrm>
            <a:off x="4629527" y="1796641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Knockout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Gene: 100758414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C3D9FC3-E1AE-4BC1-AB32-6DFAAD059581}"/>
              </a:ext>
            </a:extLst>
          </p:cNvPr>
          <p:cNvSpPr/>
          <p:nvPr/>
        </p:nvSpPr>
        <p:spPr>
          <a:xfrm>
            <a:off x="4480138" y="2264217"/>
            <a:ext cx="1934161" cy="27644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357D3-6297-4F35-A0BA-AACDF3CAE507}"/>
              </a:ext>
            </a:extLst>
          </p:cNvPr>
          <p:cNvSpPr txBox="1"/>
          <p:nvPr/>
        </p:nvSpPr>
        <p:spPr>
          <a:xfrm>
            <a:off x="4629527" y="4877329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Knockout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Gene: 100764163</a:t>
            </a:r>
          </a:p>
        </p:txBody>
      </p:sp>
    </p:spTree>
    <p:extLst>
      <p:ext uri="{BB962C8B-B14F-4D97-AF65-F5344CB8AC3E}">
        <p14:creationId xmlns:p14="http://schemas.microsoft.com/office/powerpoint/2010/main" val="18142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Amino Acid Level Prediction Tool for Chinese Hamster Ovary Cell Culture</a:t>
            </a:r>
            <a:br>
              <a:rPr lang="en-US" sz="3400" b="1" dirty="0">
                <a:solidFill>
                  <a:srgbClr val="000090"/>
                </a:solidFill>
              </a:rPr>
            </a:b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dirty="0"/>
              <a:t>Michael </a:t>
            </a:r>
            <a:r>
              <a:rPr lang="en-US" sz="2400" dirty="0" err="1"/>
              <a:t>Betenbaugh</a:t>
            </a:r>
            <a:br>
              <a:rPr lang="en-US" sz="2400" dirty="0"/>
            </a:br>
            <a:r>
              <a:rPr lang="en-US" sz="2400" dirty="0"/>
              <a:t>Johns Hopkins University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892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Introduction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31556" y="980728"/>
            <a:ext cx="82124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r>
              <a:rPr lang="en-US" altLang="zh-CN" sz="20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Objective for this tool: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Facilitate CHO bioprocesses by providing predictive capabilities on key nutrient levels for improved process monitoring and control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Use easy-to-measure inputs (cell density) to predict hard-to-measure properties (amino acid levels)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r>
              <a:rPr lang="en-US" altLang="zh-CN" sz="20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Used Software and Algorithms: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Stand-alone .exe version created using MATLAB</a:t>
            </a:r>
          </a:p>
          <a:p>
            <a:pPr marL="457200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COBRA Toolbox (</a:t>
            </a:r>
            <a:r>
              <a:rPr lang="en-US" altLang="zh-CN" sz="2000" dirty="0">
                <a:hlinkClick r:id="rId4"/>
              </a:rPr>
              <a:t>https://opencobra.github.io/cobratoolbox/latest/index.html#</a:t>
            </a:r>
            <a:r>
              <a:rPr lang="en-US" altLang="zh-CN" sz="2000" dirty="0"/>
              <a:t>), under GNU General Public License version 3.0</a:t>
            </a:r>
          </a:p>
          <a:p>
            <a:pPr marL="457200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Developed “ENM” algorithm (</a:t>
            </a:r>
            <a:r>
              <a:rPr lang="en-US" altLang="zh-CN" sz="2000" u="sng" dirty="0">
                <a:hlinkClick r:id="rId5"/>
              </a:rPr>
              <a:t>doi.org/10.1038/s41540-019-0103-6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06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3426111"/>
            <a:ext cx="8063299" cy="280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114300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A</a:t>
            </a:r>
            <a:r>
              <a:rPr lang="en-US" altLang="zh-CN" sz="3400" b="1" dirty="0">
                <a:solidFill>
                  <a:srgbClr val="000090"/>
                </a:solidFill>
              </a:rPr>
              <a:t>mino acid level prediction algorithm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40" name="矩形 39"/>
          <p:cNvSpPr/>
          <p:nvPr/>
        </p:nvSpPr>
        <p:spPr>
          <a:xfrm>
            <a:off x="931556" y="1199518"/>
            <a:ext cx="82124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Viable Cell </a:t>
            </a:r>
            <a:r>
              <a:rPr lang="en-US" altLang="zh-CN" sz="2000" dirty="0" err="1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Desnity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(VCD) measurements and growth prediction precede AA prediction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Growth behavior predicted by equation fitting/two-point extrapolation 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Essential AA level estimated by CHO model and ENM approach (published, </a:t>
            </a:r>
            <a:r>
              <a:rPr lang="en-US" altLang="zh-CN" sz="2000" u="sng" dirty="0">
                <a:hlinkClick r:id="rId5"/>
              </a:rPr>
              <a:t>doi.org/10.1038/s41540-019-0103-6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Switchable </a:t>
            </a:r>
            <a:r>
              <a:rPr lang="en-US" altLang="zh-CN" sz="2000" dirty="0" err="1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Kalman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filter mitigates negative impact of input error </a:t>
            </a:r>
          </a:p>
        </p:txBody>
      </p:sp>
    </p:spTree>
    <p:extLst>
      <p:ext uri="{BB962C8B-B14F-4D97-AF65-F5344CB8AC3E}">
        <p14:creationId xmlns:p14="http://schemas.microsoft.com/office/powerpoint/2010/main" val="418543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altLang="zh-CN" sz="3400" b="1" dirty="0">
                <a:solidFill>
                  <a:srgbClr val="000090"/>
                </a:solidFill>
              </a:rPr>
              <a:t>Graphical User Interface (GUI)</a:t>
            </a:r>
            <a:endParaRPr lang="en-US" sz="3400" b="1" dirty="0">
              <a:solidFill>
                <a:srgbClr val="00009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40" name="矩形 39"/>
          <p:cNvSpPr/>
          <p:nvPr/>
        </p:nvSpPr>
        <p:spPr>
          <a:xfrm>
            <a:off x="921327" y="691518"/>
            <a:ext cx="8212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A Graphical User Interface (GUI) was made for AA level predictions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0" y="1137356"/>
            <a:ext cx="6699509" cy="53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3349" y="2195578"/>
            <a:ext cx="146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 and initialize </a:t>
            </a:r>
            <a:endParaRPr lang="zh-CN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8000" y="1638300"/>
            <a:ext cx="57912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30400" y="3098800"/>
            <a:ext cx="6172200" cy="1417832"/>
          </a:xfrm>
          <a:prstGeom prst="rect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340100" y="3513510"/>
            <a:ext cx="31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Prediction parameters setting</a:t>
            </a:r>
            <a:endParaRPr lang="zh-CN" altLang="en-US" sz="1600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27194" y="4669032"/>
            <a:ext cx="6172200" cy="16682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07048" y="5847542"/>
            <a:ext cx="31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zh-CN" alt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722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68338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Input Data and Model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grpSp>
        <p:nvGrpSpPr>
          <p:cNvPr id="21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22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23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24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5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931556" y="980728"/>
            <a:ext cx="82124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r>
              <a:rPr lang="en-US" altLang="zh-CN" sz="2000" b="1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Files to be loaded into the GUI: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Genome-scale model input into this GUI in .mat (MATLAB) format</a:t>
            </a:r>
          </a:p>
          <a:p>
            <a:pPr marL="342900" indent="-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Input data (cell density, initial amino acid levels) in Excel format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5" y="2335525"/>
            <a:ext cx="8284008" cy="310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15616" y="567205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ea typeface="Arial"/>
                <a:cs typeface="Arial" panose="020B0604020202020204" pitchFamily="34" charset="0"/>
                <a:sym typeface="Arial"/>
              </a:rPr>
              <a:t>Required input data: 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en-US" altLang="zh-CN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line: Culture time; 2</a:t>
            </a:r>
            <a:r>
              <a:rPr lang="en-US" altLang="zh-CN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nd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line: VCD measurement; 1</a:t>
            </a:r>
            <a:r>
              <a:rPr lang="en-US" altLang="zh-CN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column: initial amino acid levels</a:t>
            </a:r>
          </a:p>
          <a:p>
            <a:r>
              <a:rPr lang="en-US" altLang="zh-CN" dirty="0">
                <a:solidFill>
                  <a:srgbClr val="0070C0"/>
                </a:solidFill>
                <a:ea typeface="Arial"/>
                <a:cs typeface="Arial" panose="020B0604020202020204" pitchFamily="34" charset="0"/>
                <a:sym typeface="Arial"/>
              </a:rPr>
              <a:t>For record and comparison: </a:t>
            </a:r>
            <a:r>
              <a:rPr lang="en-US" altLang="zh-CN" dirty="0">
                <a:ea typeface="Arial"/>
                <a:cs typeface="Arial" panose="020B0604020202020204" pitchFamily="34" charset="0"/>
                <a:sym typeface="Arial"/>
              </a:rPr>
              <a:t>Amino acid level measurements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34" y="692696"/>
            <a:ext cx="3181798" cy="7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23566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Prediction Method Selection and Parameter Setting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29" name="矩形 28"/>
          <p:cNvSpPr/>
          <p:nvPr/>
        </p:nvSpPr>
        <p:spPr>
          <a:xfrm>
            <a:off x="829111" y="3127268"/>
            <a:ext cx="821244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Growth estimation method can be selected:</a:t>
            </a:r>
          </a:p>
          <a:p>
            <a:pPr marL="914400" lvl="1" indent="-457200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Fitting, Logistic growth equation (needs &gt;3 VCD measurements)</a:t>
            </a:r>
          </a:p>
          <a:p>
            <a:pPr marL="914400" lvl="1" indent="-457200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Fitting, Exponential growth equation (needs &gt;3 VCD measurements)</a:t>
            </a:r>
          </a:p>
          <a:p>
            <a:pPr marL="914400" lvl="1" indent="-457200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Two-point extrapolation method (needs &gt; 2 VCD measurements)</a:t>
            </a:r>
          </a:p>
          <a:p>
            <a:pPr marL="914400" lvl="1" indent="-457200"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Default method (run all fitting methods and select the fitting that gives the largest R</a:t>
            </a:r>
            <a:r>
              <a:rPr lang="en-US" altLang="zh-CN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value; two-point extrapolation if R</a:t>
            </a:r>
            <a:r>
              <a:rPr lang="en-US" altLang="zh-CN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altLang="zh-CN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&lt; 95% )</a:t>
            </a: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4572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Users can choose to predict future level after how many hours</a:t>
            </a:r>
          </a:p>
          <a:p>
            <a:pPr marL="457200" indent="-4572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altLang="zh-CN" sz="2000" dirty="0" err="1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Kalman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filter can be turned on/off; estimated measurement and prediction errors are needed for input</a:t>
            </a:r>
          </a:p>
          <a:p>
            <a:pPr marL="914400" lvl="1" indent="-457200">
              <a:spcAft>
                <a:spcPts val="600"/>
              </a:spcAft>
              <a:buClr>
                <a:srgbClr val="103154"/>
              </a:buClr>
              <a:buSzPct val="120000"/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00" y="1046527"/>
            <a:ext cx="6800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16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7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18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32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23566"/>
            <a:ext cx="7980077" cy="757162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0090"/>
                </a:solidFill>
              </a:rPr>
              <a:t>Output from the GUI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" y="-29702"/>
            <a:ext cx="921327" cy="6681735"/>
            <a:chOff x="-1" y="-29702"/>
            <a:chExt cx="921327" cy="6681735"/>
          </a:xfrm>
        </p:grpSpPr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 rot="16200000">
              <a:off x="-2424422" y="2394720"/>
              <a:ext cx="5677955" cy="829112"/>
              <a:chOff x="325119" y="2695098"/>
              <a:chExt cx="6206377" cy="906275"/>
            </a:xfrm>
          </p:grpSpPr>
          <p:sp>
            <p:nvSpPr>
              <p:cNvPr id="11" name="Rectangle 10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" name="Picture 11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7"/>
                <a:ext cx="3356341" cy="73761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29398" y="2727711"/>
                <a:ext cx="2802098" cy="84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1100" b="1" dirty="0">
                    <a:solidFill>
                      <a:srgbClr val="211D7D"/>
                    </a:solidFill>
                  </a:rPr>
                  <a:t>University of Massachusetts Lowell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942080" y="6524308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03154"/>
                </a:solidFill>
              </a:rPr>
              <a:t>Confidential</a:t>
            </a:r>
          </a:p>
        </p:txBody>
      </p:sp>
      <p:sp>
        <p:nvSpPr>
          <p:cNvPr id="29" name="矩形 28"/>
          <p:cNvSpPr/>
          <p:nvPr/>
        </p:nvSpPr>
        <p:spPr>
          <a:xfrm>
            <a:off x="829111" y="874112"/>
            <a:ext cx="82124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1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st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output: Growth curve fitting results (with plot) and parameters; with cell density estimated for one future time point</a:t>
            </a: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103154"/>
              </a:buClr>
              <a:buSzPct val="120000"/>
            </a:pPr>
            <a:endParaRPr lang="en-US" altLang="zh-CN" sz="2000" dirty="0">
              <a:solidFill>
                <a:srgbClr val="000000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indent="342900">
              <a:spcAft>
                <a:spcPts val="600"/>
              </a:spcAft>
              <a:buClr>
                <a:srgbClr val="103154"/>
              </a:buClr>
              <a:buSzPct val="120000"/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2</a:t>
            </a:r>
            <a:r>
              <a:rPr lang="en-US" altLang="zh-CN" sz="2000" baseline="30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nd</a:t>
            </a:r>
            <a:r>
              <a:rPr lang="en-US" altLang="zh-CN" sz="2000" dirty="0">
                <a:solidFill>
                  <a:srgbClr val="000000"/>
                </a:solidFill>
                <a:ea typeface="Arial"/>
                <a:cs typeface="Arial" panose="020B0604020202020204" pitchFamily="34" charset="0"/>
                <a:sym typeface="Arial"/>
              </a:rPr>
              <a:t> output: As many as 12 amino acid levels predicted (with plot) if no measurement is provided for the given time points, as well as levels predicted for a future time point</a:t>
            </a:r>
          </a:p>
        </p:txBody>
      </p:sp>
      <p:grpSp>
        <p:nvGrpSpPr>
          <p:cNvPr id="15" name="Group 8"/>
          <p:cNvGrpSpPr/>
          <p:nvPr/>
        </p:nvGrpSpPr>
        <p:grpSpPr>
          <a:xfrm>
            <a:off x="-2" y="0"/>
            <a:ext cx="921328" cy="6693585"/>
            <a:chOff x="-2" y="-3080"/>
            <a:chExt cx="921328" cy="6655113"/>
          </a:xfrm>
        </p:grpSpPr>
        <p:pic>
          <p:nvPicPr>
            <p:cNvPr id="16" name="Picture 9" descr="NSF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7" name="Group 10"/>
            <p:cNvGrpSpPr>
              <a:grpSpLocks noChangeAspect="1"/>
            </p:cNvGrpSpPr>
            <p:nvPr/>
          </p:nvGrpSpPr>
          <p:grpSpPr>
            <a:xfrm rot="16200000">
              <a:off x="-2411113" y="2408031"/>
              <a:ext cx="5651334" cy="829112"/>
              <a:chOff x="325119" y="2695098"/>
              <a:chExt cx="6177279" cy="906275"/>
            </a:xfrm>
          </p:grpSpPr>
          <p:sp>
            <p:nvSpPr>
              <p:cNvPr id="18" name="Rectangle 11"/>
              <p:cNvSpPr/>
              <p:nvPr/>
            </p:nvSpPr>
            <p:spPr>
              <a:xfrm rot="5400000">
                <a:off x="2960621" y="59596"/>
                <a:ext cx="906275" cy="6177279"/>
              </a:xfrm>
              <a:prstGeom prst="rect">
                <a:avLst/>
              </a:prstGeom>
              <a:solidFill>
                <a:srgbClr val="F8DE28"/>
              </a:solidFill>
              <a:ln w="9525" cap="flat" cmpd="sng" algn="ctr">
                <a:solidFill>
                  <a:srgbClr val="FBEC85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Picture 15" descr="AMBIC-horizonta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423179" y="2779428"/>
                <a:ext cx="3356341" cy="737618"/>
              </a:xfrm>
              <a:prstGeom prst="rect">
                <a:avLst/>
              </a:prstGeom>
              <a:solidFill>
                <a:srgbClr val="FBEC85">
                  <a:lumMod val="75000"/>
                </a:srgbClr>
              </a:solidFill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64189" y="2733901"/>
                <a:ext cx="2332512" cy="857872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Johns Hopkins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Clemson University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Delaware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Massachusetts Lowell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D7D"/>
                    </a:solidFill>
                    <a:effectLst/>
                    <a:uLnTx/>
                    <a:uFillTx/>
                  </a:rPr>
                  <a:t>University of Maryland</a:t>
                </a:r>
              </a:p>
            </p:txBody>
          </p:sp>
        </p:grp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3519"/>
            <a:ext cx="2675109" cy="204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80" y="1988840"/>
            <a:ext cx="4915488" cy="9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70" y="4555707"/>
            <a:ext cx="3828684" cy="218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9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1446</Words>
  <Application>Microsoft Office PowerPoint</Application>
  <PresentationFormat>On-screen Show (4:3)</PresentationFormat>
  <Paragraphs>322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主题</vt:lpstr>
      <vt:lpstr>1_Office Theme</vt:lpstr>
      <vt:lpstr>Metabolic Model-based Tools for Optimizing Chinese Hamster Ovary Bioprocesses  Michael Betenbaugh Johns Hopkins University  Seongkyu Yoon University of Massachusetts Lowell</vt:lpstr>
      <vt:lpstr>Introduction</vt:lpstr>
      <vt:lpstr>Amino Acid Level Prediction Tool for Chinese Hamster Ovary Cell Culture  Michael Betenbaugh Johns Hopkins University</vt:lpstr>
      <vt:lpstr>Introduction</vt:lpstr>
      <vt:lpstr>Amino acid level prediction algorithm</vt:lpstr>
      <vt:lpstr>Graphical User Interface (GUI)</vt:lpstr>
      <vt:lpstr>Input Data and Model</vt:lpstr>
      <vt:lpstr>Prediction Method Selection and Parameter Setting</vt:lpstr>
      <vt:lpstr>Output from the GUI</vt:lpstr>
      <vt:lpstr>Output from the GUI</vt:lpstr>
      <vt:lpstr>Output from the GUI</vt:lpstr>
      <vt:lpstr>Media Optimization and Clone Analysis Tools  Seongkyu Yoon University of Massachusetts Lowell</vt:lpstr>
      <vt:lpstr>Introduction</vt:lpstr>
      <vt:lpstr>Experiments required for GUI</vt:lpstr>
      <vt:lpstr>Experiments required for GUI</vt:lpstr>
      <vt:lpstr>GUI</vt:lpstr>
      <vt:lpstr>GUI - Media optimization</vt:lpstr>
      <vt:lpstr>Media optimization GUI - examples</vt:lpstr>
      <vt:lpstr>GUI – Cell line analysis </vt:lpstr>
      <vt:lpstr>Clone analysis GUI – examples</vt:lpstr>
      <vt:lpstr>Clone analysis GUI -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 Instructions and Demo</dc:title>
  <dc:creator>Administrator</dc:creator>
  <cp:lastModifiedBy>Chloe Bean</cp:lastModifiedBy>
  <cp:revision>23</cp:revision>
  <dcterms:created xsi:type="dcterms:W3CDTF">2019-08-05T19:56:42Z</dcterms:created>
  <dcterms:modified xsi:type="dcterms:W3CDTF">2019-08-14T17:49:40Z</dcterms:modified>
</cp:coreProperties>
</file>