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5" r:id="rId9"/>
    <p:sldId id="264" r:id="rId10"/>
    <p:sldId id="263"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75E01-8713-8813-31F8-99D73919D2AD}" v="150" dt="2019-07-08T04:58:13.160"/>
    <p1510:client id="{8DAA3248-A297-C445-AEE9-E7296FDB0D95}" v="953" dt="2019-07-08T05:21:01.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GUI test cases for demo</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 Jayanth (07/08/2019)</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FB2C-D7A4-452E-BCE2-D6FBD30CB4EB}"/>
              </a:ext>
            </a:extLst>
          </p:cNvPr>
          <p:cNvSpPr>
            <a:spLocks noGrp="1"/>
          </p:cNvSpPr>
          <p:nvPr>
            <p:ph type="title"/>
          </p:nvPr>
        </p:nvSpPr>
        <p:spPr/>
        <p:txBody>
          <a:bodyPr/>
          <a:lstStyle/>
          <a:p>
            <a:r>
              <a:rPr lang="en-US" dirty="0">
                <a:cs typeface="Calibri Light"/>
              </a:rPr>
              <a:t>Case 1 – Solubility vs temperature of </a:t>
            </a:r>
            <a:r>
              <a:rPr lang="en-US" dirty="0" err="1">
                <a:cs typeface="Calibri Light"/>
              </a:rPr>
              <a:t>KCl</a:t>
            </a:r>
            <a:endParaRPr lang="en-US" dirty="0" err="1"/>
          </a:p>
        </p:txBody>
      </p:sp>
      <p:pic>
        <p:nvPicPr>
          <p:cNvPr id="4" name="Picture 4" descr="A screenshot of a cell phone&#10;&#10;Description generated with very high confidence">
            <a:extLst>
              <a:ext uri="{FF2B5EF4-FFF2-40B4-BE49-F238E27FC236}">
                <a16:creationId xmlns:a16="http://schemas.microsoft.com/office/drawing/2014/main" id="{BBEC682E-F824-45F8-8889-FD9528058D33}"/>
              </a:ext>
            </a:extLst>
          </p:cNvPr>
          <p:cNvPicPr>
            <a:picLocks noGrp="1" noChangeAspect="1"/>
          </p:cNvPicPr>
          <p:nvPr>
            <p:ph idx="1"/>
          </p:nvPr>
        </p:nvPicPr>
        <p:blipFill rotWithShape="1">
          <a:blip r:embed="rId2"/>
          <a:srcRect l="9114" t="25942" r="27715" b="22395"/>
          <a:stretch/>
        </p:blipFill>
        <p:spPr>
          <a:xfrm>
            <a:off x="964575" y="1584486"/>
            <a:ext cx="10259317" cy="4717303"/>
          </a:xfrm>
          <a:prstGeom prst="rect">
            <a:avLst/>
          </a:prstGeom>
        </p:spPr>
      </p:pic>
    </p:spTree>
    <p:extLst>
      <p:ext uri="{BB962C8B-B14F-4D97-AF65-F5344CB8AC3E}">
        <p14:creationId xmlns:p14="http://schemas.microsoft.com/office/powerpoint/2010/main" val="101661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846E-9245-426A-8EF3-171469B9AC4E}"/>
              </a:ext>
            </a:extLst>
          </p:cNvPr>
          <p:cNvSpPr>
            <a:spLocks noGrp="1"/>
          </p:cNvSpPr>
          <p:nvPr>
            <p:ph type="title"/>
          </p:nvPr>
        </p:nvSpPr>
        <p:spPr/>
        <p:txBody>
          <a:bodyPr/>
          <a:lstStyle/>
          <a:p>
            <a:r>
              <a:rPr lang="en-US" dirty="0" err="1">
                <a:cs typeface="Calibri Light"/>
              </a:rPr>
              <a:t>Multicompound</a:t>
            </a:r>
            <a:endParaRPr lang="en-US" dirty="0" err="1"/>
          </a:p>
        </p:txBody>
      </p:sp>
      <p:sp>
        <p:nvSpPr>
          <p:cNvPr id="3" name="Content Placeholder 2">
            <a:extLst>
              <a:ext uri="{FF2B5EF4-FFF2-40B4-BE49-F238E27FC236}">
                <a16:creationId xmlns:a16="http://schemas.microsoft.com/office/drawing/2014/main" id="{9C6EF7C4-31D1-4F96-B58C-3041AE600ABD}"/>
              </a:ext>
            </a:extLst>
          </p:cNvPr>
          <p:cNvSpPr>
            <a:spLocks noGrp="1"/>
          </p:cNvSpPr>
          <p:nvPr>
            <p:ph type="body" idx="1"/>
          </p:nvPr>
        </p:nvSpPr>
        <p:spPr/>
        <p:txBody>
          <a:bodyPr vert="horz" lIns="91440" tIns="45720" rIns="91440" bIns="45720" rtlCol="0" anchor="t">
            <a:normAutofit/>
          </a:bodyPr>
          <a:lstStyle/>
          <a:p>
            <a:r>
              <a:rPr lang="en-US" dirty="0">
                <a:ea typeface="+mn-lt"/>
                <a:cs typeface="+mn-lt"/>
              </a:rPr>
              <a:t>- Click on the </a:t>
            </a:r>
            <a:r>
              <a:rPr lang="en-US" dirty="0" err="1">
                <a:ea typeface="+mn-lt"/>
                <a:cs typeface="+mn-lt"/>
              </a:rPr>
              <a:t>multicompound</a:t>
            </a:r>
            <a:r>
              <a:rPr lang="en-US" dirty="0">
                <a:ea typeface="+mn-lt"/>
                <a:cs typeface="+mn-lt"/>
              </a:rPr>
              <a:t> system button</a:t>
            </a: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3B50E907-86FF-420D-8B71-B7E27056C96F}"/>
              </a:ext>
            </a:extLst>
          </p:cNvPr>
          <p:cNvPicPr>
            <a:picLocks noChangeAspect="1"/>
          </p:cNvPicPr>
          <p:nvPr/>
        </p:nvPicPr>
        <p:blipFill rotWithShape="1">
          <a:blip r:embed="rId2"/>
          <a:srcRect l="42699" t="28725" r="40584" b="30521"/>
          <a:stretch/>
        </p:blipFill>
        <p:spPr>
          <a:xfrm>
            <a:off x="7714527" y="1297450"/>
            <a:ext cx="3403936" cy="4658714"/>
          </a:xfrm>
          <a:prstGeom prst="rect">
            <a:avLst/>
          </a:prstGeom>
        </p:spPr>
      </p:pic>
      <p:sp>
        <p:nvSpPr>
          <p:cNvPr id="7" name="Rectangle 6">
            <a:extLst>
              <a:ext uri="{FF2B5EF4-FFF2-40B4-BE49-F238E27FC236}">
                <a16:creationId xmlns:a16="http://schemas.microsoft.com/office/drawing/2014/main" id="{22A69149-E01A-4F1C-86AF-2D259204DD1F}"/>
              </a:ext>
            </a:extLst>
          </p:cNvPr>
          <p:cNvSpPr/>
          <p:nvPr/>
        </p:nvSpPr>
        <p:spPr>
          <a:xfrm>
            <a:off x="7819233" y="4997798"/>
            <a:ext cx="3202329" cy="332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47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40A3-A632-4B7B-A264-E3B82EBB4BB8}"/>
              </a:ext>
            </a:extLst>
          </p:cNvPr>
          <p:cNvSpPr>
            <a:spLocks noGrp="1"/>
          </p:cNvSpPr>
          <p:nvPr>
            <p:ph type="title"/>
          </p:nvPr>
        </p:nvSpPr>
        <p:spPr>
          <a:xfrm>
            <a:off x="1069694" y="85404"/>
            <a:ext cx="10515600" cy="1325563"/>
          </a:xfrm>
        </p:spPr>
        <p:txBody>
          <a:bodyPr/>
          <a:lstStyle/>
          <a:p>
            <a:r>
              <a:rPr lang="en-US" dirty="0">
                <a:cs typeface="Calibri Light"/>
              </a:rPr>
              <a:t>Case 1- Everything is soluble</a:t>
            </a:r>
            <a:endParaRPr lang="en-US" dirty="0"/>
          </a:p>
        </p:txBody>
      </p:sp>
      <p:pic>
        <p:nvPicPr>
          <p:cNvPr id="4" name="Picture 4" descr="A screenshot of a computer&#10;&#10;Description generated with very high confidence">
            <a:extLst>
              <a:ext uri="{FF2B5EF4-FFF2-40B4-BE49-F238E27FC236}">
                <a16:creationId xmlns:a16="http://schemas.microsoft.com/office/drawing/2014/main" id="{46E49C3C-5907-4EBD-ABEF-E49C7B51472C}"/>
              </a:ext>
            </a:extLst>
          </p:cNvPr>
          <p:cNvPicPr>
            <a:picLocks noGrp="1" noChangeAspect="1"/>
          </p:cNvPicPr>
          <p:nvPr>
            <p:ph idx="1"/>
          </p:nvPr>
        </p:nvPicPr>
        <p:blipFill rotWithShape="1">
          <a:blip r:embed="rId2"/>
          <a:srcRect l="6617" t="15078" r="7990" b="2439"/>
          <a:stretch/>
        </p:blipFill>
        <p:spPr>
          <a:xfrm>
            <a:off x="1196068" y="1025044"/>
            <a:ext cx="10483299" cy="5701511"/>
          </a:xfrm>
          <a:prstGeom prst="rect">
            <a:avLst/>
          </a:prstGeom>
        </p:spPr>
      </p:pic>
      <p:sp>
        <p:nvSpPr>
          <p:cNvPr id="6" name="Rectangle: Rounded Corners 5">
            <a:extLst>
              <a:ext uri="{FF2B5EF4-FFF2-40B4-BE49-F238E27FC236}">
                <a16:creationId xmlns:a16="http://schemas.microsoft.com/office/drawing/2014/main" id="{D7B66FE0-8FBD-4FE1-BE7F-2899DC5BA3AC}"/>
              </a:ext>
            </a:extLst>
          </p:cNvPr>
          <p:cNvSpPr/>
          <p:nvPr/>
        </p:nvSpPr>
        <p:spPr>
          <a:xfrm>
            <a:off x="6246470" y="5479647"/>
            <a:ext cx="5276662" cy="117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Click on the amino acids above at the respective concentrations for the case where all the amino acids in the mixture are soluble. The columns 4 and 5 of the output show the increase/decrease in solubility.</a:t>
            </a:r>
            <a:endParaRPr lang="en-US" dirty="0"/>
          </a:p>
        </p:txBody>
      </p:sp>
    </p:spTree>
    <p:extLst>
      <p:ext uri="{BB962C8B-B14F-4D97-AF65-F5344CB8AC3E}">
        <p14:creationId xmlns:p14="http://schemas.microsoft.com/office/powerpoint/2010/main" val="419051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9284-2292-4B88-8CD4-52A2F47E2B08}"/>
              </a:ext>
            </a:extLst>
          </p:cNvPr>
          <p:cNvSpPr>
            <a:spLocks noGrp="1"/>
          </p:cNvSpPr>
          <p:nvPr>
            <p:ph type="title"/>
          </p:nvPr>
        </p:nvSpPr>
        <p:spPr>
          <a:xfrm>
            <a:off x="828555" y="-329356"/>
            <a:ext cx="10515600" cy="1325563"/>
          </a:xfrm>
        </p:spPr>
        <p:txBody>
          <a:bodyPr/>
          <a:lstStyle/>
          <a:p>
            <a:r>
              <a:rPr lang="en-US" dirty="0">
                <a:cs typeface="Calibri Light"/>
              </a:rPr>
              <a:t>Case 2 – Some amino acids are insoluble</a:t>
            </a:r>
            <a:endParaRPr lang="en-US" dirty="0"/>
          </a:p>
        </p:txBody>
      </p:sp>
      <p:pic>
        <p:nvPicPr>
          <p:cNvPr id="4" name="Picture 4" descr="A screenshot of a computer screen&#10;&#10;Description generated with very high confidence">
            <a:extLst>
              <a:ext uri="{FF2B5EF4-FFF2-40B4-BE49-F238E27FC236}">
                <a16:creationId xmlns:a16="http://schemas.microsoft.com/office/drawing/2014/main" id="{97F09944-BA42-4668-A969-93D53482089D}"/>
              </a:ext>
            </a:extLst>
          </p:cNvPr>
          <p:cNvPicPr>
            <a:picLocks noGrp="1" noChangeAspect="1"/>
          </p:cNvPicPr>
          <p:nvPr>
            <p:ph idx="1"/>
          </p:nvPr>
        </p:nvPicPr>
        <p:blipFill rotWithShape="1">
          <a:blip r:embed="rId2"/>
          <a:srcRect l="9738" t="9756" r="5743" b="7982"/>
          <a:stretch/>
        </p:blipFill>
        <p:spPr>
          <a:xfrm>
            <a:off x="530738" y="697093"/>
            <a:ext cx="10878684" cy="5942653"/>
          </a:xfrm>
          <a:prstGeom prst="rect">
            <a:avLst/>
          </a:prstGeom>
        </p:spPr>
      </p:pic>
      <p:sp>
        <p:nvSpPr>
          <p:cNvPr id="7" name="Rectangle: Rounded Corners 6">
            <a:extLst>
              <a:ext uri="{FF2B5EF4-FFF2-40B4-BE49-F238E27FC236}">
                <a16:creationId xmlns:a16="http://schemas.microsoft.com/office/drawing/2014/main" id="{C8C40638-8CF7-4C77-8E80-3BBBD6D89A24}"/>
              </a:ext>
            </a:extLst>
          </p:cNvPr>
          <p:cNvSpPr/>
          <p:nvPr/>
        </p:nvSpPr>
        <p:spPr>
          <a:xfrm>
            <a:off x="5763870" y="5293380"/>
            <a:ext cx="5691528" cy="1407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Click on the amino acids above at the respective concentrations for the case where some amino acids precipitate. The columns 4 and 5 of the output show the increase/decrease in solubility. Column 3 shows which amino acid precipitated. </a:t>
            </a:r>
            <a:endParaRPr lang="en-US" dirty="0" err="1"/>
          </a:p>
        </p:txBody>
      </p:sp>
    </p:spTree>
    <p:extLst>
      <p:ext uri="{BB962C8B-B14F-4D97-AF65-F5344CB8AC3E}">
        <p14:creationId xmlns:p14="http://schemas.microsoft.com/office/powerpoint/2010/main" val="37544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7E-012B-4E5A-B4F6-92EF36734B41}"/>
              </a:ext>
            </a:extLst>
          </p:cNvPr>
          <p:cNvSpPr>
            <a:spLocks noGrp="1"/>
          </p:cNvSpPr>
          <p:nvPr>
            <p:ph type="title"/>
          </p:nvPr>
        </p:nvSpPr>
        <p:spPr/>
        <p:txBody>
          <a:bodyPr/>
          <a:lstStyle/>
          <a:p>
            <a:r>
              <a:rPr lang="en-US">
                <a:cs typeface="Calibri Light"/>
              </a:rPr>
              <a:t>Binary system</a:t>
            </a:r>
            <a:endParaRPr lang="en-US"/>
          </a:p>
        </p:txBody>
      </p:sp>
      <p:sp>
        <p:nvSpPr>
          <p:cNvPr id="3" name="Content Placeholder 2">
            <a:extLst>
              <a:ext uri="{FF2B5EF4-FFF2-40B4-BE49-F238E27FC236}">
                <a16:creationId xmlns:a16="http://schemas.microsoft.com/office/drawing/2014/main" id="{504F0DC3-1B34-4D5D-90C2-2F515E48DD26}"/>
              </a:ext>
            </a:extLst>
          </p:cNvPr>
          <p:cNvSpPr>
            <a:spLocks noGrp="1"/>
          </p:cNvSpPr>
          <p:nvPr>
            <p:ph type="body" idx="1"/>
          </p:nvPr>
        </p:nvSpPr>
        <p:spPr/>
        <p:txBody>
          <a:bodyPr vert="horz" lIns="91440" tIns="45720" rIns="91440" bIns="45720" rtlCol="0" anchor="t">
            <a:normAutofit/>
          </a:bodyPr>
          <a:lstStyle/>
          <a:p>
            <a:r>
              <a:rPr lang="en-US">
                <a:cs typeface="Calibri"/>
              </a:rPr>
              <a:t>- Click on the binary system button</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DE12CE9B-8F6E-48BE-B131-21E9049783B6}"/>
              </a:ext>
            </a:extLst>
          </p:cNvPr>
          <p:cNvPicPr>
            <a:picLocks noChangeAspect="1"/>
          </p:cNvPicPr>
          <p:nvPr/>
        </p:nvPicPr>
        <p:blipFill rotWithShape="1">
          <a:blip r:embed="rId2"/>
          <a:srcRect l="42699" t="28725" r="40584" b="30521"/>
          <a:stretch/>
        </p:blipFill>
        <p:spPr>
          <a:xfrm>
            <a:off x="7598780" y="1336032"/>
            <a:ext cx="3403936" cy="4658714"/>
          </a:xfrm>
          <a:prstGeom prst="rect">
            <a:avLst/>
          </a:prstGeom>
        </p:spPr>
      </p:pic>
      <p:sp>
        <p:nvSpPr>
          <p:cNvPr id="6" name="Rectangle 5">
            <a:extLst>
              <a:ext uri="{FF2B5EF4-FFF2-40B4-BE49-F238E27FC236}">
                <a16:creationId xmlns:a16="http://schemas.microsoft.com/office/drawing/2014/main" id="{28F3ACAE-44E5-4365-9862-1A7D55A10BAE}"/>
              </a:ext>
            </a:extLst>
          </p:cNvPr>
          <p:cNvSpPr/>
          <p:nvPr/>
        </p:nvSpPr>
        <p:spPr>
          <a:xfrm>
            <a:off x="7713132" y="3869266"/>
            <a:ext cx="3202329" cy="332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6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B4B5-5053-4E03-AB85-01309AB5DFD1}"/>
              </a:ext>
            </a:extLst>
          </p:cNvPr>
          <p:cNvSpPr>
            <a:spLocks noGrp="1"/>
          </p:cNvSpPr>
          <p:nvPr>
            <p:ph type="title"/>
          </p:nvPr>
        </p:nvSpPr>
        <p:spPr/>
        <p:txBody>
          <a:bodyPr/>
          <a:lstStyle/>
          <a:p>
            <a:r>
              <a:rPr lang="en-US">
                <a:cs typeface="Calibri Light"/>
              </a:rPr>
              <a:t>Case 1 – Solubility vs temperature for Glutamic acid</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1D59DFCC-AB84-47B8-85E3-EF936D64983C}"/>
              </a:ext>
            </a:extLst>
          </p:cNvPr>
          <p:cNvPicPr>
            <a:picLocks noGrp="1" noChangeAspect="1"/>
          </p:cNvPicPr>
          <p:nvPr>
            <p:ph idx="1"/>
          </p:nvPr>
        </p:nvPicPr>
        <p:blipFill rotWithShape="1">
          <a:blip r:embed="rId2"/>
          <a:srcRect l="9091" t="26654" r="28477" b="15564"/>
          <a:stretch/>
        </p:blipFill>
        <p:spPr>
          <a:xfrm>
            <a:off x="1398410" y="1639358"/>
            <a:ext cx="9096730" cy="4732566"/>
          </a:xfrm>
          <a:prstGeom prst="rect">
            <a:avLst/>
          </a:prstGeom>
        </p:spPr>
      </p:pic>
      <p:sp>
        <p:nvSpPr>
          <p:cNvPr id="6" name="Rectangle 5">
            <a:extLst>
              <a:ext uri="{FF2B5EF4-FFF2-40B4-BE49-F238E27FC236}">
                <a16:creationId xmlns:a16="http://schemas.microsoft.com/office/drawing/2014/main" id="{A36603F9-B57C-4034-8B11-DE2C1A502258}"/>
              </a:ext>
            </a:extLst>
          </p:cNvPr>
          <p:cNvSpPr/>
          <p:nvPr/>
        </p:nvSpPr>
        <p:spPr>
          <a:xfrm>
            <a:off x="1397000" y="5875867"/>
            <a:ext cx="726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Click on the box next to Glutamic acid and hit run to get the output solubility vs temperature of the amino acid</a:t>
            </a:r>
            <a:endParaRPr lang="en-US"/>
          </a:p>
        </p:txBody>
      </p:sp>
    </p:spTree>
    <p:extLst>
      <p:ext uri="{BB962C8B-B14F-4D97-AF65-F5344CB8AC3E}">
        <p14:creationId xmlns:p14="http://schemas.microsoft.com/office/powerpoint/2010/main" val="50943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DC36-90CF-44AE-AFF9-AA0F7BCEA2E8}"/>
              </a:ext>
            </a:extLst>
          </p:cNvPr>
          <p:cNvSpPr>
            <a:spLocks noGrp="1"/>
          </p:cNvSpPr>
          <p:nvPr>
            <p:ph type="title"/>
          </p:nvPr>
        </p:nvSpPr>
        <p:spPr/>
        <p:txBody>
          <a:bodyPr/>
          <a:lstStyle/>
          <a:p>
            <a:r>
              <a:rPr lang="en-US">
                <a:cs typeface="Calibri Light"/>
              </a:rPr>
              <a:t>Case 2 – Solubility vs temperature for isoleucine</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1546DAEB-28E8-48FC-A84F-070D2582014E}"/>
              </a:ext>
            </a:extLst>
          </p:cNvPr>
          <p:cNvPicPr>
            <a:picLocks noGrp="1" noChangeAspect="1"/>
          </p:cNvPicPr>
          <p:nvPr>
            <p:ph idx="1"/>
          </p:nvPr>
        </p:nvPicPr>
        <p:blipFill rotWithShape="1">
          <a:blip r:embed="rId2"/>
          <a:srcRect l="9613" t="23503" r="27965" b="17738"/>
          <a:stretch/>
        </p:blipFill>
        <p:spPr>
          <a:xfrm>
            <a:off x="1562599" y="1758106"/>
            <a:ext cx="8937807" cy="4727031"/>
          </a:xfrm>
          <a:prstGeom prst="rect">
            <a:avLst/>
          </a:prstGeom>
        </p:spPr>
      </p:pic>
      <p:sp>
        <p:nvSpPr>
          <p:cNvPr id="3" name="Rectangle 2">
            <a:extLst>
              <a:ext uri="{FF2B5EF4-FFF2-40B4-BE49-F238E27FC236}">
                <a16:creationId xmlns:a16="http://schemas.microsoft.com/office/drawing/2014/main" id="{C3937231-92F8-4087-A322-9D1AAFC90BCC}"/>
              </a:ext>
            </a:extLst>
          </p:cNvPr>
          <p:cNvSpPr/>
          <p:nvPr/>
        </p:nvSpPr>
        <p:spPr>
          <a:xfrm>
            <a:off x="1397000" y="5875867"/>
            <a:ext cx="726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Click on the box next to isoleucine and hit run to get the output solubility vs temperature of the amino acid</a:t>
            </a:r>
            <a:endParaRPr lang="en-US" dirty="0"/>
          </a:p>
        </p:txBody>
      </p:sp>
    </p:spTree>
    <p:extLst>
      <p:ext uri="{BB962C8B-B14F-4D97-AF65-F5344CB8AC3E}">
        <p14:creationId xmlns:p14="http://schemas.microsoft.com/office/powerpoint/2010/main" val="72669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9569-7F97-46F0-BFBB-C3FE819A6EA9}"/>
              </a:ext>
            </a:extLst>
          </p:cNvPr>
          <p:cNvSpPr>
            <a:spLocks noGrp="1"/>
          </p:cNvSpPr>
          <p:nvPr>
            <p:ph type="title"/>
          </p:nvPr>
        </p:nvSpPr>
        <p:spPr/>
        <p:txBody>
          <a:bodyPr/>
          <a:lstStyle/>
          <a:p>
            <a:r>
              <a:rPr lang="en-US" dirty="0">
                <a:cs typeface="Calibri Light"/>
              </a:rPr>
              <a:t>Ternary system</a:t>
            </a:r>
            <a:endParaRPr lang="en-US" dirty="0"/>
          </a:p>
        </p:txBody>
      </p:sp>
      <p:sp>
        <p:nvSpPr>
          <p:cNvPr id="3" name="Content Placeholder 2">
            <a:extLst>
              <a:ext uri="{FF2B5EF4-FFF2-40B4-BE49-F238E27FC236}">
                <a16:creationId xmlns:a16="http://schemas.microsoft.com/office/drawing/2014/main" id="{1193D240-5861-4FAA-9DD0-9365561DBA55}"/>
              </a:ext>
            </a:extLst>
          </p:cNvPr>
          <p:cNvSpPr>
            <a:spLocks noGrp="1"/>
          </p:cNvSpPr>
          <p:nvPr>
            <p:ph type="body" idx="1"/>
          </p:nvPr>
        </p:nvSpPr>
        <p:spPr/>
        <p:txBody>
          <a:bodyPr vert="horz" lIns="91440" tIns="45720" rIns="91440" bIns="45720" rtlCol="0" anchor="t">
            <a:normAutofit/>
          </a:bodyPr>
          <a:lstStyle/>
          <a:p>
            <a:r>
              <a:rPr lang="en-US" dirty="0">
                <a:cs typeface="Calibri"/>
              </a:rPr>
              <a:t>- Click on the ternary system button</a:t>
            </a: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7EE47D28-0C66-4EAF-A8B4-2B839D2DD196}"/>
              </a:ext>
            </a:extLst>
          </p:cNvPr>
          <p:cNvPicPr>
            <a:picLocks noChangeAspect="1"/>
          </p:cNvPicPr>
          <p:nvPr/>
        </p:nvPicPr>
        <p:blipFill rotWithShape="1">
          <a:blip r:embed="rId2"/>
          <a:srcRect l="42699" t="28725" r="40584" b="30521"/>
          <a:stretch/>
        </p:blipFill>
        <p:spPr>
          <a:xfrm>
            <a:off x="7714527" y="1297450"/>
            <a:ext cx="3403936" cy="4658714"/>
          </a:xfrm>
          <a:prstGeom prst="rect">
            <a:avLst/>
          </a:prstGeom>
        </p:spPr>
      </p:pic>
      <p:sp>
        <p:nvSpPr>
          <p:cNvPr id="7" name="Rectangle 6">
            <a:extLst>
              <a:ext uri="{FF2B5EF4-FFF2-40B4-BE49-F238E27FC236}">
                <a16:creationId xmlns:a16="http://schemas.microsoft.com/office/drawing/2014/main" id="{E4877EE0-27A0-4EEF-BDA8-0247657772EE}"/>
              </a:ext>
            </a:extLst>
          </p:cNvPr>
          <p:cNvSpPr/>
          <p:nvPr/>
        </p:nvSpPr>
        <p:spPr>
          <a:xfrm>
            <a:off x="7819233" y="4226152"/>
            <a:ext cx="3202329" cy="332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24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817F-E985-4B22-958A-BFD2D68875F2}"/>
              </a:ext>
            </a:extLst>
          </p:cNvPr>
          <p:cNvSpPr>
            <a:spLocks noGrp="1"/>
          </p:cNvSpPr>
          <p:nvPr>
            <p:ph type="title"/>
          </p:nvPr>
        </p:nvSpPr>
        <p:spPr/>
        <p:txBody>
          <a:bodyPr/>
          <a:lstStyle/>
          <a:p>
            <a:r>
              <a:rPr lang="en-US" dirty="0">
                <a:cs typeface="Calibri Light"/>
              </a:rPr>
              <a:t>Case 1 – Ternary system of Serine and Leucine</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FD4FE9EF-D390-40EF-82B6-4F81A0885247}"/>
              </a:ext>
            </a:extLst>
          </p:cNvPr>
          <p:cNvPicPr>
            <a:picLocks noGrp="1" noChangeAspect="1"/>
          </p:cNvPicPr>
          <p:nvPr>
            <p:ph idx="1"/>
          </p:nvPr>
        </p:nvPicPr>
        <p:blipFill rotWithShape="1">
          <a:blip r:embed="rId2"/>
          <a:srcRect l="11985" t="21508" r="14357" b="13304"/>
          <a:stretch/>
        </p:blipFill>
        <p:spPr>
          <a:xfrm>
            <a:off x="1051385" y="1719524"/>
            <a:ext cx="9806983" cy="4871791"/>
          </a:xfrm>
          <a:prstGeom prst="rect">
            <a:avLst/>
          </a:prstGeom>
        </p:spPr>
      </p:pic>
      <p:sp>
        <p:nvSpPr>
          <p:cNvPr id="3" name="Rectangle 2">
            <a:extLst>
              <a:ext uri="{FF2B5EF4-FFF2-40B4-BE49-F238E27FC236}">
                <a16:creationId xmlns:a16="http://schemas.microsoft.com/office/drawing/2014/main" id="{689435D7-E9D5-4170-8367-08D39F9A6DBE}"/>
              </a:ext>
            </a:extLst>
          </p:cNvPr>
          <p:cNvSpPr/>
          <p:nvPr/>
        </p:nvSpPr>
        <p:spPr>
          <a:xfrm>
            <a:off x="1024467" y="5681133"/>
            <a:ext cx="6350000" cy="1151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Calibri"/>
              </a:rPr>
              <a:t>Click on the box next to leucine in the first column and the box next to serine in the next column and enter the composition of serine in the solution below. The output shows that the solubility of leucine </a:t>
            </a:r>
            <a:r>
              <a:rPr lang="en-US" b="1" i="1" dirty="0">
                <a:cs typeface="Calibri"/>
              </a:rPr>
              <a:t>reduced</a:t>
            </a:r>
            <a:r>
              <a:rPr lang="en-US" dirty="0">
                <a:cs typeface="Calibri"/>
              </a:rPr>
              <a:t> while adding serine.</a:t>
            </a:r>
          </a:p>
        </p:txBody>
      </p:sp>
    </p:spTree>
    <p:extLst>
      <p:ext uri="{BB962C8B-B14F-4D97-AF65-F5344CB8AC3E}">
        <p14:creationId xmlns:p14="http://schemas.microsoft.com/office/powerpoint/2010/main" val="211271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0CA6-8735-458F-9473-D890177E7589}"/>
              </a:ext>
            </a:extLst>
          </p:cNvPr>
          <p:cNvSpPr>
            <a:spLocks noGrp="1"/>
          </p:cNvSpPr>
          <p:nvPr>
            <p:ph type="title"/>
          </p:nvPr>
        </p:nvSpPr>
        <p:spPr/>
        <p:txBody>
          <a:bodyPr/>
          <a:lstStyle/>
          <a:p>
            <a:r>
              <a:rPr lang="en-US" dirty="0">
                <a:cs typeface="Calibri Light"/>
              </a:rPr>
              <a:t>Case 2 – Ternary system of Leucine and Methionine</a:t>
            </a:r>
            <a:endParaRPr lang="en-US" dirty="0"/>
          </a:p>
        </p:txBody>
      </p:sp>
      <p:pic>
        <p:nvPicPr>
          <p:cNvPr id="4" name="Picture 4" descr="A screenshot of a computer&#10;&#10;Description generated with very high confidence">
            <a:extLst>
              <a:ext uri="{FF2B5EF4-FFF2-40B4-BE49-F238E27FC236}">
                <a16:creationId xmlns:a16="http://schemas.microsoft.com/office/drawing/2014/main" id="{2799F169-8585-434F-B792-35587DDA4E3D}"/>
              </a:ext>
            </a:extLst>
          </p:cNvPr>
          <p:cNvPicPr>
            <a:picLocks noGrp="1" noChangeAspect="1"/>
          </p:cNvPicPr>
          <p:nvPr>
            <p:ph idx="1"/>
          </p:nvPr>
        </p:nvPicPr>
        <p:blipFill rotWithShape="1">
          <a:blip r:embed="rId2"/>
          <a:srcRect l="9858" t="19650" r="14239" b="15370"/>
          <a:stretch/>
        </p:blipFill>
        <p:spPr>
          <a:xfrm>
            <a:off x="1246011" y="1817158"/>
            <a:ext cx="9690159" cy="4664792"/>
          </a:xfrm>
          <a:prstGeom prst="rect">
            <a:avLst/>
          </a:prstGeom>
        </p:spPr>
      </p:pic>
      <p:sp>
        <p:nvSpPr>
          <p:cNvPr id="3" name="Rectangle 2">
            <a:extLst>
              <a:ext uri="{FF2B5EF4-FFF2-40B4-BE49-F238E27FC236}">
                <a16:creationId xmlns:a16="http://schemas.microsoft.com/office/drawing/2014/main" id="{798F850E-2995-478A-8FB2-13FAF8846229}"/>
              </a:ext>
            </a:extLst>
          </p:cNvPr>
          <p:cNvSpPr/>
          <p:nvPr/>
        </p:nvSpPr>
        <p:spPr>
          <a:xfrm>
            <a:off x="1244600" y="5494866"/>
            <a:ext cx="6350000" cy="1151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Calibri"/>
              </a:rPr>
              <a:t>Click on the box next to leucine in the first column and the box next to methionine in the next column and enter the composition of methionine in the solution below. The output shows that the solubility of leucine </a:t>
            </a:r>
            <a:r>
              <a:rPr lang="en-US" b="1" i="1" dirty="0">
                <a:cs typeface="Calibri"/>
              </a:rPr>
              <a:t>increases</a:t>
            </a:r>
            <a:r>
              <a:rPr lang="en-US" dirty="0">
                <a:cs typeface="Calibri"/>
              </a:rPr>
              <a:t> while adding methionine.</a:t>
            </a:r>
          </a:p>
        </p:txBody>
      </p:sp>
    </p:spTree>
    <p:extLst>
      <p:ext uri="{BB962C8B-B14F-4D97-AF65-F5344CB8AC3E}">
        <p14:creationId xmlns:p14="http://schemas.microsoft.com/office/powerpoint/2010/main" val="282176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A4E6-A14D-4401-9AF5-5D601BF9C444}"/>
              </a:ext>
            </a:extLst>
          </p:cNvPr>
          <p:cNvSpPr>
            <a:spLocks noGrp="1"/>
          </p:cNvSpPr>
          <p:nvPr>
            <p:ph type="title"/>
          </p:nvPr>
        </p:nvSpPr>
        <p:spPr/>
        <p:txBody>
          <a:bodyPr/>
          <a:lstStyle/>
          <a:p>
            <a:r>
              <a:rPr lang="en-US" dirty="0">
                <a:cs typeface="Calibri Light"/>
              </a:rPr>
              <a:t>Case 3 – Ternary system of Tyrosine and Leucine</a:t>
            </a:r>
            <a:endParaRPr lang="en-US" dirty="0"/>
          </a:p>
        </p:txBody>
      </p:sp>
      <p:pic>
        <p:nvPicPr>
          <p:cNvPr id="4" name="Picture 4" descr="A screenshot of a computer screen&#10;&#10;Description generated with very high confidence">
            <a:extLst>
              <a:ext uri="{FF2B5EF4-FFF2-40B4-BE49-F238E27FC236}">
                <a16:creationId xmlns:a16="http://schemas.microsoft.com/office/drawing/2014/main" id="{78CAEF13-76AA-4FA3-BCC6-71DE014327C8}"/>
              </a:ext>
            </a:extLst>
          </p:cNvPr>
          <p:cNvPicPr>
            <a:picLocks noGrp="1" noChangeAspect="1"/>
          </p:cNvPicPr>
          <p:nvPr>
            <p:ph idx="1"/>
          </p:nvPr>
        </p:nvPicPr>
        <p:blipFill rotWithShape="1">
          <a:blip r:embed="rId2"/>
          <a:srcRect l="11230" t="27927" r="14490" b="7092"/>
          <a:stretch/>
        </p:blipFill>
        <p:spPr>
          <a:xfrm>
            <a:off x="1222752" y="1762609"/>
            <a:ext cx="9585039" cy="4718058"/>
          </a:xfrm>
          <a:prstGeom prst="rect">
            <a:avLst/>
          </a:prstGeom>
        </p:spPr>
      </p:pic>
      <p:sp>
        <p:nvSpPr>
          <p:cNvPr id="7" name="Rectangle 6">
            <a:extLst>
              <a:ext uri="{FF2B5EF4-FFF2-40B4-BE49-F238E27FC236}">
                <a16:creationId xmlns:a16="http://schemas.microsoft.com/office/drawing/2014/main" id="{3DCD8673-00BB-46A2-93CA-0C21A008B3CD}"/>
              </a:ext>
            </a:extLst>
          </p:cNvPr>
          <p:cNvSpPr/>
          <p:nvPr/>
        </p:nvSpPr>
        <p:spPr>
          <a:xfrm>
            <a:off x="1244600" y="5494866"/>
            <a:ext cx="6350000" cy="1151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cs typeface="Calibri"/>
              </a:rPr>
              <a:t>Click on the box next to Tyrosine in the first column and the box next to Leucine in the next column and enter the composition of Leucine in the solution below. The output shows that the solubility of Tyrosine </a:t>
            </a:r>
            <a:r>
              <a:rPr lang="en-US" b="1" i="1" dirty="0">
                <a:cs typeface="Calibri"/>
              </a:rPr>
              <a:t>increases</a:t>
            </a:r>
            <a:r>
              <a:rPr lang="en-US" dirty="0">
                <a:cs typeface="Calibri"/>
              </a:rPr>
              <a:t> while adding Leucine.</a:t>
            </a:r>
          </a:p>
        </p:txBody>
      </p:sp>
    </p:spTree>
    <p:extLst>
      <p:ext uri="{BB962C8B-B14F-4D97-AF65-F5344CB8AC3E}">
        <p14:creationId xmlns:p14="http://schemas.microsoft.com/office/powerpoint/2010/main" val="201272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0B27-2B55-43F9-BAB9-DAD4EA56CE02}"/>
              </a:ext>
            </a:extLst>
          </p:cNvPr>
          <p:cNvSpPr>
            <a:spLocks noGrp="1"/>
          </p:cNvSpPr>
          <p:nvPr>
            <p:ph type="title"/>
          </p:nvPr>
        </p:nvSpPr>
        <p:spPr/>
        <p:txBody>
          <a:bodyPr/>
          <a:lstStyle/>
          <a:p>
            <a:r>
              <a:rPr lang="en-US" dirty="0">
                <a:cs typeface="Calibri Light"/>
              </a:rPr>
              <a:t>Electrolyte</a:t>
            </a:r>
            <a:endParaRPr lang="en-US" dirty="0"/>
          </a:p>
        </p:txBody>
      </p:sp>
      <p:sp>
        <p:nvSpPr>
          <p:cNvPr id="3" name="Content Placeholder 2">
            <a:extLst>
              <a:ext uri="{FF2B5EF4-FFF2-40B4-BE49-F238E27FC236}">
                <a16:creationId xmlns:a16="http://schemas.microsoft.com/office/drawing/2014/main" id="{22F5EB45-688C-4F8B-ABE7-2DEEF367F27B}"/>
              </a:ext>
            </a:extLst>
          </p:cNvPr>
          <p:cNvSpPr>
            <a:spLocks noGrp="1"/>
          </p:cNvSpPr>
          <p:nvPr>
            <p:ph type="body" idx="1"/>
          </p:nvPr>
        </p:nvSpPr>
        <p:spPr/>
        <p:txBody>
          <a:bodyPr vert="horz" lIns="91440" tIns="45720" rIns="91440" bIns="45720" rtlCol="0" anchor="t">
            <a:normAutofit/>
          </a:bodyPr>
          <a:lstStyle/>
          <a:p>
            <a:r>
              <a:rPr lang="en-US" dirty="0">
                <a:ea typeface="+mn-lt"/>
                <a:cs typeface="+mn-lt"/>
              </a:rPr>
              <a:t>- Click on the electrolyte system button</a:t>
            </a: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F3E3E5DE-141A-4C9F-B985-2F8DF23241C3}"/>
              </a:ext>
            </a:extLst>
          </p:cNvPr>
          <p:cNvPicPr>
            <a:picLocks noChangeAspect="1"/>
          </p:cNvPicPr>
          <p:nvPr/>
        </p:nvPicPr>
        <p:blipFill rotWithShape="1">
          <a:blip r:embed="rId2"/>
          <a:srcRect l="42699" t="28725" r="40584" b="30521"/>
          <a:stretch/>
        </p:blipFill>
        <p:spPr>
          <a:xfrm>
            <a:off x="7714527" y="1297450"/>
            <a:ext cx="3403936" cy="4658714"/>
          </a:xfrm>
          <a:prstGeom prst="rect">
            <a:avLst/>
          </a:prstGeom>
        </p:spPr>
      </p:pic>
      <p:sp>
        <p:nvSpPr>
          <p:cNvPr id="7" name="Rectangle 6">
            <a:extLst>
              <a:ext uri="{FF2B5EF4-FFF2-40B4-BE49-F238E27FC236}">
                <a16:creationId xmlns:a16="http://schemas.microsoft.com/office/drawing/2014/main" id="{924FC542-7F1A-4783-96C9-9198EDD64F0A}"/>
              </a:ext>
            </a:extLst>
          </p:cNvPr>
          <p:cNvSpPr/>
          <p:nvPr/>
        </p:nvSpPr>
        <p:spPr>
          <a:xfrm>
            <a:off x="7819233" y="4592684"/>
            <a:ext cx="3202329" cy="332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5395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370</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GUI test cases for demo</vt:lpstr>
      <vt:lpstr>Binary system</vt:lpstr>
      <vt:lpstr>Case 1 – Solubility vs temperature for Glutamic acid</vt:lpstr>
      <vt:lpstr>Case 2 – Solubility vs temperature for isoleucine</vt:lpstr>
      <vt:lpstr>Ternary system</vt:lpstr>
      <vt:lpstr>Case 1 – Ternary system of Serine and Leucine</vt:lpstr>
      <vt:lpstr>Case 2 – Ternary system of Leucine and Methionine</vt:lpstr>
      <vt:lpstr>Case 3 – Ternary system of Tyrosine and Leucine</vt:lpstr>
      <vt:lpstr>Electrolyte</vt:lpstr>
      <vt:lpstr>Case 1 – Solubility vs temperature of KCl</vt:lpstr>
      <vt:lpstr>Multicompound</vt:lpstr>
      <vt:lpstr>Case 1- Everything is soluble</vt:lpstr>
      <vt:lpstr>Case 2 – Some amino acids are insoluble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Bean</dc:creator>
  <cp:lastModifiedBy>Chloe Bean</cp:lastModifiedBy>
  <cp:revision>483</cp:revision>
  <dcterms:created xsi:type="dcterms:W3CDTF">2013-07-15T20:26:40Z</dcterms:created>
  <dcterms:modified xsi:type="dcterms:W3CDTF">2019-08-19T18:20:46Z</dcterms:modified>
</cp:coreProperties>
</file>